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8.xml" ContentType="application/vnd.openxmlformats-officedocument.themeOverride+xml"/>
  <Override PartName="/ppt/notesSlides/notesSlide18.xml" ContentType="application/vnd.openxmlformats-officedocument.presentationml.notesSlide+xml"/>
  <Override PartName="/ppt/theme/themeOverride9.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0.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1.xml" ContentType="application/vnd.openxmlformats-officedocument.themeOverride+xml"/>
  <Override PartName="/ppt/notesSlides/notesSlide23.xml" ContentType="application/vnd.openxmlformats-officedocument.presentationml.notesSlide+xml"/>
  <Override PartName="/ppt/theme/themeOverride12.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13.xml" ContentType="application/vnd.openxmlformats-officedocument.themeOverride+xml"/>
  <Override PartName="/ppt/notesSlides/notesSlide26.xml" ContentType="application/vnd.openxmlformats-officedocument.presentationml.notesSlide+xml"/>
  <Override PartName="/ppt/theme/themeOverride14.xml" ContentType="application/vnd.openxmlformats-officedocument.themeOverride+xml"/>
  <Override PartName="/ppt/notesSlides/notesSlide27.xml" ContentType="application/vnd.openxmlformats-officedocument.presentationml.notesSlide+xml"/>
  <Override PartName="/ppt/theme/themeOverride15.xml" ContentType="application/vnd.openxmlformats-officedocument.themeOverr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1" r:id="rId1"/>
    <p:sldMasterId id="2147483652" r:id="rId2"/>
  </p:sldMasterIdLst>
  <p:notesMasterIdLst>
    <p:notesMasterId r:id="rId31"/>
  </p:notesMasterIdLst>
  <p:sldIdLst>
    <p:sldId id="256" r:id="rId3"/>
    <p:sldId id="257"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6" r:id="rId24"/>
    <p:sldId id="280" r:id="rId25"/>
    <p:sldId id="281" r:id="rId26"/>
    <p:sldId id="282" r:id="rId27"/>
    <p:sldId id="283" r:id="rId28"/>
    <p:sldId id="284" r:id="rId29"/>
    <p:sldId id="285" r:id="rId3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2425" autoAdjust="0"/>
    <p:restoredTop sz="94660"/>
  </p:normalViewPr>
  <p:slideViewPr>
    <p:cSldViewPr>
      <p:cViewPr>
        <p:scale>
          <a:sx n="114" d="100"/>
          <a:sy n="114" d="100"/>
        </p:scale>
        <p:origin x="-1080"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0"/>
            <a:ext cx="2971799" cy="4572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
        <p:nvSpPr>
          <p:cNvPr id="7" name="Shape 7"/>
          <p:cNvSpPr txBox="1">
            <a:spLocks noGrp="1"/>
          </p:cNvSpPr>
          <p:nvPr>
            <p:ph type="sldNum" idx="12"/>
          </p:nvPr>
        </p:nvSpPr>
        <p:spPr>
          <a:xfrm>
            <a:off x="3884612" y="8685210"/>
            <a:ext cx="2971799" cy="457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rtl val="0"/>
            </a:endParaRPr>
          </a:p>
          <a:p>
            <a:pPr marL="0" lvl="1" indent="88900">
              <a:spcBef>
                <a:spcPts val="0"/>
              </a:spcBef>
              <a:buClr>
                <a:srgbClr val="000000"/>
              </a:buClr>
              <a:buFont typeface="Courier New"/>
              <a:buNone/>
            </a:pPr>
            <a:endParaRPr sz="1400" b="0" i="0" u="none" strike="noStrike" cap="none" baseline="0">
              <a:solidFill>
                <a:srgbClr val="000000"/>
              </a:solidFill>
              <a:latin typeface="Arial"/>
              <a:ea typeface="Arial"/>
              <a:cs typeface="Arial"/>
              <a:sym typeface="Arial"/>
              <a:rtl val="0"/>
            </a:endParaRPr>
          </a:p>
          <a:p>
            <a:pPr marL="0" lvl="2" indent="88900">
              <a:spcBef>
                <a:spcPts val="0"/>
              </a:spcBef>
              <a:buClr>
                <a:srgbClr val="000000"/>
              </a:buClr>
              <a:buFont typeface="Noto Symbol"/>
              <a:buNone/>
            </a:pPr>
            <a:endParaRPr sz="1400" b="0" i="0" u="none" strike="noStrike" cap="none" baseline="0">
              <a:solidFill>
                <a:srgbClr val="000000"/>
              </a:solidFill>
              <a:latin typeface="Arial"/>
              <a:ea typeface="Arial"/>
              <a:cs typeface="Arial"/>
              <a:sym typeface="Arial"/>
              <a:rtl val="0"/>
            </a:endParaRPr>
          </a:p>
          <a:p>
            <a:pPr marL="0" lvl="3" indent="8890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rtl val="0"/>
            </a:endParaRPr>
          </a:p>
          <a:p>
            <a:pPr marL="0" lvl="4" indent="88900">
              <a:spcBef>
                <a:spcPts val="0"/>
              </a:spcBef>
              <a:buClr>
                <a:srgbClr val="000000"/>
              </a:buClr>
              <a:buFont typeface="Courier New"/>
              <a:buNone/>
            </a:pPr>
            <a:endParaRPr sz="1400" b="0" i="0" u="none" strike="noStrike" cap="none" baseline="0">
              <a:solidFill>
                <a:srgbClr val="000000"/>
              </a:solidFill>
              <a:latin typeface="Arial"/>
              <a:ea typeface="Arial"/>
              <a:cs typeface="Arial"/>
              <a:sym typeface="Arial"/>
              <a:rtl val="0"/>
            </a:endParaRPr>
          </a:p>
          <a:p>
            <a:pPr marL="0" lvl="5" indent="88900">
              <a:spcBef>
                <a:spcPts val="0"/>
              </a:spcBef>
              <a:buClr>
                <a:srgbClr val="000000"/>
              </a:buClr>
              <a:buFont typeface="Noto Symbol"/>
              <a:buNone/>
            </a:pPr>
            <a:endParaRPr sz="1400" b="0" i="0" u="none" strike="noStrike" cap="none" baseline="0">
              <a:solidFill>
                <a:srgbClr val="000000"/>
              </a:solidFill>
              <a:latin typeface="Arial"/>
              <a:ea typeface="Arial"/>
              <a:cs typeface="Arial"/>
              <a:sym typeface="Arial"/>
              <a:rtl val="0"/>
            </a:endParaRPr>
          </a:p>
          <a:p>
            <a:pPr marL="0" lvl="6" indent="88900">
              <a:spcBef>
                <a:spcPts val="0"/>
              </a:spcBef>
              <a:buClr>
                <a:srgbClr val="000000"/>
              </a:buClr>
              <a:buFont typeface="Arial"/>
              <a:buNone/>
            </a:pPr>
            <a:endParaRPr sz="1400" b="0" i="0" u="none" strike="noStrike" cap="none" baseline="0">
              <a:solidFill>
                <a:srgbClr val="000000"/>
              </a:solidFill>
              <a:latin typeface="Arial"/>
              <a:ea typeface="Arial"/>
              <a:cs typeface="Arial"/>
              <a:sym typeface="Arial"/>
              <a:rtl val="0"/>
            </a:endParaRPr>
          </a:p>
          <a:p>
            <a:pPr marL="0" lvl="7" indent="88900">
              <a:spcBef>
                <a:spcPts val="0"/>
              </a:spcBef>
              <a:buClr>
                <a:srgbClr val="000000"/>
              </a:buClr>
              <a:buFont typeface="Courier New"/>
              <a:buNone/>
            </a:pPr>
            <a:endParaRPr sz="1400" b="0" i="0" u="none" strike="noStrike" cap="none" baseline="0">
              <a:solidFill>
                <a:srgbClr val="000000"/>
              </a:solidFill>
              <a:latin typeface="Arial"/>
              <a:ea typeface="Arial"/>
              <a:cs typeface="Arial"/>
              <a:sym typeface="Arial"/>
              <a:rtl val="0"/>
            </a:endParaRPr>
          </a:p>
          <a:p>
            <a:pPr marL="0" lvl="8" indent="88900">
              <a:spcBef>
                <a:spcPts val="0"/>
              </a:spcBef>
              <a:buClr>
                <a:srgbClr val="000000"/>
              </a:buClr>
              <a:buFont typeface="Noto Symbol"/>
              <a:buNone/>
            </a:pPr>
            <a:endParaRPr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31612550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9" name="Shape 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lnSpc>
                <a:spcPct val="136842"/>
              </a:lnSpc>
              <a:spcBef>
                <a:spcPts val="0"/>
              </a:spcBef>
              <a:buClr>
                <a:schemeClr val="dk1"/>
              </a:buClr>
              <a:buSzPct val="25000"/>
              <a:buFont typeface="Calibri"/>
              <a:buNone/>
            </a:pPr>
            <a:r>
              <a:rPr lang="nl-NL" sz="1600">
                <a:solidFill>
                  <a:schemeClr val="dk1"/>
                </a:solidFill>
                <a:latin typeface="Calibri"/>
                <a:ea typeface="Calibri"/>
                <a:cs typeface="Calibri"/>
                <a:sym typeface="Calibri"/>
              </a:rPr>
              <a:t>Uitleg over het verschil tussen onwil versus onvermogen/onmacht van een jeugdige met ADHD. Geef ouders en leerkrachten inzicht in wat er gebeurt als ze het gedrag van een jeugdige met ADHD benoemen als onwil. Negatieve reacties zullen dat gedrag juist versterken, met als gevolg boosheid, teleurstelling en gevoelens van onmacht bij de ouder.</a:t>
            </a:r>
          </a:p>
          <a:p>
            <a:pPr marL="0" marR="0" lvl="0" indent="0" algn="l" rtl="0">
              <a:spcBef>
                <a:spcPts val="0"/>
              </a:spcBef>
              <a:buClr>
                <a:schemeClr val="dk1"/>
              </a:buClr>
              <a:buFont typeface="Arial"/>
              <a:buNone/>
            </a:pPr>
            <a:endParaRPr sz="1200">
              <a:solidFill>
                <a:schemeClr val="dk1"/>
              </a:solidFill>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25000"/>
              <a:buFont typeface="Calibri"/>
              <a:buNone/>
            </a:pPr>
            <a:r>
              <a:rPr lang="nl-NL" sz="2000">
                <a:solidFill>
                  <a:schemeClr val="dk1"/>
                </a:solidFill>
                <a:latin typeface="Calibri"/>
                <a:ea typeface="Calibri"/>
                <a:cs typeface="Calibri"/>
                <a:sym typeface="Calibri"/>
              </a:rPr>
              <a:t>(par. 4.1 – gebruikersversie)</a:t>
            </a:r>
          </a:p>
          <a:p>
            <a:pPr lvl="0" rtl="0">
              <a:lnSpc>
                <a:spcPct val="136842"/>
              </a:lnSpc>
              <a:spcBef>
                <a:spcPts val="380"/>
              </a:spcBef>
              <a:buClr>
                <a:schemeClr val="dk1"/>
              </a:buClr>
              <a:buSzPct val="25000"/>
              <a:buFont typeface="Calibri"/>
              <a:buNone/>
            </a:pPr>
            <a:r>
              <a:rPr lang="nl-NL" sz="1600">
                <a:solidFill>
                  <a:schemeClr val="dk1"/>
                </a:solidFill>
                <a:latin typeface="Calibri"/>
                <a:ea typeface="Calibri"/>
                <a:cs typeface="Calibri"/>
                <a:sym typeface="Calibri"/>
              </a:rPr>
              <a:t>De hulpvraag: Is er sprake van een hulpvraag van de ouders of heeft de omgeving erop aangedrongen om hulp te zoeken (van veel belang voor het verloop van het verdere contact en acceptatie van eventuele hulp die moet worden ingezet).</a:t>
            </a:r>
          </a:p>
          <a:p>
            <a:pPr lvl="0" rtl="0">
              <a:spcBef>
                <a:spcPts val="0"/>
              </a:spcBef>
              <a:buClr>
                <a:schemeClr val="dk1"/>
              </a:buClr>
              <a:buFont typeface="Calibri"/>
              <a:buNone/>
            </a:pPr>
            <a:endParaRPr sz="200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200">
              <a:solidFill>
                <a:schemeClr val="dk1"/>
              </a:solidFill>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nl-NL" sz="2000">
                <a:solidFill>
                  <a:schemeClr val="dk1"/>
                </a:solidFill>
                <a:latin typeface="Calibri"/>
                <a:ea typeface="Calibri"/>
                <a:cs typeface="Calibri"/>
                <a:sym typeface="Calibri"/>
              </a:rPr>
              <a:t>(par. 4.2 – gebruikersversie)</a:t>
            </a: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25000"/>
              <a:buFont typeface="Calibri"/>
              <a:buNone/>
            </a:pPr>
            <a:r>
              <a:rPr lang="nl-NL" sz="2000">
                <a:solidFill>
                  <a:schemeClr val="dk1"/>
                </a:solidFill>
                <a:latin typeface="Calibri"/>
                <a:ea typeface="Calibri"/>
                <a:cs typeface="Calibri"/>
                <a:sym typeface="Calibri"/>
              </a:rPr>
              <a:t>(par. 4.3. – gebruikersversie)</a:t>
            </a:r>
          </a:p>
          <a:p>
            <a:pPr marL="0" marR="0" lvl="0" indent="0" algn="l" rtl="0">
              <a:spcBef>
                <a:spcPts val="0"/>
              </a:spcBef>
              <a:buClr>
                <a:schemeClr val="dk1"/>
              </a:buClr>
              <a:buFont typeface="Arial"/>
              <a:buNone/>
            </a:pPr>
            <a:endParaRPr sz="1200">
              <a:solidFill>
                <a:schemeClr val="dk1"/>
              </a:solidFill>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25000"/>
              <a:buFont typeface="Calibri"/>
              <a:buNone/>
            </a:pPr>
            <a:r>
              <a:rPr lang="nl-NL" sz="2000">
                <a:solidFill>
                  <a:schemeClr val="dk1"/>
                </a:solidFill>
                <a:latin typeface="Calibri"/>
                <a:ea typeface="Calibri"/>
                <a:cs typeface="Calibri"/>
                <a:sym typeface="Calibri"/>
              </a:rPr>
              <a:t>(par. 4.4. – gebruikersversie)</a:t>
            </a:r>
          </a:p>
          <a:p>
            <a:pPr marL="0" marR="0" lvl="0" indent="0" algn="l" rtl="0">
              <a:spcBef>
                <a:spcPts val="0"/>
              </a:spcBef>
              <a:buClr>
                <a:schemeClr val="dk1"/>
              </a:buClr>
              <a:buFont typeface="Arial"/>
              <a:buNone/>
            </a:pPr>
            <a:endParaRPr sz="1200">
              <a:solidFill>
                <a:schemeClr val="dk1"/>
              </a:solidFill>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25000"/>
              <a:buFont typeface="Calibri"/>
              <a:buNone/>
            </a:pPr>
            <a:r>
              <a:rPr lang="nl-NL" sz="1900" b="1">
                <a:solidFill>
                  <a:schemeClr val="dk1"/>
                </a:solidFill>
                <a:latin typeface="Calibri"/>
                <a:ea typeface="Calibri"/>
                <a:cs typeface="Calibri"/>
                <a:sym typeface="Calibri"/>
              </a:rPr>
              <a:t>par. 4.5.  en hoofdstuk 5 van de gebruikersversie</a:t>
            </a:r>
          </a:p>
          <a:p>
            <a:pPr marL="0" marR="0" lvl="0" indent="0" algn="l" rtl="0">
              <a:spcBef>
                <a:spcPts val="0"/>
              </a:spcBef>
              <a:buClr>
                <a:schemeClr val="dk1"/>
              </a:buClr>
              <a:buFont typeface="Arial"/>
              <a:buNone/>
            </a:pPr>
            <a:endParaRPr sz="1200">
              <a:solidFill>
                <a:schemeClr val="dk1"/>
              </a:solidFill>
            </a:endParaRPr>
          </a:p>
        </p:txBody>
      </p:sp>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37" name="Shape 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25000"/>
              <a:buFont typeface="Calibri"/>
              <a:buNone/>
            </a:pPr>
            <a:r>
              <a:rPr lang="nl-NL" sz="1900" b="1">
                <a:solidFill>
                  <a:schemeClr val="dk1"/>
                </a:solidFill>
                <a:latin typeface="Calibri"/>
                <a:ea typeface="Calibri"/>
                <a:cs typeface="Calibri"/>
                <a:sym typeface="Calibri"/>
              </a:rPr>
              <a:t>par. 4.5.  en hoofdstuk 5 van de gebruikersversie</a:t>
            </a:r>
          </a:p>
          <a:p>
            <a:pPr marL="0" marR="0" lvl="0" indent="0" algn="l" rtl="0">
              <a:spcBef>
                <a:spcPts val="0"/>
              </a:spcBef>
              <a:buClr>
                <a:schemeClr val="dk1"/>
              </a:buClr>
              <a:buFont typeface="Arial"/>
              <a:buNone/>
            </a:pPr>
            <a:endParaRPr sz="1200">
              <a:solidFill>
                <a:schemeClr val="dk1"/>
              </a:solidFill>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lnSpc>
                <a:spcPct val="136842"/>
              </a:lnSpc>
              <a:spcBef>
                <a:spcPts val="380"/>
              </a:spcBef>
              <a:buClr>
                <a:schemeClr val="dk1"/>
              </a:buClr>
              <a:buSzPct val="25000"/>
              <a:buFont typeface="Calibri"/>
              <a:buNone/>
            </a:pPr>
            <a:r>
              <a:rPr lang="nl-NL" sz="1600">
                <a:solidFill>
                  <a:schemeClr val="dk1"/>
                </a:solidFill>
                <a:latin typeface="Calibri"/>
                <a:ea typeface="Calibri"/>
                <a:cs typeface="Calibri"/>
                <a:sym typeface="Calibri"/>
              </a:rPr>
              <a:t>Zie stroomschema en hoofdstuk 6 van de gebruikersversie:</a:t>
            </a:r>
          </a:p>
          <a:p>
            <a:pPr lvl="0" rtl="0">
              <a:lnSpc>
                <a:spcPct val="136842"/>
              </a:lnSpc>
              <a:spcBef>
                <a:spcPts val="380"/>
              </a:spcBef>
              <a:buClr>
                <a:schemeClr val="dk1"/>
              </a:buClr>
              <a:buSzPct val="25000"/>
              <a:buFont typeface="Calibri"/>
              <a:buNone/>
            </a:pPr>
            <a:r>
              <a:rPr lang="nl-NL" sz="1600">
                <a:solidFill>
                  <a:schemeClr val="dk1"/>
                </a:solidFill>
                <a:latin typeface="Calibri"/>
                <a:ea typeface="Calibri"/>
                <a:cs typeface="Calibri"/>
                <a:sym typeface="Calibri"/>
              </a:rPr>
              <a:t>	• Uitwisselen relevante gegevens met ketenpartners</a:t>
            </a:r>
          </a:p>
          <a:p>
            <a:pPr lvl="0" rtl="0">
              <a:lnSpc>
                <a:spcPct val="136842"/>
              </a:lnSpc>
              <a:spcBef>
                <a:spcPts val="380"/>
              </a:spcBef>
              <a:buClr>
                <a:schemeClr val="dk1"/>
              </a:buClr>
              <a:buSzPct val="25000"/>
              <a:buFont typeface="Calibri"/>
              <a:buNone/>
            </a:pPr>
            <a:r>
              <a:rPr lang="nl-NL" sz="1600">
                <a:solidFill>
                  <a:schemeClr val="dk1"/>
                </a:solidFill>
                <a:latin typeface="Calibri"/>
                <a:ea typeface="Calibri"/>
                <a:cs typeface="Calibri"/>
                <a:sym typeface="Calibri"/>
              </a:rPr>
              <a:t>	• Begeleiding op school navragen</a:t>
            </a:r>
          </a:p>
          <a:p>
            <a:pPr lvl="0" rtl="0">
              <a:lnSpc>
                <a:spcPct val="136842"/>
              </a:lnSpc>
              <a:spcBef>
                <a:spcPts val="380"/>
              </a:spcBef>
              <a:buClr>
                <a:schemeClr val="dk1"/>
              </a:buClr>
              <a:buSzPct val="25000"/>
              <a:buFont typeface="Calibri"/>
              <a:buNone/>
            </a:pPr>
            <a:r>
              <a:rPr lang="nl-NL" sz="1600">
                <a:solidFill>
                  <a:schemeClr val="dk1"/>
                </a:solidFill>
                <a:latin typeface="Calibri"/>
                <a:ea typeface="Calibri"/>
                <a:cs typeface="Calibri"/>
                <a:sym typeface="Calibri"/>
              </a:rPr>
              <a:t>	• Maak samenwerkingsafspraken met ketenpartners zodat zij, na 	 	   verwijzing, de bevindingen terug koppelen aan de JGZ.</a:t>
            </a:r>
          </a:p>
          <a:p>
            <a:pPr lvl="0" rtl="0">
              <a:lnSpc>
                <a:spcPct val="136842"/>
              </a:lnSpc>
              <a:spcBef>
                <a:spcPts val="380"/>
              </a:spcBef>
              <a:buClr>
                <a:schemeClr val="dk1"/>
              </a:buClr>
              <a:buSzPct val="25000"/>
              <a:buFont typeface="Calibri"/>
              <a:buNone/>
            </a:pPr>
            <a:r>
              <a:rPr lang="nl-NL" sz="1600">
                <a:solidFill>
                  <a:schemeClr val="dk1"/>
                </a:solidFill>
                <a:latin typeface="Calibri"/>
                <a:ea typeface="Calibri"/>
                <a:cs typeface="Calibri"/>
                <a:sym typeface="Calibri"/>
              </a:rPr>
              <a:t>	• Maak afspraken over wie de regie/coördinatie voert</a:t>
            </a:r>
          </a:p>
          <a:p>
            <a:pPr marL="0" marR="0" lvl="0" indent="0" algn="l" rtl="0">
              <a:spcBef>
                <a:spcPts val="0"/>
              </a:spcBef>
              <a:buClr>
                <a:schemeClr val="dk1"/>
              </a:buClr>
              <a:buFont typeface="Arial"/>
              <a:buNone/>
            </a:pPr>
            <a:endParaRPr sz="1200">
              <a:solidFill>
                <a:schemeClr val="dk1"/>
              </a:solidFill>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lvl="0" indent="-349250" rtl="0">
              <a:lnSpc>
                <a:spcPct val="136842"/>
              </a:lnSpc>
              <a:spcBef>
                <a:spcPts val="380"/>
              </a:spcBef>
              <a:buClr>
                <a:schemeClr val="dk1"/>
              </a:buClr>
              <a:buSzPct val="100000"/>
              <a:buFont typeface="Calibri"/>
              <a:buChar char="-"/>
            </a:pPr>
            <a:r>
              <a:rPr lang="nl-NL" sz="1900">
                <a:solidFill>
                  <a:schemeClr val="dk1"/>
                </a:solidFill>
                <a:latin typeface="Calibri"/>
                <a:ea typeface="Calibri"/>
                <a:cs typeface="Calibri"/>
                <a:sym typeface="Calibri"/>
              </a:rPr>
              <a:t>Vermoedelijk komt dit omdat de DSM-criteria en symptomen meer jongens-achtig gedrag beschrijven. Bij meisjes uit ADHD 	zich anders dan bij jongens. Bij meisjes is dan ook mogelijk sprake van onderdiagnostiek.</a:t>
            </a:r>
          </a:p>
          <a:p>
            <a:pPr marL="0" marR="0" lvl="0" indent="0" algn="l" rtl="0">
              <a:spcBef>
                <a:spcPts val="0"/>
              </a:spcBef>
              <a:buClr>
                <a:schemeClr val="dk1"/>
              </a:buClr>
              <a:buFont typeface="Arial"/>
              <a:buNone/>
            </a:pPr>
            <a:endParaRPr sz="1200">
              <a:solidFill>
                <a:schemeClr val="dk1"/>
              </a:solidFill>
            </a:endParaRPr>
          </a:p>
        </p:txBody>
      </p:sp>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lnSpc>
                <a:spcPct val="136842"/>
              </a:lnSpc>
              <a:spcBef>
                <a:spcPts val="0"/>
              </a:spcBef>
              <a:buClr>
                <a:schemeClr val="dk1"/>
              </a:buClr>
              <a:buSzPct val="25000"/>
              <a:buFont typeface="Calibri"/>
              <a:buNone/>
            </a:pPr>
            <a:r>
              <a:rPr lang="nl-NL" sz="1900">
                <a:solidFill>
                  <a:schemeClr val="dk1"/>
                </a:solidFill>
                <a:latin typeface="Calibri"/>
                <a:ea typeface="Calibri"/>
                <a:cs typeface="Calibri"/>
                <a:sym typeface="Calibri"/>
              </a:rPr>
              <a:t>Er is lang gedacht dat ADHD een rijpingsprobleem was en dat het vanzelf zou verdwijnen met het ouder worden. Dat blijkt lang niet altijd het geval. Bij één van elke drie behandelde adolescenten met ADHD blijven symptomen ook na het achttiende jaar onverminderd bestaan. Bij één van de drie blijven de klachten in een iets lichtere, maar nog altijd hinderlijke vorm bestaan. Bij één op de drie verdwijnen de symptomen vrijwel helemaal. ADHD blijkt in Nederlands epidemiologisch onderzoek bij 1-2,5% van de volwassen bevolking voor te komen. ADHD wordt op volwassen leeftijd nog steeds gekenmerkt door veel klachten en disfunctioneren.</a:t>
            </a:r>
          </a:p>
          <a:p>
            <a:pPr marL="0" marR="0" lvl="0" indent="0" algn="l" rtl="0">
              <a:spcBef>
                <a:spcPts val="0"/>
              </a:spcBef>
              <a:buClr>
                <a:schemeClr val="dk1"/>
              </a:buClr>
              <a:buFont typeface="Arial"/>
              <a:buNone/>
            </a:pPr>
            <a:endParaRPr sz="1200">
              <a:solidFill>
                <a:schemeClr val="dk1"/>
              </a:solidFill>
            </a:endParaRPr>
          </a:p>
        </p:txBody>
      </p:sp>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lnSpc>
                <a:spcPct val="136842"/>
              </a:lnSpc>
              <a:spcBef>
                <a:spcPts val="0"/>
              </a:spcBef>
              <a:buClr>
                <a:schemeClr val="dk1"/>
              </a:buClr>
              <a:buSzPct val="25000"/>
              <a:buFont typeface="Calibri"/>
              <a:buNone/>
            </a:pPr>
            <a:r>
              <a:rPr lang="nl-NL" sz="1600">
                <a:solidFill>
                  <a:schemeClr val="dk1"/>
                </a:solidFill>
                <a:latin typeface="Calibri"/>
                <a:ea typeface="Calibri"/>
                <a:cs typeface="Calibri"/>
                <a:sym typeface="Calibri"/>
              </a:rPr>
              <a:t>Mogelijke oorzaken van ADHD (erfelijkheid, risicofactoren voor en rondom de geboorte).</a:t>
            </a:r>
          </a:p>
          <a:p>
            <a:pPr lvl="0" rtl="0">
              <a:lnSpc>
                <a:spcPct val="136842"/>
              </a:lnSpc>
              <a:spcBef>
                <a:spcPts val="0"/>
              </a:spcBef>
              <a:buClr>
                <a:schemeClr val="dk1"/>
              </a:buClr>
              <a:buSzPct val="25000"/>
              <a:buFont typeface="Calibri"/>
              <a:buNone/>
            </a:pPr>
            <a:r>
              <a:rPr lang="nl-NL" sz="1600">
                <a:solidFill>
                  <a:schemeClr val="dk1"/>
                </a:solidFill>
                <a:latin typeface="Calibri"/>
                <a:ea typeface="Calibri"/>
                <a:cs typeface="Calibri"/>
                <a:sym typeface="Calibri"/>
              </a:rPr>
              <a:t>Chroniciteit: ADHD gaat meestal niet over. Bij twee derde blijven er ADHD-symptomen bestaan, ook als ze volwassen zijn geworden. Wel kan de jeugdige en zijn omgeving leren omgaan met ADHD en leren om meer grip te krijgen op het gedrag.</a:t>
            </a:r>
          </a:p>
          <a:p>
            <a:pPr lvl="0" rtl="0">
              <a:lnSpc>
                <a:spcPct val="136842"/>
              </a:lnSpc>
              <a:spcBef>
                <a:spcPts val="0"/>
              </a:spcBef>
              <a:buClr>
                <a:schemeClr val="dk1"/>
              </a:buClr>
              <a:buSzPct val="25000"/>
              <a:buFont typeface="Calibri"/>
              <a:buNone/>
            </a:pPr>
            <a:r>
              <a:rPr lang="nl-NL" sz="1600">
                <a:solidFill>
                  <a:schemeClr val="dk1"/>
                </a:solidFill>
                <a:latin typeface="Calibri"/>
                <a:ea typeface="Calibri"/>
                <a:cs typeface="Calibri"/>
                <a:sym typeface="Calibri"/>
              </a:rPr>
              <a:t>Chroniciteit: ADHD gaat meestal niet over. Bij twee derde blijven er ADHD-symptomen bestaan, ook als ze volwassen zijn geworden. Wel kan de jeugdige en zijn omgeving leren omgaan met ADHD en leren om meer grip te krijgen op het gedrag.</a:t>
            </a:r>
          </a:p>
          <a:p>
            <a:pPr lvl="0" rtl="0">
              <a:lnSpc>
                <a:spcPct val="136842"/>
              </a:lnSpc>
              <a:spcBef>
                <a:spcPts val="0"/>
              </a:spcBef>
              <a:buClr>
                <a:schemeClr val="dk1"/>
              </a:buClr>
              <a:buSzPct val="25000"/>
              <a:buFont typeface="Calibri"/>
              <a:buNone/>
            </a:pPr>
            <a:r>
              <a:rPr lang="nl-NL" sz="1600">
                <a:solidFill>
                  <a:schemeClr val="dk1"/>
                </a:solidFill>
                <a:latin typeface="Calibri"/>
                <a:ea typeface="Calibri"/>
                <a:cs typeface="Calibri"/>
                <a:sym typeface="Calibri"/>
              </a:rPr>
              <a:t>Chroniciteit : ADHD gaat meestal niet over. Bij twee derde blijven er ADHD-symptomen bestaan, ook als ze volwassen zijn geworden. Wel kan de jeugdige en zijn omgeving leren omgaan met ADHD en leren om meer grip te krijgen op het gedrag.</a:t>
            </a:r>
          </a:p>
          <a:p>
            <a:pPr lvl="0" rtl="0">
              <a:lnSpc>
                <a:spcPct val="136842"/>
              </a:lnSpc>
              <a:spcBef>
                <a:spcPts val="0"/>
              </a:spcBef>
              <a:buClr>
                <a:schemeClr val="dk1"/>
              </a:buClr>
              <a:buSzPct val="25000"/>
              <a:buFont typeface="Calibri"/>
              <a:buNone/>
            </a:pPr>
            <a:r>
              <a:rPr lang="nl-NL" sz="1600">
                <a:solidFill>
                  <a:schemeClr val="dk1"/>
                </a:solidFill>
                <a:latin typeface="Calibri"/>
                <a:ea typeface="Calibri"/>
                <a:cs typeface="Calibri"/>
                <a:sym typeface="Calibri"/>
              </a:rPr>
              <a:t>Chroniciteit : ADHD gaat meestal niet over. Bij twee derde blijven er ADHD-symptomen bestaan, ook als ze volwassen zijn geworden. Wel kan de jeugdige en zijn omgeving leren omgaan met ADHD en leren om meer grip te krijgen op het gedrag.</a:t>
            </a:r>
          </a:p>
          <a:p>
            <a:pPr lvl="0" rtl="0">
              <a:lnSpc>
                <a:spcPct val="136842"/>
              </a:lnSpc>
              <a:spcBef>
                <a:spcPts val="0"/>
              </a:spcBef>
              <a:buClr>
                <a:schemeClr val="dk1"/>
              </a:buClr>
              <a:buSzPct val="25000"/>
              <a:buFont typeface="Calibri"/>
              <a:buNone/>
            </a:pPr>
            <a:r>
              <a:rPr lang="nl-NL" sz="1600">
                <a:solidFill>
                  <a:schemeClr val="dk1"/>
                </a:solidFill>
                <a:latin typeface="Calibri"/>
                <a:ea typeface="Calibri"/>
                <a:cs typeface="Calibri"/>
                <a:sym typeface="Calibri"/>
              </a:rPr>
              <a:t>Geef aparte aandacht aan de doelen, wensen en mogelijkheden van de kinderen en jongeren zelf. Zij kunnen een andere visie hebben op de kwaliteit van hun leven dan de ouders en daardoor andere keuzes maken. Als de wensen van ouders en jeugdigen al te zeer uiteenlopen, stimuleer hen om dat gezamenlijk te bespreken.</a:t>
            </a:r>
          </a:p>
          <a:p>
            <a:pPr marL="0" marR="0" lvl="0" indent="0" algn="l" rtl="0">
              <a:spcBef>
                <a:spcPts val="0"/>
              </a:spcBef>
              <a:buClr>
                <a:schemeClr val="dk1"/>
              </a:buClr>
              <a:buFont typeface="Arial"/>
              <a:buNone/>
            </a:pPr>
            <a:endParaRPr sz="1200">
              <a:solidFill>
                <a:schemeClr val="dk1"/>
              </a:solidFill>
            </a:endParaRP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2286000" y="1447800"/>
            <a:ext cx="6629400" cy="3810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2"/>
              </a:buClr>
              <a:buFont typeface="Arial"/>
              <a:buNone/>
              <a:defRPr/>
            </a:lvl1pPr>
            <a:lvl2pPr marL="0" marR="0" indent="0" algn="l" rtl="0">
              <a:lnSpc>
                <a:spcPct val="100000"/>
              </a:lnSpc>
              <a:spcBef>
                <a:spcPts val="0"/>
              </a:spcBef>
              <a:spcAft>
                <a:spcPts val="0"/>
              </a:spcAft>
              <a:buClr>
                <a:schemeClr val="dk2"/>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 name="Shape 13"/>
          <p:cNvSpPr txBox="1">
            <a:spLocks noGrp="1"/>
          </p:cNvSpPr>
          <p:nvPr>
            <p:ph type="subTitle" idx="1"/>
          </p:nvPr>
        </p:nvSpPr>
        <p:spPr>
          <a:xfrm>
            <a:off x="2286000" y="1824038"/>
            <a:ext cx="6629400" cy="1447800"/>
          </a:xfrm>
          <a:prstGeom prst="rect">
            <a:avLst/>
          </a:prstGeom>
          <a:noFill/>
          <a:ln>
            <a:noFill/>
          </a:ln>
        </p:spPr>
        <p:txBody>
          <a:bodyPr lIns="91425" tIns="91425" rIns="91425" bIns="91425" anchor="t" anchorCtr="0"/>
          <a:lstStyle>
            <a:lvl1pPr marL="0" marR="0" indent="0" algn="l" rtl="0">
              <a:lnSpc>
                <a:spcPct val="136842"/>
              </a:lnSpc>
              <a:spcBef>
                <a:spcPts val="380"/>
              </a:spcBef>
              <a:spcAft>
                <a:spcPts val="0"/>
              </a:spcAft>
              <a:buClr>
                <a:schemeClr val="dk1"/>
              </a:buClr>
              <a:buFont typeface="Arial"/>
              <a:buNone/>
              <a:defRPr/>
            </a:lvl1pPr>
            <a:lvl2pPr marL="742950" marR="0" indent="-50800" algn="l" rtl="0">
              <a:lnSpc>
                <a:spcPct val="136842"/>
              </a:lnSpc>
              <a:spcBef>
                <a:spcPts val="380"/>
              </a:spcBef>
              <a:spcAft>
                <a:spcPts val="0"/>
              </a:spcAft>
              <a:buClr>
                <a:schemeClr val="dk1"/>
              </a:buClr>
              <a:buFont typeface="Arial"/>
              <a:buChar char="-"/>
              <a:defRPr/>
            </a:lvl2pPr>
            <a:lvl3pPr marL="1143000" marR="0" indent="6350" algn="l" rtl="0">
              <a:lnSpc>
                <a:spcPct val="136842"/>
              </a:lnSpc>
              <a:spcBef>
                <a:spcPts val="380"/>
              </a:spcBef>
              <a:spcAft>
                <a:spcPts val="0"/>
              </a:spcAft>
              <a:buClr>
                <a:schemeClr val="dk1"/>
              </a:buClr>
              <a:buFont typeface="Arial"/>
              <a:buChar char="-"/>
              <a:defRPr/>
            </a:lvl3pPr>
            <a:lvl4pPr marL="1600200" marR="0" indent="6350" algn="l" rtl="0">
              <a:lnSpc>
                <a:spcPct val="136842"/>
              </a:lnSpc>
              <a:spcBef>
                <a:spcPts val="380"/>
              </a:spcBef>
              <a:spcAft>
                <a:spcPts val="0"/>
              </a:spcAft>
              <a:buClr>
                <a:schemeClr val="dk1"/>
              </a:buClr>
              <a:buFont typeface="Arial"/>
              <a:buChar char="-"/>
              <a:defRPr/>
            </a:lvl4pPr>
            <a:lvl5pPr marL="2057400" marR="0" indent="6350" algn="l" rtl="0">
              <a:lnSpc>
                <a:spcPct val="136842"/>
              </a:lnSpc>
              <a:spcBef>
                <a:spcPts val="380"/>
              </a:spcBef>
              <a:spcAft>
                <a:spcPts val="0"/>
              </a:spcAft>
              <a:buClr>
                <a:schemeClr val="dk1"/>
              </a:buClr>
              <a:buFont typeface="Arial"/>
              <a:buChar char="-"/>
              <a:defRPr/>
            </a:lvl5pPr>
            <a:lvl6pPr marL="2514600" marR="0" indent="25400" algn="l" rtl="0">
              <a:lnSpc>
                <a:spcPct val="100000"/>
              </a:lnSpc>
              <a:spcBef>
                <a:spcPts val="400"/>
              </a:spcBef>
              <a:spcAft>
                <a:spcPts val="0"/>
              </a:spcAft>
              <a:buClr>
                <a:schemeClr val="dk1"/>
              </a:buClr>
              <a:buFont typeface="Arial"/>
              <a:buChar char="»"/>
              <a:defRPr/>
            </a:lvl6pPr>
            <a:lvl7pPr marL="2971800" marR="0" indent="25400" algn="l" rtl="0">
              <a:lnSpc>
                <a:spcPct val="100000"/>
              </a:lnSpc>
              <a:spcBef>
                <a:spcPts val="400"/>
              </a:spcBef>
              <a:spcAft>
                <a:spcPts val="0"/>
              </a:spcAft>
              <a:buClr>
                <a:schemeClr val="dk1"/>
              </a:buClr>
              <a:buFont typeface="Arial"/>
              <a:buChar char="»"/>
              <a:defRPr/>
            </a:lvl7pPr>
            <a:lvl8pPr marL="3429000" marR="0" indent="25400" algn="l" rtl="0">
              <a:lnSpc>
                <a:spcPct val="100000"/>
              </a:lnSpc>
              <a:spcBef>
                <a:spcPts val="400"/>
              </a:spcBef>
              <a:spcAft>
                <a:spcPts val="0"/>
              </a:spcAft>
              <a:buClr>
                <a:schemeClr val="dk1"/>
              </a:buClr>
              <a:buFont typeface="Arial"/>
              <a:buChar char="»"/>
              <a:defRPr/>
            </a:lvl8pPr>
            <a:lvl9pPr marL="3886200" marR="0" indent="25400" algn="l" rtl="0">
              <a:lnSpc>
                <a:spcPct val="100000"/>
              </a:lnSpc>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indent="-107950" algn="l" rtl="0">
              <a:lnSpc>
                <a:spcPct val="136842"/>
              </a:lnSpc>
              <a:spcBef>
                <a:spcPts val="380"/>
              </a:spcBef>
              <a:spcAft>
                <a:spcPts val="0"/>
              </a:spcAft>
              <a:buClr>
                <a:schemeClr val="dk1"/>
              </a:buClr>
              <a:buFont typeface="Arial"/>
              <a:buChar char="-"/>
              <a:defRPr/>
            </a:lvl1pPr>
            <a:lvl2pPr marL="742950" indent="-50800" algn="l" rtl="0">
              <a:lnSpc>
                <a:spcPct val="136842"/>
              </a:lnSpc>
              <a:spcBef>
                <a:spcPts val="380"/>
              </a:spcBef>
              <a:spcAft>
                <a:spcPts val="0"/>
              </a:spcAft>
              <a:buClr>
                <a:schemeClr val="dk1"/>
              </a:buClr>
              <a:buFont typeface="Arial"/>
              <a:buChar char="-"/>
              <a:defRPr/>
            </a:lvl2pPr>
            <a:lvl3pPr marL="1143000" indent="6350" algn="l" rtl="0">
              <a:lnSpc>
                <a:spcPct val="136842"/>
              </a:lnSpc>
              <a:spcBef>
                <a:spcPts val="380"/>
              </a:spcBef>
              <a:spcAft>
                <a:spcPts val="0"/>
              </a:spcAft>
              <a:buClr>
                <a:schemeClr val="dk1"/>
              </a:buClr>
              <a:buFont typeface="Arial"/>
              <a:buChar char="-"/>
              <a:defRPr/>
            </a:lvl3pPr>
            <a:lvl4pPr marL="1600200" indent="6350" algn="l" rtl="0">
              <a:lnSpc>
                <a:spcPct val="136842"/>
              </a:lnSpc>
              <a:spcBef>
                <a:spcPts val="380"/>
              </a:spcBef>
              <a:spcAft>
                <a:spcPts val="0"/>
              </a:spcAft>
              <a:buClr>
                <a:schemeClr val="dk1"/>
              </a:buClr>
              <a:buFont typeface="Arial"/>
              <a:buChar char="-"/>
              <a:defRPr/>
            </a:lvl4pPr>
            <a:lvl5pPr marL="2057400" indent="6350" algn="l" rtl="0">
              <a:lnSpc>
                <a:spcPct val="136842"/>
              </a:lnSpc>
              <a:spcBef>
                <a:spcPts val="380"/>
              </a:spcBef>
              <a:spcAft>
                <a:spcPts val="0"/>
              </a:spcAft>
              <a:buClr>
                <a:schemeClr val="dk1"/>
              </a:buClr>
              <a:buFont typeface="Arial"/>
              <a:buChar char="-"/>
              <a:defRPr/>
            </a:lvl5pPr>
            <a:lvl6pPr marL="2514600" indent="25400" algn="l" rtl="0">
              <a:spcBef>
                <a:spcPts val="400"/>
              </a:spcBef>
              <a:spcAft>
                <a:spcPts val="0"/>
              </a:spcAft>
              <a:buClr>
                <a:schemeClr val="dk1"/>
              </a:buClr>
              <a:buFont typeface="Arial"/>
              <a:buChar char="»"/>
              <a:defRPr/>
            </a:lvl6pPr>
            <a:lvl7pPr marL="2971800" indent="25400" algn="l" rtl="0">
              <a:spcBef>
                <a:spcPts val="400"/>
              </a:spcBef>
              <a:spcAft>
                <a:spcPts val="0"/>
              </a:spcAft>
              <a:buClr>
                <a:schemeClr val="dk1"/>
              </a:buClr>
              <a:buFont typeface="Arial"/>
              <a:buChar char="»"/>
              <a:defRPr/>
            </a:lvl7pPr>
            <a:lvl8pPr marL="3429000" indent="25400" algn="l" rtl="0">
              <a:spcBef>
                <a:spcPts val="400"/>
              </a:spcBef>
              <a:spcAft>
                <a:spcPts val="0"/>
              </a:spcAft>
              <a:buClr>
                <a:schemeClr val="dk1"/>
              </a:buClr>
              <a:buFont typeface="Arial"/>
              <a:buChar char="»"/>
              <a:defRPr/>
            </a:lvl8pPr>
            <a:lvl9pPr marL="3886200" indent="254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g">
    <p:spTree>
      <p:nvGrpSpPr>
        <p:cNvPr id="1" name="Shape 2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2"/>
              </a:buClr>
              <a:buFont typeface="Arial"/>
              <a:buNone/>
              <a:defRPr/>
            </a:lvl1pPr>
            <a:lvl2pPr marL="0" marR="0" indent="0" algn="l" rtl="0">
              <a:lnSpc>
                <a:spcPct val="100000"/>
              </a:lnSpc>
              <a:spcBef>
                <a:spcPts val="0"/>
              </a:spcBef>
              <a:spcAft>
                <a:spcPts val="0"/>
              </a:spcAft>
              <a:buClr>
                <a:schemeClr val="dk2"/>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 name="Shape 10"/>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marR="0" indent="-107950" algn="l" rtl="0">
              <a:lnSpc>
                <a:spcPct val="136842"/>
              </a:lnSpc>
              <a:spcBef>
                <a:spcPts val="380"/>
              </a:spcBef>
              <a:spcAft>
                <a:spcPts val="0"/>
              </a:spcAft>
              <a:buClr>
                <a:schemeClr val="dk1"/>
              </a:buClr>
              <a:buFont typeface="Arial"/>
              <a:buChar char="-"/>
              <a:defRPr/>
            </a:lvl1pPr>
            <a:lvl2pPr marL="742950" marR="0" indent="-50800" algn="l" rtl="0">
              <a:lnSpc>
                <a:spcPct val="136842"/>
              </a:lnSpc>
              <a:spcBef>
                <a:spcPts val="380"/>
              </a:spcBef>
              <a:spcAft>
                <a:spcPts val="0"/>
              </a:spcAft>
              <a:buClr>
                <a:schemeClr val="dk1"/>
              </a:buClr>
              <a:buFont typeface="Arial"/>
              <a:buChar char="-"/>
              <a:defRPr/>
            </a:lvl2pPr>
            <a:lvl3pPr marL="1143000" marR="0" indent="6350" algn="l" rtl="0">
              <a:lnSpc>
                <a:spcPct val="136842"/>
              </a:lnSpc>
              <a:spcBef>
                <a:spcPts val="380"/>
              </a:spcBef>
              <a:spcAft>
                <a:spcPts val="0"/>
              </a:spcAft>
              <a:buClr>
                <a:schemeClr val="dk1"/>
              </a:buClr>
              <a:buFont typeface="Arial"/>
              <a:buChar char="-"/>
              <a:defRPr/>
            </a:lvl3pPr>
            <a:lvl4pPr marL="1600200" marR="0" indent="6350" algn="l" rtl="0">
              <a:lnSpc>
                <a:spcPct val="136842"/>
              </a:lnSpc>
              <a:spcBef>
                <a:spcPts val="380"/>
              </a:spcBef>
              <a:spcAft>
                <a:spcPts val="0"/>
              </a:spcAft>
              <a:buClr>
                <a:schemeClr val="dk1"/>
              </a:buClr>
              <a:buFont typeface="Arial"/>
              <a:buChar char="-"/>
              <a:defRPr/>
            </a:lvl4pPr>
            <a:lvl5pPr marL="2057400" marR="0" indent="6350" algn="l" rtl="0">
              <a:lnSpc>
                <a:spcPct val="136842"/>
              </a:lnSpc>
              <a:spcBef>
                <a:spcPts val="380"/>
              </a:spcBef>
              <a:spcAft>
                <a:spcPts val="0"/>
              </a:spcAft>
              <a:buClr>
                <a:schemeClr val="dk1"/>
              </a:buClr>
              <a:buFont typeface="Arial"/>
              <a:buChar char="-"/>
              <a:defRPr/>
            </a:lvl5pPr>
            <a:lvl6pPr marL="2514600" marR="0" indent="25400" algn="l" rtl="0">
              <a:lnSpc>
                <a:spcPct val="100000"/>
              </a:lnSpc>
              <a:spcBef>
                <a:spcPts val="400"/>
              </a:spcBef>
              <a:spcAft>
                <a:spcPts val="0"/>
              </a:spcAft>
              <a:buClr>
                <a:schemeClr val="dk1"/>
              </a:buClr>
              <a:buFont typeface="Arial"/>
              <a:buChar char="»"/>
              <a:defRPr/>
            </a:lvl6pPr>
            <a:lvl7pPr marL="2971800" marR="0" indent="25400" algn="l" rtl="0">
              <a:lnSpc>
                <a:spcPct val="100000"/>
              </a:lnSpc>
              <a:spcBef>
                <a:spcPts val="400"/>
              </a:spcBef>
              <a:spcAft>
                <a:spcPts val="0"/>
              </a:spcAft>
              <a:buClr>
                <a:schemeClr val="dk1"/>
              </a:buClr>
              <a:buFont typeface="Arial"/>
              <a:buChar char="»"/>
              <a:defRPr/>
            </a:lvl7pPr>
            <a:lvl8pPr marL="3429000" marR="0" indent="25400" algn="l" rtl="0">
              <a:lnSpc>
                <a:spcPct val="100000"/>
              </a:lnSpc>
              <a:spcBef>
                <a:spcPts val="400"/>
              </a:spcBef>
              <a:spcAft>
                <a:spcPts val="0"/>
              </a:spcAft>
              <a:buClr>
                <a:schemeClr val="dk1"/>
              </a:buClr>
              <a:buFont typeface="Arial"/>
              <a:buChar char="»"/>
              <a:defRPr/>
            </a:lvl8pPr>
            <a:lvl9pPr marL="3886200" marR="0" indent="25400" algn="l" rtl="0">
              <a:lnSpc>
                <a:spcPct val="100000"/>
              </a:lnSpc>
              <a:spcBef>
                <a:spcPts val="400"/>
              </a:spcBef>
              <a:spcAft>
                <a:spcPts val="0"/>
              </a:spcAft>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8F1"/>
        </a:solidFill>
        <a:effectLst/>
      </p:bgPr>
    </p:bg>
    <p:spTree>
      <p:nvGrpSpPr>
        <p:cNvPr id="1" name="Shape 14"/>
        <p:cNvGrpSpPr/>
        <p:nvPr/>
      </p:nvGrpSpPr>
      <p:grpSpPr>
        <a:xfrm>
          <a:off x="0" y="0"/>
          <a:ext cx="0" cy="0"/>
          <a:chOff x="0" y="0"/>
          <a:chExt cx="0" cy="0"/>
        </a:xfrm>
      </p:grpSpPr>
      <p:pic>
        <p:nvPicPr>
          <p:cNvPr id="15" name="Shape 15"/>
          <p:cNvPicPr preferRelativeResize="0"/>
          <p:nvPr/>
        </p:nvPicPr>
        <p:blipFill rotWithShape="1">
          <a:blip r:embed="rId4">
            <a:alphaModFix/>
          </a:blip>
          <a:srcRect/>
          <a:stretch/>
        </p:blipFill>
        <p:spPr>
          <a:xfrm>
            <a:off x="0" y="0"/>
            <a:ext cx="2571749" cy="2182811"/>
          </a:xfrm>
          <a:prstGeom prst="rect">
            <a:avLst/>
          </a:prstGeom>
          <a:noFill/>
          <a:ln>
            <a:noFill/>
          </a:ln>
        </p:spPr>
      </p:pic>
      <p:sp>
        <p:nvSpPr>
          <p:cNvPr id="16" name="Shape 16"/>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2"/>
              </a:buClr>
              <a:buFont typeface="Arial"/>
              <a:buNone/>
              <a:defRPr/>
            </a:lvl1pPr>
            <a:lvl2pPr marL="0" marR="0" indent="0" algn="l" rtl="0">
              <a:lnSpc>
                <a:spcPct val="100000"/>
              </a:lnSpc>
              <a:spcBef>
                <a:spcPts val="0"/>
              </a:spcBef>
              <a:spcAft>
                <a:spcPts val="0"/>
              </a:spcAft>
              <a:buClr>
                <a:schemeClr val="dk2"/>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7" name="Shape 17"/>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marR="0" indent="-107950" algn="l" rtl="0">
              <a:lnSpc>
                <a:spcPct val="136842"/>
              </a:lnSpc>
              <a:spcBef>
                <a:spcPts val="380"/>
              </a:spcBef>
              <a:spcAft>
                <a:spcPts val="0"/>
              </a:spcAft>
              <a:buClr>
                <a:schemeClr val="dk1"/>
              </a:buClr>
              <a:buFont typeface="Arial"/>
              <a:buChar char="-"/>
              <a:defRPr/>
            </a:lvl1pPr>
            <a:lvl2pPr marL="742950" marR="0" indent="-50800" algn="l" rtl="0">
              <a:lnSpc>
                <a:spcPct val="136842"/>
              </a:lnSpc>
              <a:spcBef>
                <a:spcPts val="380"/>
              </a:spcBef>
              <a:spcAft>
                <a:spcPts val="0"/>
              </a:spcAft>
              <a:buClr>
                <a:schemeClr val="dk1"/>
              </a:buClr>
              <a:buFont typeface="Arial"/>
              <a:buChar char="-"/>
              <a:defRPr/>
            </a:lvl2pPr>
            <a:lvl3pPr marL="1143000" marR="0" indent="6350" algn="l" rtl="0">
              <a:lnSpc>
                <a:spcPct val="136842"/>
              </a:lnSpc>
              <a:spcBef>
                <a:spcPts val="380"/>
              </a:spcBef>
              <a:spcAft>
                <a:spcPts val="0"/>
              </a:spcAft>
              <a:buClr>
                <a:schemeClr val="dk1"/>
              </a:buClr>
              <a:buFont typeface="Arial"/>
              <a:buChar char="-"/>
              <a:defRPr/>
            </a:lvl3pPr>
            <a:lvl4pPr marL="1600200" marR="0" indent="6350" algn="l" rtl="0">
              <a:lnSpc>
                <a:spcPct val="136842"/>
              </a:lnSpc>
              <a:spcBef>
                <a:spcPts val="380"/>
              </a:spcBef>
              <a:spcAft>
                <a:spcPts val="0"/>
              </a:spcAft>
              <a:buClr>
                <a:schemeClr val="dk1"/>
              </a:buClr>
              <a:buFont typeface="Arial"/>
              <a:buChar char="-"/>
              <a:defRPr/>
            </a:lvl4pPr>
            <a:lvl5pPr marL="2057400" marR="0" indent="6350" algn="l" rtl="0">
              <a:lnSpc>
                <a:spcPct val="136842"/>
              </a:lnSpc>
              <a:spcBef>
                <a:spcPts val="380"/>
              </a:spcBef>
              <a:spcAft>
                <a:spcPts val="0"/>
              </a:spcAft>
              <a:buClr>
                <a:schemeClr val="dk1"/>
              </a:buClr>
              <a:buFont typeface="Arial"/>
              <a:buChar char="-"/>
              <a:defRPr/>
            </a:lvl5pPr>
            <a:lvl6pPr marL="2514600" marR="0" indent="25400" algn="l" rtl="0">
              <a:lnSpc>
                <a:spcPct val="100000"/>
              </a:lnSpc>
              <a:spcBef>
                <a:spcPts val="400"/>
              </a:spcBef>
              <a:spcAft>
                <a:spcPts val="0"/>
              </a:spcAft>
              <a:buClr>
                <a:schemeClr val="dk1"/>
              </a:buClr>
              <a:buFont typeface="Arial"/>
              <a:buChar char="»"/>
              <a:defRPr/>
            </a:lvl6pPr>
            <a:lvl7pPr marL="2971800" marR="0" indent="25400" algn="l" rtl="0">
              <a:lnSpc>
                <a:spcPct val="100000"/>
              </a:lnSpc>
              <a:spcBef>
                <a:spcPts val="400"/>
              </a:spcBef>
              <a:spcAft>
                <a:spcPts val="0"/>
              </a:spcAft>
              <a:buClr>
                <a:schemeClr val="dk1"/>
              </a:buClr>
              <a:buFont typeface="Arial"/>
              <a:buChar char="»"/>
              <a:defRPr/>
            </a:lvl7pPr>
            <a:lvl8pPr marL="3429000" marR="0" indent="25400" algn="l" rtl="0">
              <a:lnSpc>
                <a:spcPct val="100000"/>
              </a:lnSpc>
              <a:spcBef>
                <a:spcPts val="400"/>
              </a:spcBef>
              <a:spcAft>
                <a:spcPts val="0"/>
              </a:spcAft>
              <a:buClr>
                <a:schemeClr val="dk1"/>
              </a:buClr>
              <a:buFont typeface="Arial"/>
              <a:buChar char="»"/>
              <a:defRPr/>
            </a:lvl8pPr>
            <a:lvl9pPr marL="3886200" marR="0" indent="25400" algn="l" rtl="0">
              <a:lnSpc>
                <a:spcPct val="100000"/>
              </a:lnSpc>
              <a:spcBef>
                <a:spcPts val="400"/>
              </a:spcBef>
              <a:spcAft>
                <a:spcPts val="0"/>
              </a:spcAft>
              <a:buClr>
                <a:schemeClr val="dk1"/>
              </a:buClr>
              <a:buFont typeface="Arial"/>
              <a:buChar char="»"/>
              <a:defRPr/>
            </a:lvl9pPr>
          </a:lstStyle>
          <a:p>
            <a:endParaRPr/>
          </a:p>
        </p:txBody>
      </p:sp>
      <p:sp>
        <p:nvSpPr>
          <p:cNvPr id="18" name="Shape 18"/>
          <p:cNvSpPr txBox="1">
            <a:spLocks noGrp="1"/>
          </p:cNvSpPr>
          <p:nvPr>
            <p:ph type="dt" idx="10"/>
          </p:nvPr>
        </p:nvSpPr>
        <p:spPr>
          <a:xfrm>
            <a:off x="6705600" y="6553200"/>
            <a:ext cx="1981199" cy="2286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a:lvl1pPr>
            <a:lvl2pPr marL="457200" marR="0" indent="0" algn="l" rtl="0">
              <a:lnSpc>
                <a:spcPct val="100000"/>
              </a:lnSpc>
              <a:spcBef>
                <a:spcPts val="0"/>
              </a:spcBef>
              <a:spcAft>
                <a:spcPts val="0"/>
              </a:spcAft>
              <a:buClr>
                <a:schemeClr val="dk1"/>
              </a:buClr>
              <a:buFont typeface="Arial"/>
              <a:buNone/>
              <a:defRPr/>
            </a:lvl2pPr>
            <a:lvl3pPr marL="914400" marR="0" indent="0" algn="l" rtl="0">
              <a:lnSpc>
                <a:spcPct val="100000"/>
              </a:lnSpc>
              <a:spcBef>
                <a:spcPts val="0"/>
              </a:spcBef>
              <a:spcAft>
                <a:spcPts val="0"/>
              </a:spcAft>
              <a:buClr>
                <a:schemeClr val="dk1"/>
              </a:buClr>
              <a:buFont typeface="Arial"/>
              <a:buNone/>
              <a:defRPr/>
            </a:lvl3pPr>
            <a:lvl4pPr marL="1371600" marR="0" indent="0" algn="l" rtl="0">
              <a:lnSpc>
                <a:spcPct val="100000"/>
              </a:lnSpc>
              <a:spcBef>
                <a:spcPts val="0"/>
              </a:spcBef>
              <a:spcAft>
                <a:spcPts val="0"/>
              </a:spcAft>
              <a:buClr>
                <a:schemeClr val="dk1"/>
              </a:buClr>
              <a:buFont typeface="Arial"/>
              <a:buNone/>
              <a:defRPr/>
            </a:lvl4pPr>
            <a:lvl5pPr marL="1828800" marR="0" indent="0" algn="l" rtl="0">
              <a:lnSpc>
                <a:spcPct val="100000"/>
              </a:lnSpc>
              <a:spcBef>
                <a:spcPts val="0"/>
              </a:spcBef>
              <a:spcAft>
                <a:spcPts val="0"/>
              </a:spcAft>
              <a:buClr>
                <a:schemeClr val="dk1"/>
              </a:buClr>
              <a:buFont typeface="Arial"/>
              <a:buNone/>
              <a:defRPr/>
            </a:lvl5pPr>
            <a:lvl6pPr marL="2286000" marR="0" indent="0" algn="l" rtl="0">
              <a:lnSpc>
                <a:spcPct val="100000"/>
              </a:lnSpc>
              <a:spcBef>
                <a:spcPts val="0"/>
              </a:spcBef>
              <a:spcAft>
                <a:spcPts val="0"/>
              </a:spcAft>
              <a:buClr>
                <a:schemeClr val="dk1"/>
              </a:buClr>
              <a:buFont typeface="Arial"/>
              <a:buNone/>
              <a:defRPr/>
            </a:lvl6pPr>
            <a:lvl7pPr marL="2743200" marR="0" indent="0" algn="l" rtl="0">
              <a:lnSpc>
                <a:spcPct val="100000"/>
              </a:lnSpc>
              <a:spcBef>
                <a:spcPts val="0"/>
              </a:spcBef>
              <a:spcAft>
                <a:spcPts val="0"/>
              </a:spcAft>
              <a:buClr>
                <a:schemeClr val="dk1"/>
              </a:buClr>
              <a:buFont typeface="Arial"/>
              <a:buNone/>
              <a:defRPr/>
            </a:lvl7pPr>
            <a:lvl8pPr marL="3200400" marR="0" indent="0" algn="l" rtl="0">
              <a:lnSpc>
                <a:spcPct val="100000"/>
              </a:lnSpc>
              <a:spcBef>
                <a:spcPts val="0"/>
              </a:spcBef>
              <a:spcAft>
                <a:spcPts val="0"/>
              </a:spcAft>
              <a:buClr>
                <a:schemeClr val="dk1"/>
              </a:buClr>
              <a:buFont typeface="Arial"/>
              <a:buNone/>
              <a:defRPr/>
            </a:lvl8pPr>
            <a:lvl9pPr marL="3657600" marR="0" indent="0" algn="l" rtl="0">
              <a:lnSpc>
                <a:spcPct val="100000"/>
              </a:lnSpc>
              <a:spcBef>
                <a:spcPts val="0"/>
              </a:spcBef>
              <a:spcAft>
                <a:spcPts val="0"/>
              </a:spcAft>
              <a:buClr>
                <a:schemeClr val="dk1"/>
              </a:buClr>
              <a:buFont typeface="Arial"/>
              <a:buNone/>
              <a:defRPr/>
            </a:lvl9pPr>
          </a:lstStyle>
          <a:p>
            <a:endParaRPr/>
          </a:p>
        </p:txBody>
      </p:sp>
      <p:sp>
        <p:nvSpPr>
          <p:cNvPr id="19" name="Shape 19"/>
          <p:cNvSpPr txBox="1">
            <a:spLocks noGrp="1"/>
          </p:cNvSpPr>
          <p:nvPr>
            <p:ph type="ftr" idx="11"/>
          </p:nvPr>
        </p:nvSpPr>
        <p:spPr>
          <a:xfrm>
            <a:off x="1547812" y="6553200"/>
            <a:ext cx="5157787" cy="2286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a:lvl1pPr>
            <a:lvl2pPr marL="457200" marR="0" indent="0" algn="l" rtl="0">
              <a:lnSpc>
                <a:spcPct val="100000"/>
              </a:lnSpc>
              <a:spcBef>
                <a:spcPts val="0"/>
              </a:spcBef>
              <a:spcAft>
                <a:spcPts val="0"/>
              </a:spcAft>
              <a:buClr>
                <a:schemeClr val="dk1"/>
              </a:buClr>
              <a:buFont typeface="Arial"/>
              <a:buNone/>
              <a:defRPr/>
            </a:lvl2pPr>
            <a:lvl3pPr marL="914400" marR="0" indent="0" algn="l" rtl="0">
              <a:lnSpc>
                <a:spcPct val="100000"/>
              </a:lnSpc>
              <a:spcBef>
                <a:spcPts val="0"/>
              </a:spcBef>
              <a:spcAft>
                <a:spcPts val="0"/>
              </a:spcAft>
              <a:buClr>
                <a:schemeClr val="dk1"/>
              </a:buClr>
              <a:buFont typeface="Arial"/>
              <a:buNone/>
              <a:defRPr/>
            </a:lvl3pPr>
            <a:lvl4pPr marL="1371600" marR="0" indent="0" algn="l" rtl="0">
              <a:lnSpc>
                <a:spcPct val="100000"/>
              </a:lnSpc>
              <a:spcBef>
                <a:spcPts val="0"/>
              </a:spcBef>
              <a:spcAft>
                <a:spcPts val="0"/>
              </a:spcAft>
              <a:buClr>
                <a:schemeClr val="dk1"/>
              </a:buClr>
              <a:buFont typeface="Arial"/>
              <a:buNone/>
              <a:defRPr/>
            </a:lvl4pPr>
            <a:lvl5pPr marL="1828800" marR="0" indent="0" algn="l" rtl="0">
              <a:lnSpc>
                <a:spcPct val="100000"/>
              </a:lnSpc>
              <a:spcBef>
                <a:spcPts val="0"/>
              </a:spcBef>
              <a:spcAft>
                <a:spcPts val="0"/>
              </a:spcAft>
              <a:buClr>
                <a:schemeClr val="dk1"/>
              </a:buClr>
              <a:buFont typeface="Arial"/>
              <a:buNone/>
              <a:defRPr/>
            </a:lvl5pPr>
            <a:lvl6pPr marL="2286000" marR="0" indent="0" algn="l" rtl="0">
              <a:lnSpc>
                <a:spcPct val="100000"/>
              </a:lnSpc>
              <a:spcBef>
                <a:spcPts val="0"/>
              </a:spcBef>
              <a:spcAft>
                <a:spcPts val="0"/>
              </a:spcAft>
              <a:buClr>
                <a:schemeClr val="dk1"/>
              </a:buClr>
              <a:buFont typeface="Arial"/>
              <a:buNone/>
              <a:defRPr/>
            </a:lvl6pPr>
            <a:lvl7pPr marL="2743200" marR="0" indent="0" algn="l" rtl="0">
              <a:lnSpc>
                <a:spcPct val="100000"/>
              </a:lnSpc>
              <a:spcBef>
                <a:spcPts val="0"/>
              </a:spcBef>
              <a:spcAft>
                <a:spcPts val="0"/>
              </a:spcAft>
              <a:buClr>
                <a:schemeClr val="dk1"/>
              </a:buClr>
              <a:buFont typeface="Arial"/>
              <a:buNone/>
              <a:defRPr/>
            </a:lvl7pPr>
            <a:lvl8pPr marL="3200400" marR="0" indent="0" algn="l" rtl="0">
              <a:lnSpc>
                <a:spcPct val="100000"/>
              </a:lnSpc>
              <a:spcBef>
                <a:spcPts val="0"/>
              </a:spcBef>
              <a:spcAft>
                <a:spcPts val="0"/>
              </a:spcAft>
              <a:buClr>
                <a:schemeClr val="dk1"/>
              </a:buClr>
              <a:buFont typeface="Arial"/>
              <a:buNone/>
              <a:defRPr/>
            </a:lvl8pPr>
            <a:lvl9pPr marL="3657600" marR="0" indent="0" algn="l" rtl="0">
              <a:lnSpc>
                <a:spcPct val="100000"/>
              </a:lnSpc>
              <a:spcBef>
                <a:spcPts val="0"/>
              </a:spcBef>
              <a:spcAft>
                <a:spcPts val="0"/>
              </a:spcAft>
              <a:buClr>
                <a:schemeClr val="dk1"/>
              </a:buClr>
              <a:buFont typeface="Arial"/>
              <a:buNone/>
              <a:defRPr/>
            </a:lvl9pPr>
          </a:lstStyle>
          <a:p>
            <a:r>
              <a:rPr lang="nl-NL" smtClean="0"/>
              <a:t>JGZ-richtlijn ADHD</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5.xml.rels><?xml version="1.0" encoding="UTF-8" standalone="yes"?>
<Relationships xmlns="http://schemas.openxmlformats.org/package/2006/relationships"><Relationship Id="rId3" Type="http://schemas.openxmlformats.org/officeDocument/2006/relationships/hyperlink" Target="http://www.testweb.bsl.nl/tests/av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14.xml"/><Relationship Id="rId5" Type="http://schemas.openxmlformats.org/officeDocument/2006/relationships/hyperlink" Target="mailto:gglind@trimbos.nl" TargetMode="External"/><Relationship Id="rId4" Type="http://schemas.openxmlformats.org/officeDocument/2006/relationships/hyperlink" Target="mailto:centrumjeugdgezondheid@ncj.nl"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hemeOverride" Target="../theme/themeOverride15.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blip>
          <a:stretch>
            <a:fillRect/>
          </a:stretch>
        </a:blipFill>
        <a:effectLst/>
      </p:bgPr>
    </p:bg>
    <p:spTree>
      <p:nvGrpSpPr>
        <p:cNvPr id="1" name="Shape 24"/>
        <p:cNvGrpSpPr/>
        <p:nvPr/>
      </p:nvGrpSpPr>
      <p:grpSpPr>
        <a:xfrm>
          <a:off x="0" y="0"/>
          <a:ext cx="0" cy="0"/>
          <a:chOff x="0" y="0"/>
          <a:chExt cx="0" cy="0"/>
        </a:xfrm>
      </p:grpSpPr>
      <p:sp>
        <p:nvSpPr>
          <p:cNvPr id="25" name="Shape 25"/>
          <p:cNvSpPr txBox="1"/>
          <p:nvPr/>
        </p:nvSpPr>
        <p:spPr>
          <a:xfrm>
            <a:off x="2286000" y="1447800"/>
            <a:ext cx="6629400" cy="381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a:solidFill>
                  <a:schemeClr val="dk2"/>
                </a:solidFill>
                <a:latin typeface="Calibri"/>
                <a:ea typeface="Calibri"/>
                <a:cs typeface="Calibri"/>
                <a:sym typeface="Calibri"/>
                <a:rtl val="0"/>
              </a:rPr>
              <a:t>JGZ-richtlijn ADHD</a:t>
            </a:r>
          </a:p>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a:solidFill>
                  <a:schemeClr val="dk2"/>
                </a:solidFill>
                <a:latin typeface="Calibri"/>
                <a:ea typeface="Calibri"/>
                <a:cs typeface="Calibri"/>
                <a:sym typeface="Calibri"/>
                <a:rtl val="0"/>
              </a:rPr>
              <a:t>Signalering, begeleiding en toeleiding naar diagnostiek</a:t>
            </a:r>
          </a:p>
          <a:p>
            <a:pPr marL="0" marR="0" lvl="0" indent="0" algn="l" rtl="0">
              <a:lnSpc>
                <a:spcPct val="100000"/>
              </a:lnSpc>
              <a:spcBef>
                <a:spcPts val="0"/>
              </a:spcBef>
              <a:spcAft>
                <a:spcPts val="0"/>
              </a:spcAft>
              <a:buClr>
                <a:schemeClr val="dk2"/>
              </a:buClr>
              <a:buFont typeface="Calibri"/>
              <a:buNone/>
            </a:pPr>
            <a:endParaRPr sz="1900" b="1" i="0" u="none" strike="noStrike" cap="none" baseline="0">
              <a:solidFill>
                <a:schemeClr val="dk2"/>
              </a:solidFill>
              <a:latin typeface="Calibri"/>
              <a:ea typeface="Calibri"/>
              <a:cs typeface="Calibri"/>
              <a:sym typeface="Calibri"/>
              <a:rtl val="0"/>
            </a:endParaRPr>
          </a:p>
        </p:txBody>
      </p:sp>
      <p:sp>
        <p:nvSpPr>
          <p:cNvPr id="26" name="Shape 26"/>
          <p:cNvSpPr txBox="1"/>
          <p:nvPr/>
        </p:nvSpPr>
        <p:spPr>
          <a:xfrm>
            <a:off x="2286000" y="1638300"/>
            <a:ext cx="6629400" cy="1447800"/>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Font typeface="Calibri"/>
              <a:buNone/>
            </a:pPr>
            <a:endParaRPr sz="1900" b="0" i="0" u="none" strike="noStrike" cap="none" baseline="0">
              <a:solidFill>
                <a:schemeClr val="dk1"/>
              </a:solidFill>
              <a:latin typeface="Calibri"/>
              <a:ea typeface="Calibri"/>
              <a:cs typeface="Calibri"/>
              <a:sym typeface="Calibri"/>
              <a:rtl val="0"/>
            </a:endParaRPr>
          </a:p>
          <a:p>
            <a:pPr marL="0" marR="0" lvl="0" indent="0" algn="l" rtl="0">
              <a:lnSpc>
                <a:spcPct val="136842"/>
              </a:lnSpc>
              <a:spcBef>
                <a:spcPts val="380"/>
              </a:spcBef>
              <a:spcAft>
                <a:spcPts val="0"/>
              </a:spcAft>
              <a:buClr>
                <a:schemeClr val="dk1"/>
              </a:buClr>
              <a:buSzPct val="25000"/>
              <a:buFont typeface="Calibri"/>
              <a:buNone/>
            </a:pPr>
            <a:r>
              <a:rPr lang="nl-NL" sz="1200" b="0" i="0" u="none" strike="noStrike" cap="none" baseline="0">
                <a:solidFill>
                  <a:schemeClr val="dk1"/>
                </a:solidFill>
                <a:latin typeface="Calibri"/>
                <a:ea typeface="Calibri"/>
                <a:cs typeface="Calibri"/>
                <a:sym typeface="Calibri"/>
                <a:rtl val="0"/>
              </a:rPr>
              <a:t>Frits Boer, Martin Beeres, Saskia Blom, Mieke Broekhuizen-Holtes, Anneke Driessen, Luuk Kalverdijk,</a:t>
            </a:r>
          </a:p>
          <a:p>
            <a:pPr marL="0" marR="0" lvl="0" indent="0" algn="l" rtl="0">
              <a:lnSpc>
                <a:spcPct val="136842"/>
              </a:lnSpc>
              <a:spcBef>
                <a:spcPts val="380"/>
              </a:spcBef>
              <a:spcAft>
                <a:spcPts val="0"/>
              </a:spcAft>
              <a:buClr>
                <a:schemeClr val="dk1"/>
              </a:buClr>
              <a:buSzPct val="25000"/>
              <a:buFont typeface="Calibri"/>
              <a:buNone/>
            </a:pPr>
            <a:r>
              <a:rPr lang="nl-NL" sz="1200" b="0" i="0" u="none" strike="noStrike" cap="none" baseline="0">
                <a:solidFill>
                  <a:schemeClr val="dk1"/>
                </a:solidFill>
                <a:latin typeface="Calibri"/>
                <a:ea typeface="Calibri"/>
                <a:cs typeface="Calibri"/>
                <a:sym typeface="Calibri"/>
                <a:rtl val="0"/>
              </a:rPr>
              <a:t>Sylvia van Manen, Daphne Oude Luttikhuis, Rob Pereira, Jacky Stuifmeel, Dinemarie Teunissen, </a:t>
            </a:r>
          </a:p>
          <a:p>
            <a:pPr marL="0" marR="0" lvl="0" indent="0" algn="l" rtl="0">
              <a:lnSpc>
                <a:spcPct val="136842"/>
              </a:lnSpc>
              <a:spcBef>
                <a:spcPts val="380"/>
              </a:spcBef>
              <a:spcAft>
                <a:spcPts val="0"/>
              </a:spcAft>
              <a:buClr>
                <a:schemeClr val="dk1"/>
              </a:buClr>
              <a:buSzPct val="25000"/>
              <a:buFont typeface="Calibri"/>
              <a:buNone/>
            </a:pPr>
            <a:r>
              <a:rPr lang="nl-NL" sz="1200" b="0" i="0" u="none" strike="noStrike" cap="none" baseline="0">
                <a:solidFill>
                  <a:schemeClr val="dk1"/>
                </a:solidFill>
                <a:latin typeface="Calibri"/>
                <a:ea typeface="Calibri"/>
                <a:cs typeface="Calibri"/>
                <a:sym typeface="Calibri"/>
                <a:rtl val="0"/>
              </a:rPr>
              <a:t>Carry Wensing, Paul Anzion, Geurt van de Glind</a:t>
            </a:r>
          </a:p>
          <a:p>
            <a:pPr marL="0" marR="0" lvl="0" indent="0" algn="l" rtl="0">
              <a:lnSpc>
                <a:spcPct val="136842"/>
              </a:lnSpc>
              <a:spcBef>
                <a:spcPts val="380"/>
              </a:spcBef>
              <a:spcAft>
                <a:spcPts val="0"/>
              </a:spcAft>
              <a:buClr>
                <a:schemeClr val="dk1"/>
              </a:buClr>
              <a:buSzPct val="25000"/>
              <a:buFont typeface="Calibri"/>
              <a:buNone/>
            </a:pPr>
            <a:r>
              <a:rPr lang="nl-NL" sz="1900" b="0" i="0" u="none" strike="noStrike" cap="none" baseline="0">
                <a:solidFill>
                  <a:schemeClr val="dk1"/>
                </a:solidFill>
                <a:latin typeface="Calibri"/>
                <a:ea typeface="Calibri"/>
                <a:cs typeface="Calibri"/>
                <a:sym typeface="Calibri"/>
                <a:rtl val="0"/>
              </a:rPr>
              <a:t>Publicatie datum: januari 2015</a:t>
            </a: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rtl val="0"/>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p:nvPr/>
        </p:nvSpPr>
        <p:spPr>
          <a:xfrm>
            <a:off x="1368517" y="966508"/>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dirty="0">
                <a:solidFill>
                  <a:schemeClr val="dk2"/>
                </a:solidFill>
                <a:latin typeface="Calibri"/>
                <a:ea typeface="Calibri"/>
                <a:cs typeface="Calibri"/>
                <a:sym typeface="Calibri"/>
                <a:rtl val="0"/>
              </a:rPr>
              <a:t>Voorlichting en advies </a:t>
            </a:r>
            <a:r>
              <a:rPr lang="nl-NL" sz="1900" b="1" i="0" u="none" strike="noStrike" cap="none" baseline="0" dirty="0" smtClean="0">
                <a:solidFill>
                  <a:schemeClr val="dk2"/>
                </a:solidFill>
                <a:latin typeface="Calibri"/>
                <a:ea typeface="Calibri"/>
                <a:cs typeface="Calibri"/>
                <a:sym typeface="Calibri"/>
                <a:rtl val="0"/>
              </a:rPr>
              <a:t>(3)</a:t>
            </a:r>
            <a:endParaRPr lang="nl-NL" sz="1900" b="1" i="0" u="none" strike="noStrike" cap="none" baseline="0" dirty="0">
              <a:solidFill>
                <a:schemeClr val="dk2"/>
              </a:solidFill>
              <a:latin typeface="Calibri"/>
              <a:ea typeface="Calibri"/>
              <a:cs typeface="Calibri"/>
              <a:sym typeface="Calibri"/>
              <a:rtl val="0"/>
            </a:endParaRPr>
          </a:p>
        </p:txBody>
      </p:sp>
      <p:sp>
        <p:nvSpPr>
          <p:cNvPr id="114" name="Shape 114"/>
          <p:cNvSpPr txBox="1"/>
          <p:nvPr/>
        </p:nvSpPr>
        <p:spPr>
          <a:xfrm>
            <a:off x="899592" y="1376083"/>
            <a:ext cx="7607911" cy="4645205"/>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SzPct val="25000"/>
              <a:buFont typeface="Calibri"/>
              <a:buNone/>
            </a:pPr>
            <a:r>
              <a:rPr lang="nl-NL" sz="1900" dirty="0">
                <a:solidFill>
                  <a:schemeClr val="dk1"/>
                </a:solidFill>
                <a:latin typeface="Calibri"/>
                <a:ea typeface="Calibri"/>
                <a:cs typeface="Calibri"/>
                <a:sym typeface="Calibri"/>
              </a:rPr>
              <a:t>Geef</a:t>
            </a:r>
            <a:r>
              <a:rPr lang="nl-NL" sz="1900" b="0" i="0" u="none" strike="noStrike" cap="none" baseline="0" dirty="0">
                <a:solidFill>
                  <a:schemeClr val="dk1"/>
                </a:solidFill>
                <a:latin typeface="Calibri"/>
                <a:ea typeface="Calibri"/>
                <a:cs typeface="Calibri"/>
                <a:sym typeface="Calibri"/>
                <a:rtl val="0"/>
              </a:rPr>
              <a:t> informatie over de volgende onderwerpen (vervolg):</a:t>
            </a:r>
          </a:p>
          <a:p>
            <a:pPr marL="457200" marR="0" lvl="0" indent="-349250" algn="l" rtl="0">
              <a:lnSpc>
                <a:spcPct val="136842"/>
              </a:lnSpc>
              <a:spcBef>
                <a:spcPts val="0"/>
              </a:spcBef>
              <a:spcAft>
                <a:spcPts val="0"/>
              </a:spcAft>
              <a:buClr>
                <a:schemeClr val="dk1"/>
              </a:buClr>
              <a:buSzPct val="100000"/>
              <a:buFont typeface="Calibri"/>
              <a:buChar char="-"/>
            </a:pPr>
            <a:r>
              <a:rPr lang="nl-NL" sz="1900" b="0" i="0" u="none" strike="noStrike" cap="none" baseline="0" dirty="0">
                <a:solidFill>
                  <a:schemeClr val="dk1"/>
                </a:solidFill>
                <a:latin typeface="Calibri"/>
                <a:ea typeface="Calibri"/>
                <a:cs typeface="Calibri"/>
                <a:sym typeface="Calibri"/>
                <a:rtl val="0"/>
              </a:rPr>
              <a:t>Uitleg over de specifieke opvoeding die </a:t>
            </a:r>
            <a:r>
              <a:rPr lang="nl-NL" sz="1900" dirty="0">
                <a:solidFill>
                  <a:schemeClr val="dk1"/>
                </a:solidFill>
                <a:latin typeface="Calibri"/>
                <a:ea typeface="Calibri"/>
                <a:cs typeface="Calibri"/>
                <a:sym typeface="Calibri"/>
                <a:rtl val="0"/>
              </a:rPr>
              <a:t>kinderen/ jongeren</a:t>
            </a:r>
            <a:r>
              <a:rPr lang="nl-NL" sz="1900" b="0" i="0" u="none" strike="noStrike" cap="none" baseline="0" dirty="0">
                <a:solidFill>
                  <a:schemeClr val="dk1"/>
                </a:solidFill>
                <a:latin typeface="Calibri"/>
                <a:ea typeface="Calibri"/>
                <a:cs typeface="Calibri"/>
                <a:sym typeface="Calibri"/>
                <a:rtl val="0"/>
              </a:rPr>
              <a:t> met ADHD nodig hebben en de mogelijkheden die er zijn voor ouders/beroepsopvoeders om een training hierin te volgen.</a:t>
            </a:r>
          </a:p>
          <a:p>
            <a:pPr marL="457200" marR="0" lvl="0" indent="-349250" algn="l" rtl="0">
              <a:lnSpc>
                <a:spcPct val="136842"/>
              </a:lnSpc>
              <a:spcBef>
                <a:spcPts val="0"/>
              </a:spcBef>
              <a:spcAft>
                <a:spcPts val="0"/>
              </a:spcAft>
              <a:buClr>
                <a:schemeClr val="dk1"/>
              </a:buClr>
              <a:buSzPct val="100000"/>
              <a:buFont typeface="Calibri"/>
              <a:buChar char="-"/>
            </a:pPr>
            <a:r>
              <a:rPr lang="nl-NL" sz="1900" b="0" i="0" u="none" strike="noStrike" cap="none" baseline="0" dirty="0">
                <a:solidFill>
                  <a:schemeClr val="dk1"/>
                </a:solidFill>
                <a:latin typeface="Calibri"/>
                <a:ea typeface="Calibri"/>
                <a:cs typeface="Calibri"/>
                <a:sym typeface="Calibri"/>
                <a:rtl val="0"/>
              </a:rPr>
              <a:t>Uitleg over het verschil tussen onwil versus onvermogen/onmacht van een </a:t>
            </a:r>
            <a:r>
              <a:rPr lang="nl-NL" sz="1900" dirty="0">
                <a:solidFill>
                  <a:schemeClr val="dk1"/>
                </a:solidFill>
                <a:latin typeface="Calibri"/>
                <a:ea typeface="Calibri"/>
                <a:cs typeface="Calibri"/>
                <a:sym typeface="Calibri"/>
                <a:rtl val="0"/>
              </a:rPr>
              <a:t>kind, jongere</a:t>
            </a:r>
            <a:r>
              <a:rPr lang="nl-NL" sz="1900" b="0" i="0" u="none" strike="noStrike" cap="none" baseline="0" dirty="0">
                <a:solidFill>
                  <a:schemeClr val="dk1"/>
                </a:solidFill>
                <a:latin typeface="Calibri"/>
                <a:ea typeface="Calibri"/>
                <a:cs typeface="Calibri"/>
                <a:sym typeface="Calibri"/>
                <a:rtl val="0"/>
              </a:rPr>
              <a:t> met ADHD. </a:t>
            </a:r>
          </a:p>
          <a:p>
            <a:pPr marL="457200" marR="0" lvl="0" indent="-349250" algn="l" rtl="0">
              <a:lnSpc>
                <a:spcPct val="136842"/>
              </a:lnSpc>
              <a:spcBef>
                <a:spcPts val="0"/>
              </a:spcBef>
              <a:spcAft>
                <a:spcPts val="0"/>
              </a:spcAft>
              <a:buClr>
                <a:schemeClr val="dk1"/>
              </a:buClr>
              <a:buSzPct val="100000"/>
              <a:buFont typeface="Calibri"/>
              <a:buChar char="-"/>
            </a:pPr>
            <a:r>
              <a:rPr lang="nl-NL" sz="1900" b="0" i="0" u="none" strike="noStrike" cap="none" baseline="0" dirty="0">
                <a:solidFill>
                  <a:schemeClr val="dk1"/>
                </a:solidFill>
                <a:latin typeface="Calibri"/>
                <a:ea typeface="Calibri"/>
                <a:cs typeface="Calibri"/>
                <a:sym typeface="Calibri"/>
                <a:rtl val="0"/>
              </a:rPr>
              <a:t>Maak aan betrokkenen duidelijk dat de problemen bij het kind of de jongere ontstaan door achterblijvende functies op het gebied van de cognitieve controle en de reacties op beloningen. Leg verder uit hoe ouders/beroepsopvoeders kunnen omgaan met de reacties uit de omgeving</a:t>
            </a:r>
          </a:p>
          <a:p>
            <a:pPr marL="0" marR="0" lvl="0" indent="0" algn="l" rtl="0">
              <a:lnSpc>
                <a:spcPct val="136842"/>
              </a:lnSpc>
              <a:spcBef>
                <a:spcPts val="0"/>
              </a:spcBef>
              <a:spcAft>
                <a:spcPts val="0"/>
              </a:spcAft>
              <a:buClr>
                <a:schemeClr val="dk1"/>
              </a:buClr>
              <a:buFont typeface="Arial"/>
              <a:buNone/>
            </a:pPr>
            <a:endParaRPr sz="1900" b="0" i="1" u="none" strike="noStrike" cap="none" baseline="0" dirty="0">
              <a:solidFill>
                <a:schemeClr val="dk1"/>
              </a:solidFill>
              <a:latin typeface="Calibri"/>
              <a:ea typeface="Calibri"/>
              <a:cs typeface="Calibri"/>
              <a:sym typeface="Calibri"/>
              <a:rtl val="0"/>
            </a:endParaRPr>
          </a:p>
        </p:txBody>
      </p:sp>
      <p:sp>
        <p:nvSpPr>
          <p:cNvPr id="115" name="Shape 115"/>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sp>
        <p:nvSpPr>
          <p:cNvPr id="116" name="Shape 116"/>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Calibri"/>
              <a:buNone/>
            </a:pPr>
            <a:r>
              <a:rPr lang="nl-NL" sz="1000" b="1" i="0" u="none" strike="noStrike" cap="none" baseline="0">
                <a:solidFill>
                  <a:srgbClr val="A08241"/>
                </a:solidFill>
                <a:latin typeface="Calibri"/>
                <a:ea typeface="Calibri"/>
                <a:cs typeface="Calibri"/>
                <a:sym typeface="Calibri"/>
                <a:rtl val="0"/>
              </a:rPr>
              <a:t>Presentatie-titel | Wijzig deze tekst onder 'Beeld'&gt;'Koptekst en voettekst' |</a:t>
            </a:r>
          </a:p>
        </p:txBody>
      </p:sp>
      <p:pic>
        <p:nvPicPr>
          <p:cNvPr id="117" name="Shape 117"/>
          <p:cNvPicPr preferRelativeResize="0"/>
          <p:nvPr/>
        </p:nvPicPr>
        <p:blipFill rotWithShape="1">
          <a:blip r:embed="rId3">
            <a:alphaModFix/>
          </a:blip>
          <a:srcRect/>
          <a:stretch/>
        </p:blipFill>
        <p:spPr>
          <a:xfrm>
            <a:off x="5305423" y="92448"/>
            <a:ext cx="3381375" cy="13525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p:nvPr/>
        </p:nvSpPr>
        <p:spPr>
          <a:xfrm>
            <a:off x="1547812" y="1298201"/>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a:solidFill>
                  <a:schemeClr val="dk2"/>
                </a:solidFill>
                <a:latin typeface="Calibri"/>
                <a:ea typeface="Calibri"/>
                <a:cs typeface="Calibri"/>
                <a:sym typeface="Calibri"/>
                <a:rtl val="0"/>
              </a:rPr>
              <a:t>Signalering  </a:t>
            </a:r>
            <a:r>
              <a:rPr lang="nl-NL" sz="2000" b="0" i="0" u="none" strike="noStrike" cap="none" baseline="0">
                <a:solidFill>
                  <a:schemeClr val="dk1"/>
                </a:solidFill>
                <a:latin typeface="Calibri"/>
                <a:ea typeface="Calibri"/>
                <a:cs typeface="Calibri"/>
                <a:sym typeface="Calibri"/>
                <a:rtl val="0"/>
              </a:rPr>
              <a:t>Stap 1: Voorfase</a:t>
            </a:r>
          </a:p>
          <a:p>
            <a:pPr marL="0" marR="0" lvl="0" indent="0" algn="l" rtl="0">
              <a:lnSpc>
                <a:spcPct val="100000"/>
              </a:lnSpc>
              <a:spcBef>
                <a:spcPts val="0"/>
              </a:spcBef>
              <a:spcAft>
                <a:spcPts val="0"/>
              </a:spcAft>
              <a:buClr>
                <a:schemeClr val="dk2"/>
              </a:buClr>
              <a:buFont typeface="Calibri"/>
              <a:buNone/>
            </a:pPr>
            <a:endParaRPr sz="1900" b="1" i="0" u="none" strike="noStrike" cap="none" baseline="0">
              <a:solidFill>
                <a:schemeClr val="dk2"/>
              </a:solidFill>
              <a:latin typeface="Calibri"/>
              <a:ea typeface="Calibri"/>
              <a:cs typeface="Calibri"/>
              <a:sym typeface="Calibri"/>
              <a:rtl val="0"/>
            </a:endParaRPr>
          </a:p>
        </p:txBody>
      </p:sp>
      <p:sp>
        <p:nvSpPr>
          <p:cNvPr id="123" name="Shape 123"/>
          <p:cNvSpPr txBox="1"/>
          <p:nvPr/>
        </p:nvSpPr>
        <p:spPr>
          <a:xfrm>
            <a:off x="899592" y="2204864"/>
            <a:ext cx="7787206" cy="3662535"/>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Alle betrokkenen, thuis, op de peuterspeelzaal, of op school, kunnen ervaren dat er iets aan de hand is, het zogenoemde niet-pluis-gevoel. Bijvoorbeeld: thuis is er veel negatieve aandacht of op school is er sprake van onvoldoende concentratie, waardoor er leerproblemen ontstaan.</a:t>
            </a:r>
          </a:p>
          <a:p>
            <a:pPr marL="0" marR="0" lvl="0" indent="0" algn="l" rtl="0">
              <a:lnSpc>
                <a:spcPct val="136842"/>
              </a:lnSpc>
              <a:spcBef>
                <a:spcPts val="380"/>
              </a:spcBef>
              <a:spcAft>
                <a:spcPts val="0"/>
              </a:spcAft>
              <a:buClr>
                <a:schemeClr val="dk1"/>
              </a:buClr>
              <a:buFont typeface="Arial"/>
              <a:buNone/>
            </a:pPr>
            <a:endParaRPr sz="1800" b="0" i="0" u="none" strike="noStrike" cap="none" baseline="0" dirty="0">
              <a:solidFill>
                <a:schemeClr val="dk1"/>
              </a:solidFill>
              <a:latin typeface="Calibri"/>
              <a:ea typeface="Calibri"/>
              <a:cs typeface="Calibri"/>
              <a:sym typeface="Calibri"/>
              <a:rtl val="0"/>
            </a:endParaRPr>
          </a:p>
          <a:p>
            <a:pPr marL="0" marR="0" lvl="0" indent="0" algn="l" rtl="0">
              <a:lnSpc>
                <a:spcPct val="136842"/>
              </a:lnSpc>
              <a:spcBef>
                <a:spcPts val="38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De signalen van druk-zijn en weinig concentratie kunnen ook duidelijk worden bij een overgang naar een omgeving waarin andere eisen worden gesteld, en iemand van buiten het gezin het gedrag observeert. Voorbeelden hiervan zijn de start op de peuterspeelzaal of basisschool.</a:t>
            </a:r>
          </a:p>
          <a:p>
            <a:pPr marL="0" marR="0" lvl="0" indent="0" algn="l" rtl="0">
              <a:lnSpc>
                <a:spcPct val="136842"/>
              </a:lnSpc>
              <a:spcBef>
                <a:spcPts val="380"/>
              </a:spcBef>
              <a:spcAft>
                <a:spcPts val="0"/>
              </a:spcAft>
              <a:buClr>
                <a:schemeClr val="dk1"/>
              </a:buClr>
              <a:buFont typeface="Calibri"/>
              <a:buNone/>
            </a:pPr>
            <a:endParaRPr sz="1800" b="0" i="0" u="none" strike="noStrike" cap="none" baseline="0" dirty="0">
              <a:solidFill>
                <a:schemeClr val="dk1"/>
              </a:solidFill>
              <a:latin typeface="Arial"/>
              <a:ea typeface="Arial"/>
              <a:cs typeface="Arial"/>
              <a:sym typeface="Arial"/>
              <a:rtl val="0"/>
            </a:endParaRPr>
          </a:p>
          <a:p>
            <a:pPr marL="0" marR="0" lvl="0" indent="0" algn="l" rtl="0">
              <a:lnSpc>
                <a:spcPct val="136842"/>
              </a:lnSpc>
              <a:spcBef>
                <a:spcPts val="380"/>
              </a:spcBef>
              <a:spcAft>
                <a:spcPts val="0"/>
              </a:spcAft>
              <a:buClr>
                <a:schemeClr val="dk1"/>
              </a:buClr>
              <a:buSzPct val="25000"/>
              <a:buFont typeface="Calibri"/>
              <a:buNone/>
            </a:pPr>
            <a:r>
              <a:rPr lang="nl-NL" sz="1900" b="0" i="1" u="none" strike="noStrike" cap="none" baseline="0" dirty="0">
                <a:solidFill>
                  <a:schemeClr val="dk1"/>
                </a:solidFill>
                <a:latin typeface="Calibri"/>
                <a:ea typeface="Calibri"/>
                <a:cs typeface="Calibri"/>
                <a:sym typeface="Calibri"/>
                <a:rtl val="0"/>
              </a:rPr>
              <a:t>     </a:t>
            </a:r>
          </a:p>
        </p:txBody>
      </p:sp>
      <p:sp>
        <p:nvSpPr>
          <p:cNvPr id="124" name="Shape 124"/>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pic>
        <p:nvPicPr>
          <p:cNvPr id="126" name="Shape 126"/>
          <p:cNvPicPr preferRelativeResize="0"/>
          <p:nvPr/>
        </p:nvPicPr>
        <p:blipFill rotWithShape="1">
          <a:blip r:embed="rId4">
            <a:alphaModFix/>
          </a:blip>
          <a:srcRect/>
          <a:stretch/>
        </p:blipFill>
        <p:spPr>
          <a:xfrm>
            <a:off x="7572375" y="59952"/>
            <a:ext cx="1314449" cy="1964121"/>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p:nvPr/>
        </p:nvSpPr>
        <p:spPr>
          <a:xfrm>
            <a:off x="539552" y="1309815"/>
            <a:ext cx="3913087"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dirty="0">
                <a:solidFill>
                  <a:schemeClr val="dk2"/>
                </a:solidFill>
                <a:latin typeface="Calibri"/>
                <a:ea typeface="Calibri"/>
                <a:cs typeface="Calibri"/>
                <a:sym typeface="Calibri"/>
                <a:rtl val="0"/>
              </a:rPr>
              <a:t>Signalering  </a:t>
            </a:r>
            <a:r>
              <a:rPr lang="nl-NL" sz="2000" b="0" i="0" u="none" strike="noStrike" cap="none" baseline="0" dirty="0">
                <a:solidFill>
                  <a:schemeClr val="dk1"/>
                </a:solidFill>
                <a:latin typeface="Calibri"/>
                <a:ea typeface="Calibri"/>
                <a:cs typeface="Calibri"/>
                <a:sym typeface="Calibri"/>
                <a:rtl val="0"/>
              </a:rPr>
              <a:t>Stap 1: Wat te doen? </a:t>
            </a:r>
          </a:p>
        </p:txBody>
      </p:sp>
      <p:sp>
        <p:nvSpPr>
          <p:cNvPr id="132" name="Shape 132"/>
          <p:cNvSpPr txBox="1"/>
          <p:nvPr/>
        </p:nvSpPr>
        <p:spPr>
          <a:xfrm>
            <a:off x="648425" y="1916832"/>
            <a:ext cx="8281200" cy="4636368"/>
          </a:xfrm>
          <a:prstGeom prst="rect">
            <a:avLst/>
          </a:prstGeom>
          <a:noFill/>
          <a:ln>
            <a:noFill/>
          </a:ln>
        </p:spPr>
        <p:txBody>
          <a:bodyPr lIns="91425" tIns="45700" rIns="91425" bIns="45700" anchor="t" anchorCtr="0">
            <a:noAutofit/>
          </a:bodyPr>
          <a:lstStyle/>
          <a:p>
            <a:pPr marL="0" marR="0" lvl="0" indent="0" algn="l" rtl="0">
              <a:lnSpc>
                <a:spcPct val="136842"/>
              </a:lnSpc>
              <a:spcBef>
                <a:spcPts val="380"/>
              </a:spcBef>
              <a:spcAft>
                <a:spcPts val="0"/>
              </a:spcAft>
              <a:buClr>
                <a:schemeClr val="dk1"/>
              </a:buClr>
              <a:buSzPct val="25000"/>
              <a:buFont typeface="Calibri"/>
              <a:buNone/>
            </a:pPr>
            <a:r>
              <a:rPr lang="nl-NL" sz="1800" u="sng" dirty="0" smtClean="0">
                <a:solidFill>
                  <a:schemeClr val="dk1"/>
                </a:solidFill>
                <a:latin typeface="Calibri"/>
                <a:ea typeface="Calibri"/>
                <a:cs typeface="Calibri"/>
                <a:sym typeface="Calibri"/>
                <a:rtl val="0"/>
              </a:rPr>
              <a:t>Zoek </a:t>
            </a:r>
            <a:r>
              <a:rPr lang="nl-NL" sz="1800" b="0" i="0" u="sng" strike="noStrike" cap="none" baseline="0" dirty="0">
                <a:solidFill>
                  <a:schemeClr val="dk1"/>
                </a:solidFill>
                <a:latin typeface="Calibri"/>
                <a:ea typeface="Calibri"/>
                <a:cs typeface="Calibri"/>
                <a:sym typeface="Calibri"/>
                <a:rtl val="0"/>
              </a:rPr>
              <a:t>contact </a:t>
            </a:r>
            <a:r>
              <a:rPr lang="nl-NL" sz="1800" b="0" i="0" u="none" strike="noStrike" cap="none" baseline="0" dirty="0">
                <a:solidFill>
                  <a:schemeClr val="dk1"/>
                </a:solidFill>
                <a:latin typeface="Calibri"/>
                <a:ea typeface="Calibri"/>
                <a:cs typeface="Calibri"/>
                <a:sym typeface="Calibri"/>
                <a:rtl val="0"/>
              </a:rPr>
              <a:t>met leerkrachten, peuterleidsters, enz. Vraag welk probleemgedrag zij constateren, </a:t>
            </a:r>
            <a:r>
              <a:rPr lang="nl-NL" sz="1800" dirty="0">
                <a:solidFill>
                  <a:schemeClr val="dk1"/>
                </a:solidFill>
                <a:latin typeface="Calibri"/>
                <a:ea typeface="Calibri"/>
                <a:cs typeface="Calibri"/>
                <a:sym typeface="Calibri"/>
                <a:rtl val="0"/>
              </a:rPr>
              <a:t>om vast te stellen </a:t>
            </a:r>
            <a:r>
              <a:rPr lang="nl-NL" sz="1800" b="0" i="0" u="none" strike="noStrike" cap="none" baseline="0" dirty="0">
                <a:solidFill>
                  <a:schemeClr val="dk1"/>
                </a:solidFill>
                <a:latin typeface="Calibri"/>
                <a:ea typeface="Calibri"/>
                <a:cs typeface="Calibri"/>
                <a:sym typeface="Calibri"/>
                <a:rtl val="0"/>
              </a:rPr>
              <a:t>of het probleemgedrag in meerdere </a:t>
            </a:r>
            <a:r>
              <a:rPr lang="nl-NL" sz="1800" b="0" i="0" u="none" strike="noStrike" cap="none" baseline="0" dirty="0" err="1">
                <a:solidFill>
                  <a:schemeClr val="dk1"/>
                </a:solidFill>
                <a:latin typeface="Calibri"/>
                <a:ea typeface="Calibri"/>
                <a:cs typeface="Calibri"/>
                <a:sym typeface="Calibri"/>
                <a:rtl val="0"/>
              </a:rPr>
              <a:t>settings</a:t>
            </a:r>
            <a:r>
              <a:rPr lang="nl-NL" sz="1800" b="0" i="0" u="none" strike="noStrike" cap="none" baseline="0" dirty="0">
                <a:solidFill>
                  <a:schemeClr val="dk1"/>
                </a:solidFill>
                <a:latin typeface="Calibri"/>
                <a:ea typeface="Calibri"/>
                <a:cs typeface="Calibri"/>
                <a:sym typeface="Calibri"/>
                <a:rtl val="0"/>
              </a:rPr>
              <a:t> voorkomt. Zo ja, neem uitgebreide anamnese af en doe lichamelijk onderzoek. </a:t>
            </a:r>
          </a:p>
          <a:p>
            <a:pPr marL="0" marR="0" lvl="0" indent="0" algn="l" rtl="0">
              <a:lnSpc>
                <a:spcPct val="136842"/>
              </a:lnSpc>
              <a:spcBef>
                <a:spcPts val="380"/>
              </a:spcBef>
              <a:spcAft>
                <a:spcPts val="0"/>
              </a:spcAft>
              <a:buClr>
                <a:schemeClr val="dk1"/>
              </a:buClr>
              <a:buSzPct val="25000"/>
              <a:buFont typeface="Calibri"/>
              <a:buNone/>
            </a:pPr>
            <a:r>
              <a:rPr lang="nl-NL" sz="1800" b="0" i="0" u="sng" strike="noStrike" cap="none" baseline="0" dirty="0">
                <a:solidFill>
                  <a:schemeClr val="dk1"/>
                </a:solidFill>
                <a:latin typeface="Calibri"/>
                <a:ea typeface="Calibri"/>
                <a:cs typeface="Calibri"/>
                <a:sym typeface="Calibri"/>
                <a:rtl val="0"/>
              </a:rPr>
              <a:t>Besteed bij de anamnese aandacht aan: </a:t>
            </a:r>
          </a:p>
          <a:p>
            <a:pPr marL="0" marR="0" lvl="0" indent="0" algn="l" rtl="0">
              <a:lnSpc>
                <a:spcPct val="136842"/>
              </a:lnSpc>
              <a:spcBef>
                <a:spcPts val="38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 De hulpvraag: van de ouders of heeft omgeving aangedrongen om hulp te zoeken? </a:t>
            </a:r>
          </a:p>
          <a:p>
            <a:pPr marL="0" marR="0" lvl="0" indent="0" algn="l" rtl="0">
              <a:lnSpc>
                <a:spcPct val="136842"/>
              </a:lnSpc>
              <a:spcBef>
                <a:spcPts val="38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 Welke klachten zijn er en hoe zwaar worden </a:t>
            </a:r>
            <a:r>
              <a:rPr lang="nl-NL" sz="1800" dirty="0">
                <a:solidFill>
                  <a:schemeClr val="dk1"/>
                </a:solidFill>
                <a:latin typeface="Calibri"/>
                <a:ea typeface="Calibri"/>
                <a:cs typeface="Calibri"/>
                <a:sym typeface="Calibri"/>
                <a:rtl val="0"/>
              </a:rPr>
              <a:t>ze </a:t>
            </a:r>
            <a:r>
              <a:rPr lang="nl-NL" sz="1800" b="0" i="0" u="none" strike="noStrike" cap="none" baseline="0" dirty="0">
                <a:solidFill>
                  <a:schemeClr val="dk1"/>
                </a:solidFill>
                <a:latin typeface="Calibri"/>
                <a:ea typeface="Calibri"/>
                <a:cs typeface="Calibri"/>
                <a:sym typeface="Calibri"/>
                <a:rtl val="0"/>
              </a:rPr>
              <a:t>ervaren door het kind, de jongere en door de omgeving en bestaan de klachten in meerdere </a:t>
            </a:r>
            <a:r>
              <a:rPr lang="nl-NL" sz="1800" b="0" i="0" u="none" strike="noStrike" cap="none" baseline="0" dirty="0" err="1">
                <a:solidFill>
                  <a:schemeClr val="dk1"/>
                </a:solidFill>
                <a:latin typeface="Calibri"/>
                <a:ea typeface="Calibri"/>
                <a:cs typeface="Calibri"/>
                <a:sym typeface="Calibri"/>
                <a:rtl val="0"/>
              </a:rPr>
              <a:t>settings</a:t>
            </a:r>
            <a:r>
              <a:rPr lang="nl-NL" sz="1800" dirty="0">
                <a:solidFill>
                  <a:schemeClr val="dk1"/>
                </a:solidFill>
                <a:latin typeface="Calibri"/>
                <a:ea typeface="Calibri"/>
                <a:cs typeface="Calibri"/>
                <a:sym typeface="Calibri"/>
                <a:rtl val="0"/>
              </a:rPr>
              <a:t>?</a:t>
            </a:r>
          </a:p>
          <a:p>
            <a:pPr marL="0" marR="0" lvl="0" indent="0" algn="l" rtl="0">
              <a:lnSpc>
                <a:spcPct val="136842"/>
              </a:lnSpc>
              <a:spcBef>
                <a:spcPts val="38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 Eventuele uitlokkende of bevorderende factor(en)</a:t>
            </a:r>
          </a:p>
          <a:p>
            <a:pPr marL="0" marR="0" lvl="0" indent="0" algn="l" rtl="0">
              <a:lnSpc>
                <a:spcPct val="136842"/>
              </a:lnSpc>
              <a:spcBef>
                <a:spcPts val="38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 De ontwikkelingsanamnese </a:t>
            </a:r>
          </a:p>
          <a:p>
            <a:pPr marL="0" marR="0" lvl="0" indent="0" algn="l" rtl="0">
              <a:lnSpc>
                <a:spcPct val="136842"/>
              </a:lnSpc>
              <a:spcBef>
                <a:spcPts val="38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 Medische anamnese, inclusief ziekten (gehoor, visus) en medicatiegebruik </a:t>
            </a:r>
          </a:p>
          <a:p>
            <a:pPr marL="0" marR="0" lvl="0" indent="0" algn="l" rtl="0">
              <a:lnSpc>
                <a:spcPct val="136842"/>
              </a:lnSpc>
              <a:spcBef>
                <a:spcPts val="38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  </a:t>
            </a:r>
            <a:r>
              <a:rPr lang="nl-NL" sz="1800" dirty="0">
                <a:solidFill>
                  <a:schemeClr val="dk1"/>
                </a:solidFill>
                <a:latin typeface="Calibri"/>
                <a:ea typeface="Calibri"/>
                <a:cs typeface="Calibri"/>
                <a:sym typeface="Calibri"/>
                <a:rtl val="0"/>
              </a:rPr>
              <a:t>F</a:t>
            </a:r>
            <a:r>
              <a:rPr lang="nl-NL" sz="1800" b="0" i="0" u="none" strike="noStrike" cap="none" baseline="0" dirty="0">
                <a:solidFill>
                  <a:schemeClr val="dk1"/>
                </a:solidFill>
                <a:latin typeface="Calibri"/>
                <a:ea typeface="Calibri"/>
                <a:cs typeface="Calibri"/>
                <a:sym typeface="Calibri"/>
                <a:rtl val="0"/>
              </a:rPr>
              <a:t>amilieanamnese voor ADHD</a:t>
            </a:r>
          </a:p>
        </p:txBody>
      </p:sp>
      <p:sp>
        <p:nvSpPr>
          <p:cNvPr id="133" name="Shape 133"/>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p:nvPr/>
        </p:nvSpPr>
        <p:spPr>
          <a:xfrm>
            <a:off x="1259632" y="1800225"/>
            <a:ext cx="742716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dirty="0">
                <a:solidFill>
                  <a:schemeClr val="dk2"/>
                </a:solidFill>
                <a:latin typeface="Calibri"/>
                <a:ea typeface="Calibri"/>
                <a:cs typeface="Calibri"/>
                <a:sym typeface="Calibri"/>
                <a:rtl val="0"/>
              </a:rPr>
              <a:t>Signalering  </a:t>
            </a:r>
            <a:r>
              <a:rPr lang="nl-NL" sz="2000" b="0" i="0" u="none" strike="noStrike" cap="none" baseline="0" dirty="0">
                <a:solidFill>
                  <a:schemeClr val="dk1"/>
                </a:solidFill>
                <a:latin typeface="Calibri"/>
                <a:ea typeface="Calibri"/>
                <a:cs typeface="Calibri"/>
                <a:sym typeface="Calibri"/>
                <a:rtl val="0"/>
              </a:rPr>
              <a:t>Stap 2: Signalering – generieke instrumenten</a:t>
            </a:r>
          </a:p>
        </p:txBody>
      </p:sp>
      <p:sp>
        <p:nvSpPr>
          <p:cNvPr id="139" name="Shape 139"/>
          <p:cNvSpPr txBox="1"/>
          <p:nvPr/>
        </p:nvSpPr>
        <p:spPr>
          <a:xfrm>
            <a:off x="1259632" y="2209800"/>
            <a:ext cx="7427166" cy="3962399"/>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Font typeface="Calibri"/>
              <a:buNone/>
            </a:pPr>
            <a:endParaRPr sz="1800" b="0" i="0" u="none" strike="noStrike" cap="none" baseline="0" dirty="0">
              <a:solidFill>
                <a:schemeClr val="dk1"/>
              </a:solidFill>
              <a:latin typeface="Arial"/>
              <a:ea typeface="Arial"/>
              <a:cs typeface="Arial"/>
              <a:sym typeface="Arial"/>
              <a:rtl val="0"/>
            </a:endParaRPr>
          </a:p>
          <a:p>
            <a:pPr marL="0" marR="0" lvl="0" indent="0" algn="l" rtl="0">
              <a:lnSpc>
                <a:spcPct val="136842"/>
              </a:lnSpc>
              <a:spcBef>
                <a:spcPts val="38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De SDQ kan ingezet worden om gestructureerd informatie te verzamelen over het psychosociale functioneren van </a:t>
            </a:r>
            <a:r>
              <a:rPr lang="nl-NL" sz="1800" dirty="0">
                <a:solidFill>
                  <a:schemeClr val="dk1"/>
                </a:solidFill>
                <a:latin typeface="Calibri"/>
                <a:ea typeface="Calibri"/>
                <a:cs typeface="Calibri"/>
                <a:sym typeface="Calibri"/>
                <a:rtl val="0"/>
              </a:rPr>
              <a:t>het kind, de jongere</a:t>
            </a:r>
            <a:r>
              <a:rPr lang="nl-NL" sz="1800" b="0" i="0" u="none" strike="noStrike" cap="none" baseline="0" dirty="0">
                <a:solidFill>
                  <a:schemeClr val="dk1"/>
                </a:solidFill>
                <a:latin typeface="Calibri"/>
                <a:ea typeface="Calibri"/>
                <a:cs typeface="Calibri"/>
                <a:sym typeface="Calibri"/>
                <a:rtl val="0"/>
              </a:rPr>
              <a:t>.</a:t>
            </a:r>
          </a:p>
          <a:p>
            <a:pPr marL="0" marR="0" lvl="0" indent="0" algn="l" rtl="0">
              <a:lnSpc>
                <a:spcPct val="136842"/>
              </a:lnSpc>
              <a:spcBef>
                <a:spcPts val="380"/>
              </a:spcBef>
              <a:spcAft>
                <a:spcPts val="0"/>
              </a:spcAft>
              <a:buClr>
                <a:schemeClr val="dk1"/>
              </a:buClr>
              <a:buSzPct val="25000"/>
              <a:buFont typeface="Calibri"/>
              <a:buNone/>
            </a:pPr>
            <a:r>
              <a:rPr lang="nl-NL" sz="1900" b="0" i="1" u="none" strike="noStrike" cap="none" baseline="0" dirty="0">
                <a:solidFill>
                  <a:schemeClr val="dk1"/>
                </a:solidFill>
                <a:latin typeface="Calibri"/>
                <a:ea typeface="Calibri"/>
                <a:cs typeface="Calibri"/>
                <a:sym typeface="Calibri"/>
                <a:rtl val="0"/>
              </a:rPr>
              <a:t>     </a:t>
            </a:r>
          </a:p>
        </p:txBody>
      </p:sp>
      <p:sp>
        <p:nvSpPr>
          <p:cNvPr id="140" name="Shape 140"/>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pic>
        <p:nvPicPr>
          <p:cNvPr id="142" name="Shape 142"/>
          <p:cNvPicPr preferRelativeResize="0"/>
          <p:nvPr/>
        </p:nvPicPr>
        <p:blipFill rotWithShape="1">
          <a:blip r:embed="rId3">
            <a:alphaModFix/>
          </a:blip>
          <a:srcRect/>
          <a:stretch/>
        </p:blipFill>
        <p:spPr>
          <a:xfrm>
            <a:off x="1547812" y="3505200"/>
            <a:ext cx="3781425" cy="3013088"/>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p:nvPr/>
        </p:nvSpPr>
        <p:spPr>
          <a:xfrm>
            <a:off x="1013125" y="1800225"/>
            <a:ext cx="7673673"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dirty="0">
                <a:solidFill>
                  <a:schemeClr val="dk2"/>
                </a:solidFill>
                <a:latin typeface="Calibri"/>
                <a:ea typeface="Calibri"/>
                <a:cs typeface="Calibri"/>
                <a:sym typeface="Calibri"/>
                <a:rtl val="0"/>
              </a:rPr>
              <a:t>Signalering  </a:t>
            </a:r>
            <a:r>
              <a:rPr lang="nl-NL" sz="2000" b="0" i="0" u="none" strike="noStrike" cap="none" baseline="0" dirty="0">
                <a:solidFill>
                  <a:schemeClr val="dk1"/>
                </a:solidFill>
                <a:latin typeface="Calibri"/>
                <a:ea typeface="Calibri"/>
                <a:cs typeface="Calibri"/>
                <a:sym typeface="Calibri"/>
                <a:rtl val="0"/>
              </a:rPr>
              <a:t>Stap 2: Wat te doen? </a:t>
            </a:r>
          </a:p>
        </p:txBody>
      </p:sp>
      <p:sp>
        <p:nvSpPr>
          <p:cNvPr id="148" name="Shape 148"/>
          <p:cNvSpPr txBox="1"/>
          <p:nvPr/>
        </p:nvSpPr>
        <p:spPr>
          <a:xfrm>
            <a:off x="1013125" y="2209800"/>
            <a:ext cx="7871099" cy="3962399"/>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Font typeface="Arial"/>
              <a:buNone/>
            </a:pPr>
            <a:endParaRPr sz="1800" b="0" i="0" u="none" strike="noStrike" cap="none" baseline="0" dirty="0">
              <a:solidFill>
                <a:srgbClr val="000000"/>
              </a:solidFill>
              <a:latin typeface="Calibri"/>
              <a:ea typeface="Calibri"/>
              <a:cs typeface="Calibri"/>
              <a:sym typeface="Calibri"/>
              <a:rtl val="0"/>
            </a:endParaRPr>
          </a:p>
          <a:p>
            <a:pPr marL="457200" marR="0" lvl="0" indent="-342900" algn="l" rtl="0">
              <a:lnSpc>
                <a:spcPct val="136842"/>
              </a:lnSpc>
              <a:spcBef>
                <a:spcPts val="380"/>
              </a:spcBef>
              <a:spcAft>
                <a:spcPts val="0"/>
              </a:spcAft>
              <a:buClr>
                <a:srgbClr val="000000"/>
              </a:buClr>
              <a:buSzPct val="100000"/>
              <a:buFont typeface="Calibri"/>
              <a:buChar char="●"/>
            </a:pPr>
            <a:r>
              <a:rPr lang="nl-NL" sz="1800" b="0" i="0" u="none" strike="noStrike" cap="none" baseline="0" dirty="0">
                <a:solidFill>
                  <a:srgbClr val="000000"/>
                </a:solidFill>
                <a:latin typeface="Calibri"/>
                <a:ea typeface="Calibri"/>
                <a:cs typeface="Calibri"/>
                <a:sym typeface="Calibri"/>
                <a:rtl val="0"/>
              </a:rPr>
              <a:t>Maak gebruik van het opgebouwde dossier;</a:t>
            </a:r>
          </a:p>
          <a:p>
            <a:pPr marL="457200" marR="0" lvl="0" indent="-342900" algn="l" rtl="0">
              <a:lnSpc>
                <a:spcPct val="136842"/>
              </a:lnSpc>
              <a:spcBef>
                <a:spcPts val="380"/>
              </a:spcBef>
              <a:spcAft>
                <a:spcPts val="0"/>
              </a:spcAft>
              <a:buClr>
                <a:srgbClr val="000000"/>
              </a:buClr>
              <a:buSzPct val="100000"/>
              <a:buFont typeface="Calibri"/>
              <a:buChar char="●"/>
            </a:pPr>
            <a:r>
              <a:rPr lang="nl-NL" sz="1800" b="0" i="0" u="none" strike="noStrike" cap="none" baseline="0" dirty="0">
                <a:solidFill>
                  <a:srgbClr val="000000"/>
                </a:solidFill>
                <a:latin typeface="Calibri"/>
                <a:ea typeface="Calibri"/>
                <a:cs typeface="Calibri"/>
                <a:sym typeface="Calibri"/>
                <a:rtl val="0"/>
              </a:rPr>
              <a:t>Verzamel aanvullende informatie;</a:t>
            </a:r>
          </a:p>
          <a:p>
            <a:pPr marL="457200" marR="0" lvl="0" indent="-342900" algn="l" rtl="0">
              <a:lnSpc>
                <a:spcPct val="136842"/>
              </a:lnSpc>
              <a:spcBef>
                <a:spcPts val="380"/>
              </a:spcBef>
              <a:spcAft>
                <a:spcPts val="0"/>
              </a:spcAft>
              <a:buClr>
                <a:srgbClr val="000000"/>
              </a:buClr>
              <a:buSzPct val="100000"/>
              <a:buFont typeface="Calibri"/>
              <a:buChar char="●"/>
            </a:pPr>
            <a:r>
              <a:rPr lang="nl-NL" sz="1800" b="0" i="0" u="none" strike="noStrike" cap="none" baseline="0" dirty="0">
                <a:solidFill>
                  <a:srgbClr val="000000"/>
                </a:solidFill>
                <a:latin typeface="Calibri"/>
                <a:ea typeface="Calibri"/>
                <a:cs typeface="Calibri"/>
                <a:sym typeface="Calibri"/>
                <a:rtl val="0"/>
              </a:rPr>
              <a:t>Zet zo nodig huisbezoek en extra contactmomenten in;</a:t>
            </a:r>
          </a:p>
          <a:p>
            <a:pPr marL="457200" marR="0" lvl="0" indent="-342900" algn="l" rtl="0">
              <a:lnSpc>
                <a:spcPct val="136842"/>
              </a:lnSpc>
              <a:spcBef>
                <a:spcPts val="380"/>
              </a:spcBef>
              <a:spcAft>
                <a:spcPts val="0"/>
              </a:spcAft>
              <a:buClr>
                <a:srgbClr val="000000"/>
              </a:buClr>
              <a:buSzPct val="100000"/>
              <a:buFont typeface="Calibri"/>
              <a:buChar char="●"/>
            </a:pPr>
            <a:r>
              <a:rPr lang="nl-NL" sz="1800" b="0" i="0" u="none" strike="noStrike" cap="none" baseline="0" dirty="0">
                <a:solidFill>
                  <a:srgbClr val="000000"/>
                </a:solidFill>
                <a:latin typeface="Calibri"/>
                <a:ea typeface="Calibri"/>
                <a:cs typeface="Calibri"/>
                <a:sym typeface="Calibri"/>
                <a:rtl val="0"/>
              </a:rPr>
              <a:t>Zorg voor afstemming met kinderdagverblijf, peuterspeelzaal en school;</a:t>
            </a:r>
          </a:p>
          <a:p>
            <a:pPr marL="457200" marR="0" lvl="0" indent="-342900" algn="l" rtl="0">
              <a:lnSpc>
                <a:spcPct val="136842"/>
              </a:lnSpc>
              <a:spcBef>
                <a:spcPts val="380"/>
              </a:spcBef>
              <a:spcAft>
                <a:spcPts val="0"/>
              </a:spcAft>
              <a:buClr>
                <a:srgbClr val="000000"/>
              </a:buClr>
              <a:buSzPct val="100000"/>
              <a:buFont typeface="Calibri"/>
              <a:buChar char="●"/>
            </a:pPr>
            <a:r>
              <a:rPr lang="nl-NL" sz="1800" b="0" i="0" u="none" strike="noStrike" cap="none" baseline="0" dirty="0">
                <a:solidFill>
                  <a:srgbClr val="000000"/>
                </a:solidFill>
                <a:latin typeface="Calibri"/>
                <a:ea typeface="Calibri"/>
                <a:cs typeface="Calibri"/>
                <a:sym typeface="Calibri"/>
                <a:rtl val="0"/>
              </a:rPr>
              <a:t>Pas, indien binnen de instelling mogelijk, Triple P toe;</a:t>
            </a:r>
          </a:p>
          <a:p>
            <a:pPr marL="457200" marR="0" lvl="0" indent="-342900" algn="l" rtl="0">
              <a:lnSpc>
                <a:spcPct val="136842"/>
              </a:lnSpc>
              <a:spcBef>
                <a:spcPts val="380"/>
              </a:spcBef>
              <a:spcAft>
                <a:spcPts val="0"/>
              </a:spcAft>
              <a:buClr>
                <a:srgbClr val="000000"/>
              </a:buClr>
              <a:buSzPct val="100000"/>
              <a:buFont typeface="Calibri"/>
              <a:buChar char="●"/>
            </a:pPr>
            <a:r>
              <a:rPr lang="nl-NL" sz="1800" b="0" i="0" u="none" strike="noStrike" cap="none" baseline="0" dirty="0">
                <a:solidFill>
                  <a:srgbClr val="000000"/>
                </a:solidFill>
                <a:latin typeface="Calibri"/>
                <a:ea typeface="Calibri"/>
                <a:cs typeface="Calibri"/>
                <a:sym typeface="Calibri"/>
                <a:rtl val="0"/>
              </a:rPr>
              <a:t>Bied, indien binnen de instelling mogelijk, Video home training (VHT)aan.</a:t>
            </a:r>
          </a:p>
          <a:p>
            <a:pPr marL="0" marR="0" lvl="0" indent="0" algn="l" rtl="0">
              <a:lnSpc>
                <a:spcPct val="136842"/>
              </a:lnSpc>
              <a:spcBef>
                <a:spcPts val="380"/>
              </a:spcBef>
              <a:spcAft>
                <a:spcPts val="0"/>
              </a:spcAft>
              <a:buClr>
                <a:schemeClr val="dk1"/>
              </a:buClr>
              <a:buSzPct val="25000"/>
              <a:buFont typeface="Calibri"/>
              <a:buNone/>
            </a:pPr>
            <a:r>
              <a:rPr lang="nl-NL" sz="1900" b="0" i="1" u="none" strike="noStrike" cap="none" baseline="0" dirty="0">
                <a:solidFill>
                  <a:schemeClr val="dk1"/>
                </a:solidFill>
                <a:latin typeface="Calibri"/>
                <a:ea typeface="Calibri"/>
                <a:cs typeface="Calibri"/>
                <a:sym typeface="Calibri"/>
                <a:rtl val="0"/>
              </a:rPr>
              <a:t>     </a:t>
            </a:r>
          </a:p>
        </p:txBody>
      </p:sp>
      <p:sp>
        <p:nvSpPr>
          <p:cNvPr id="149" name="Shape 149"/>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pic>
        <p:nvPicPr>
          <p:cNvPr id="151" name="Shape 151"/>
          <p:cNvPicPr preferRelativeResize="0"/>
          <p:nvPr/>
        </p:nvPicPr>
        <p:blipFill rotWithShape="1">
          <a:blip r:embed="rId3">
            <a:alphaModFix/>
          </a:blip>
          <a:srcRect/>
          <a:stretch/>
        </p:blipFill>
        <p:spPr>
          <a:xfrm>
            <a:off x="4300537" y="114301"/>
            <a:ext cx="2405061" cy="1522412"/>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p:nvPr/>
        </p:nvSpPr>
        <p:spPr>
          <a:xfrm>
            <a:off x="1547812" y="1800225"/>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a:solidFill>
                  <a:schemeClr val="dk2"/>
                </a:solidFill>
                <a:latin typeface="Calibri"/>
                <a:ea typeface="Calibri"/>
                <a:cs typeface="Calibri"/>
                <a:sym typeface="Calibri"/>
                <a:rtl val="0"/>
              </a:rPr>
              <a:t>Signalering  </a:t>
            </a:r>
            <a:r>
              <a:rPr lang="nl-NL" sz="2000" b="0" i="0" u="none" strike="noStrike" cap="none" baseline="0">
                <a:solidFill>
                  <a:schemeClr val="dk1"/>
                </a:solidFill>
                <a:latin typeface="Calibri"/>
                <a:ea typeface="Calibri"/>
                <a:cs typeface="Calibri"/>
                <a:sym typeface="Calibri"/>
                <a:rtl val="0"/>
              </a:rPr>
              <a:t>Stap 3: Signalering –specifieke instrumenten</a:t>
            </a:r>
          </a:p>
        </p:txBody>
      </p:sp>
      <p:sp>
        <p:nvSpPr>
          <p:cNvPr id="157" name="Shape 157"/>
          <p:cNvSpPr txBox="1"/>
          <p:nvPr/>
        </p:nvSpPr>
        <p:spPr>
          <a:xfrm>
            <a:off x="2107150" y="2209800"/>
            <a:ext cx="6579600" cy="3962399"/>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Font typeface="Arial"/>
              <a:buNone/>
            </a:pPr>
            <a:endParaRPr sz="1800" b="0" i="0" u="none" strike="noStrike" cap="none" baseline="0" dirty="0">
              <a:solidFill>
                <a:schemeClr val="dk1"/>
              </a:solidFill>
              <a:latin typeface="Calibri"/>
              <a:ea typeface="Calibri"/>
              <a:cs typeface="Calibri"/>
              <a:sym typeface="Calibri"/>
              <a:rtl val="0"/>
            </a:endParaRPr>
          </a:p>
          <a:p>
            <a:pPr marL="0" marR="0" lvl="0" indent="0" algn="l" rtl="0">
              <a:lnSpc>
                <a:spcPct val="136842"/>
              </a:lnSpc>
              <a:spcBef>
                <a:spcPts val="38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Vanaf 4 jaar wordt aanbevolen gebruik te maken van de ADHD-vragenlijst (AVL). Voor de leeftijd tot 4 jaar is geen specifiek ADHD instrument beschikbaar. </a:t>
            </a:r>
          </a:p>
          <a:p>
            <a:pPr marL="0" marR="0" lvl="0" indent="0" algn="l" rtl="0">
              <a:lnSpc>
                <a:spcPct val="136842"/>
              </a:lnSpc>
              <a:spcBef>
                <a:spcPts val="380"/>
              </a:spcBef>
              <a:spcAft>
                <a:spcPts val="0"/>
              </a:spcAft>
              <a:buClr>
                <a:schemeClr val="dk1"/>
              </a:buClr>
              <a:buFont typeface="Arial"/>
              <a:buNone/>
            </a:pPr>
            <a:endParaRPr sz="1800" b="0" i="0" u="none" strike="noStrike" cap="none" baseline="0" dirty="0">
              <a:solidFill>
                <a:schemeClr val="dk1"/>
              </a:solidFill>
              <a:latin typeface="Calibri"/>
              <a:ea typeface="Calibri"/>
              <a:cs typeface="Calibri"/>
              <a:sym typeface="Calibri"/>
              <a:rtl val="0"/>
            </a:endParaRPr>
          </a:p>
          <a:p>
            <a:pPr marL="0" marR="0" lvl="0" indent="0" algn="l" rtl="0">
              <a:lnSpc>
                <a:spcPct val="136842"/>
              </a:lnSpc>
              <a:spcBef>
                <a:spcPts val="38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De AVL is ontwikkeld om de (</a:t>
            </a:r>
            <a:r>
              <a:rPr lang="nl-NL" sz="1800" b="0" i="0" u="none" strike="noStrike" cap="none" baseline="0" dirty="0" err="1">
                <a:solidFill>
                  <a:schemeClr val="dk1"/>
                </a:solidFill>
                <a:latin typeface="Calibri"/>
                <a:ea typeface="Calibri"/>
                <a:cs typeface="Calibri"/>
                <a:sym typeface="Calibri"/>
                <a:rtl val="0"/>
              </a:rPr>
              <a:t>gedrags</a:t>
            </a:r>
            <a:r>
              <a:rPr lang="nl-NL" sz="1800" b="0" i="0" u="none" strike="noStrike" cap="none" baseline="0" dirty="0">
                <a:solidFill>
                  <a:schemeClr val="dk1"/>
                </a:solidFill>
                <a:latin typeface="Calibri"/>
                <a:ea typeface="Calibri"/>
                <a:cs typeface="Calibri"/>
                <a:sym typeface="Calibri"/>
                <a:rtl val="0"/>
              </a:rPr>
              <a:t>)symptomen van ADHD te kunnen bepalen bij </a:t>
            </a:r>
            <a:r>
              <a:rPr lang="nl-NL" sz="1800" dirty="0">
                <a:solidFill>
                  <a:schemeClr val="dk1"/>
                </a:solidFill>
                <a:latin typeface="Calibri"/>
                <a:ea typeface="Calibri"/>
                <a:cs typeface="Calibri"/>
                <a:sym typeface="Calibri"/>
                <a:rtl val="0"/>
              </a:rPr>
              <a:t>kinderen en jongeren</a:t>
            </a:r>
            <a:r>
              <a:rPr lang="nl-NL" sz="1800" b="0" i="0" u="none" strike="noStrike" cap="none" baseline="0" dirty="0">
                <a:solidFill>
                  <a:schemeClr val="dk1"/>
                </a:solidFill>
                <a:latin typeface="Calibri"/>
                <a:ea typeface="Calibri"/>
                <a:cs typeface="Calibri"/>
                <a:sym typeface="Calibri"/>
                <a:rtl val="0"/>
              </a:rPr>
              <a:t> van 4 - 18 jaar. De AVL bevat 18 vragen verdeeld over drie schalen: </a:t>
            </a:r>
          </a:p>
          <a:p>
            <a:pPr marL="0" marR="0" lvl="0" indent="0" algn="l" rtl="0">
              <a:lnSpc>
                <a:spcPct val="136842"/>
              </a:lnSpc>
              <a:spcBef>
                <a:spcPts val="38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1) </a:t>
            </a:r>
            <a:r>
              <a:rPr lang="nl-NL" sz="1800" b="0" i="0" u="none" strike="noStrike" cap="none" baseline="0" dirty="0" err="1">
                <a:solidFill>
                  <a:schemeClr val="dk1"/>
                </a:solidFill>
                <a:latin typeface="Calibri"/>
                <a:ea typeface="Calibri"/>
                <a:cs typeface="Calibri"/>
                <a:sym typeface="Calibri"/>
                <a:rtl val="0"/>
              </a:rPr>
              <a:t>Aandachtstekort</a:t>
            </a:r>
            <a:r>
              <a:rPr lang="nl-NL" sz="1800" b="0" i="0" u="none" strike="noStrike" cap="none" baseline="0" dirty="0">
                <a:solidFill>
                  <a:schemeClr val="dk1"/>
                </a:solidFill>
                <a:latin typeface="Calibri"/>
                <a:ea typeface="Calibri"/>
                <a:cs typeface="Calibri"/>
                <a:sym typeface="Calibri"/>
                <a:rtl val="0"/>
              </a:rPr>
              <a:t>, 2) Hyperactiviteit en 3) Impulsiviteit. </a:t>
            </a:r>
          </a:p>
          <a:p>
            <a:pPr marL="0" marR="0" lvl="0" indent="0" algn="l" rtl="0">
              <a:lnSpc>
                <a:spcPct val="136842"/>
              </a:lnSpc>
              <a:spcBef>
                <a:spcPts val="380"/>
              </a:spcBef>
              <a:spcAft>
                <a:spcPts val="0"/>
              </a:spcAft>
              <a:buClr>
                <a:schemeClr val="dk1"/>
              </a:buClr>
              <a:buSzPct val="25000"/>
              <a:buFont typeface="Calibri"/>
              <a:buNone/>
            </a:pPr>
            <a:r>
              <a:rPr lang="nl-NL" sz="1900" b="0" i="1" u="none" strike="noStrike" cap="none" baseline="0" dirty="0">
                <a:solidFill>
                  <a:schemeClr val="dk1"/>
                </a:solidFill>
                <a:latin typeface="Calibri"/>
                <a:ea typeface="Calibri"/>
                <a:cs typeface="Calibri"/>
                <a:sym typeface="Calibri"/>
                <a:rtl val="0"/>
              </a:rPr>
              <a:t>     </a:t>
            </a:r>
          </a:p>
        </p:txBody>
      </p:sp>
      <p:sp>
        <p:nvSpPr>
          <p:cNvPr id="158" name="Shape 158"/>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pic>
        <p:nvPicPr>
          <p:cNvPr id="160" name="Shape 160"/>
          <p:cNvPicPr preferRelativeResize="0"/>
          <p:nvPr/>
        </p:nvPicPr>
        <p:blipFill rotWithShape="1">
          <a:blip r:embed="rId3">
            <a:alphaModFix/>
          </a:blip>
          <a:srcRect/>
          <a:stretch/>
        </p:blipFill>
        <p:spPr>
          <a:xfrm>
            <a:off x="172325" y="2754326"/>
            <a:ext cx="1727700" cy="22803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p:nvPr/>
        </p:nvSpPr>
        <p:spPr>
          <a:xfrm>
            <a:off x="1535765" y="1486461"/>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a:solidFill>
                  <a:schemeClr val="dk2"/>
                </a:solidFill>
                <a:latin typeface="Calibri"/>
                <a:ea typeface="Calibri"/>
                <a:cs typeface="Calibri"/>
                <a:sym typeface="Calibri"/>
                <a:rtl val="0"/>
              </a:rPr>
              <a:t>Signalering  </a:t>
            </a:r>
            <a:r>
              <a:rPr lang="nl-NL" sz="2000" b="0" i="0" u="none" strike="noStrike" cap="none" baseline="0">
                <a:solidFill>
                  <a:schemeClr val="dk1"/>
                </a:solidFill>
                <a:latin typeface="Calibri"/>
                <a:ea typeface="Calibri"/>
                <a:cs typeface="Calibri"/>
                <a:sym typeface="Calibri"/>
                <a:rtl val="0"/>
              </a:rPr>
              <a:t>Stap 3: Wat te doen? </a:t>
            </a:r>
          </a:p>
        </p:txBody>
      </p:sp>
      <p:sp>
        <p:nvSpPr>
          <p:cNvPr id="166" name="Shape 166"/>
          <p:cNvSpPr txBox="1"/>
          <p:nvPr/>
        </p:nvSpPr>
        <p:spPr>
          <a:xfrm>
            <a:off x="1763688" y="2209800"/>
            <a:ext cx="6923110" cy="3962399"/>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De beoordeling van de AVL uitslagen dient te gebeuren door een getrainde JGZ-professional met ervaring in het beoordelen van </a:t>
            </a:r>
            <a:r>
              <a:rPr lang="nl-NL" sz="1800" dirty="0">
                <a:solidFill>
                  <a:schemeClr val="dk1"/>
                </a:solidFill>
                <a:latin typeface="Calibri"/>
                <a:ea typeface="Calibri"/>
                <a:cs typeface="Calibri"/>
                <a:sym typeface="Calibri"/>
                <a:rtl val="0"/>
              </a:rPr>
              <a:t>kinderen, jongeren</a:t>
            </a:r>
            <a:r>
              <a:rPr lang="nl-NL" sz="1800" b="0" i="0" u="none" strike="noStrike" cap="none" baseline="0" dirty="0">
                <a:solidFill>
                  <a:schemeClr val="dk1"/>
                </a:solidFill>
                <a:latin typeface="Calibri"/>
                <a:ea typeface="Calibri"/>
                <a:cs typeface="Calibri"/>
                <a:sym typeface="Calibri"/>
                <a:rtl val="0"/>
              </a:rPr>
              <a:t> met ADHD. </a:t>
            </a:r>
          </a:p>
          <a:p>
            <a:pPr marL="0" marR="0" lvl="0" indent="0" algn="l" rtl="0">
              <a:lnSpc>
                <a:spcPct val="136842"/>
              </a:lnSpc>
              <a:spcBef>
                <a:spcPts val="380"/>
              </a:spcBef>
              <a:spcAft>
                <a:spcPts val="0"/>
              </a:spcAft>
              <a:buClr>
                <a:schemeClr val="dk1"/>
              </a:buClr>
              <a:buFont typeface="Arial"/>
              <a:buNone/>
            </a:pPr>
            <a:endParaRPr sz="1800" b="0" i="0" u="none" strike="noStrike" cap="none" baseline="0" dirty="0">
              <a:solidFill>
                <a:schemeClr val="dk1"/>
              </a:solidFill>
              <a:latin typeface="Calibri"/>
              <a:ea typeface="Calibri"/>
              <a:cs typeface="Calibri"/>
              <a:sym typeface="Calibri"/>
              <a:rtl val="0"/>
            </a:endParaRPr>
          </a:p>
          <a:p>
            <a:pPr marL="0" marR="0" lvl="0" indent="0" algn="l" rtl="0">
              <a:lnSpc>
                <a:spcPct val="136842"/>
              </a:lnSpc>
              <a:spcBef>
                <a:spcPts val="38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Zeker op jonge leeftijd, moet een instrument alleen worden ingezet in combinatie met een persoonlijk contact, en/of op indicatie naar aanleiding van vragen of zorgen van ouders en de omgeving van </a:t>
            </a:r>
            <a:r>
              <a:rPr lang="nl-NL" sz="1800" dirty="0">
                <a:solidFill>
                  <a:schemeClr val="dk1"/>
                </a:solidFill>
                <a:latin typeface="Calibri"/>
                <a:ea typeface="Calibri"/>
                <a:cs typeface="Calibri"/>
                <a:sym typeface="Calibri"/>
                <a:rtl val="0"/>
              </a:rPr>
              <a:t>het kind, de jongere.</a:t>
            </a:r>
            <a:r>
              <a:rPr lang="nl-NL" sz="1800" b="0" i="0" u="none" strike="noStrike" cap="none" baseline="0" dirty="0">
                <a:solidFill>
                  <a:schemeClr val="dk1"/>
                </a:solidFill>
                <a:latin typeface="Calibri"/>
                <a:ea typeface="Calibri"/>
                <a:cs typeface="Calibri"/>
                <a:sym typeface="Calibri"/>
                <a:rtl val="0"/>
              </a:rPr>
              <a:t>     </a:t>
            </a:r>
          </a:p>
        </p:txBody>
      </p:sp>
      <p:sp>
        <p:nvSpPr>
          <p:cNvPr id="167" name="Shape 167"/>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pic>
        <p:nvPicPr>
          <p:cNvPr id="168" name="Shape 168"/>
          <p:cNvPicPr preferRelativeResize="0"/>
          <p:nvPr/>
        </p:nvPicPr>
        <p:blipFill rotWithShape="1">
          <a:blip r:embed="rId3">
            <a:alphaModFix/>
          </a:blip>
          <a:srcRect/>
          <a:stretch/>
        </p:blipFill>
        <p:spPr>
          <a:xfrm>
            <a:off x="107504" y="2894105"/>
            <a:ext cx="1520825" cy="215392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p:nvPr/>
        </p:nvSpPr>
        <p:spPr>
          <a:xfrm>
            <a:off x="780125" y="993682"/>
            <a:ext cx="7906673"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dirty="0">
                <a:solidFill>
                  <a:schemeClr val="dk2"/>
                </a:solidFill>
                <a:latin typeface="Calibri"/>
                <a:ea typeface="Calibri"/>
                <a:cs typeface="Calibri"/>
                <a:sym typeface="Calibri"/>
                <a:rtl val="0"/>
              </a:rPr>
              <a:t>Signalering  </a:t>
            </a:r>
            <a:r>
              <a:rPr lang="nl-NL" sz="2000" b="0" i="0" u="none" strike="noStrike" cap="none" baseline="0" dirty="0">
                <a:solidFill>
                  <a:schemeClr val="dk1"/>
                </a:solidFill>
                <a:latin typeface="Calibri"/>
                <a:ea typeface="Calibri"/>
                <a:cs typeface="Calibri"/>
                <a:sym typeface="Calibri"/>
                <a:rtl val="0"/>
              </a:rPr>
              <a:t>Stap 4: Diagnostiek </a:t>
            </a:r>
          </a:p>
        </p:txBody>
      </p:sp>
      <p:sp>
        <p:nvSpPr>
          <p:cNvPr id="174" name="Shape 174"/>
          <p:cNvSpPr txBox="1"/>
          <p:nvPr/>
        </p:nvSpPr>
        <p:spPr>
          <a:xfrm>
            <a:off x="780125" y="1617574"/>
            <a:ext cx="7906800" cy="4547729"/>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Als stap 3 het vermoeden van ADHD bevestigt dan verw</a:t>
            </a:r>
            <a:r>
              <a:rPr lang="nl-NL" sz="1800" dirty="0">
                <a:solidFill>
                  <a:schemeClr val="dk1"/>
                </a:solidFill>
                <a:latin typeface="Calibri"/>
                <a:ea typeface="Calibri"/>
                <a:cs typeface="Calibri"/>
                <a:sym typeface="Calibri"/>
                <a:rtl val="0"/>
              </a:rPr>
              <a:t>ij</a:t>
            </a:r>
            <a:r>
              <a:rPr lang="nl-NL" sz="1800" b="0" i="0" u="none" strike="noStrike" cap="none" baseline="0" dirty="0">
                <a:solidFill>
                  <a:schemeClr val="dk1"/>
                </a:solidFill>
                <a:latin typeface="Calibri"/>
                <a:ea typeface="Calibri"/>
                <a:cs typeface="Calibri"/>
                <a:sym typeface="Calibri"/>
                <a:rtl val="0"/>
              </a:rPr>
              <a:t>zen voor het stellen van een diagnose. </a:t>
            </a:r>
            <a:r>
              <a:rPr lang="nl-NL" sz="1800" dirty="0">
                <a:solidFill>
                  <a:schemeClr val="dk1"/>
                </a:solidFill>
                <a:latin typeface="Calibri"/>
                <a:ea typeface="Calibri"/>
                <a:cs typeface="Calibri"/>
                <a:sym typeface="Calibri"/>
                <a:rtl val="0"/>
              </a:rPr>
              <a:t>H</a:t>
            </a:r>
            <a:r>
              <a:rPr lang="nl-NL" sz="1800" b="0" i="0" u="none" strike="noStrike" cap="none" baseline="0" dirty="0">
                <a:solidFill>
                  <a:schemeClr val="dk1"/>
                </a:solidFill>
                <a:latin typeface="Calibri"/>
                <a:ea typeface="Calibri"/>
                <a:cs typeface="Calibri"/>
                <a:sym typeface="Calibri"/>
                <a:rtl val="0"/>
              </a:rPr>
              <a:t>ierover worden regionaal afspraken gemaakt.</a:t>
            </a:r>
          </a:p>
          <a:p>
            <a:pPr marL="0" marR="0" lvl="0" indent="0" algn="l" rtl="0">
              <a:lnSpc>
                <a:spcPct val="136842"/>
              </a:lnSpc>
              <a:spcBef>
                <a:spcPts val="38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 </a:t>
            </a:r>
            <a:r>
              <a:rPr lang="nl-NL" sz="1800" b="0" i="1" u="none" strike="noStrike" cap="none" baseline="0" dirty="0">
                <a:solidFill>
                  <a:schemeClr val="dk1"/>
                </a:solidFill>
                <a:latin typeface="Calibri"/>
                <a:ea typeface="Calibri"/>
                <a:cs typeface="Calibri"/>
                <a:sym typeface="Calibri"/>
                <a:rtl val="0"/>
              </a:rPr>
              <a:t>Een verwijzing naar de kinderarts </a:t>
            </a:r>
            <a:r>
              <a:rPr lang="nl-NL" sz="1800" b="0" i="0" u="none" strike="noStrike" cap="none" baseline="0" dirty="0">
                <a:solidFill>
                  <a:schemeClr val="dk1"/>
                </a:solidFill>
                <a:latin typeface="Calibri"/>
                <a:ea typeface="Calibri"/>
                <a:cs typeface="Calibri"/>
                <a:sym typeface="Calibri"/>
                <a:rtl val="0"/>
              </a:rPr>
              <a:t>bij verdenking op somatische problemen (er zijn overigens ook kinderartsen die specifiek ADHD diagnosticeren en behandelen).</a:t>
            </a:r>
          </a:p>
          <a:p>
            <a:pPr marL="0" marR="0" lvl="0" indent="0" algn="l" rtl="0">
              <a:lnSpc>
                <a:spcPct val="136842"/>
              </a:lnSpc>
              <a:spcBef>
                <a:spcPts val="38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 </a:t>
            </a:r>
            <a:r>
              <a:rPr lang="nl-NL" sz="1800" b="0" i="1" u="none" strike="noStrike" cap="none" baseline="0" dirty="0">
                <a:solidFill>
                  <a:schemeClr val="dk1"/>
                </a:solidFill>
                <a:latin typeface="Calibri"/>
                <a:ea typeface="Calibri"/>
                <a:cs typeface="Calibri"/>
                <a:sym typeface="Calibri"/>
                <a:rtl val="0"/>
              </a:rPr>
              <a:t>Een verwijzing naar de huisarts </a:t>
            </a:r>
            <a:r>
              <a:rPr lang="nl-NL" sz="1800" b="0" i="0" u="none" strike="noStrike" cap="none" baseline="0" dirty="0">
                <a:solidFill>
                  <a:schemeClr val="dk1"/>
                </a:solidFill>
                <a:latin typeface="Calibri"/>
                <a:ea typeface="Calibri"/>
                <a:cs typeface="Calibri"/>
                <a:sym typeface="Calibri"/>
                <a:rtl val="0"/>
              </a:rPr>
              <a:t>als er geen sprake is van </a:t>
            </a:r>
            <a:r>
              <a:rPr lang="nl-NL" sz="1800" b="0" i="0" u="none" strike="noStrike" cap="none" baseline="0" dirty="0" err="1">
                <a:solidFill>
                  <a:schemeClr val="dk1"/>
                </a:solidFill>
                <a:latin typeface="Calibri"/>
                <a:ea typeface="Calibri"/>
                <a:cs typeface="Calibri"/>
                <a:sym typeface="Calibri"/>
                <a:rtl val="0"/>
              </a:rPr>
              <a:t>comorbiditeit</a:t>
            </a:r>
            <a:r>
              <a:rPr lang="nl-NL" sz="1800" b="0" i="0" u="none" strike="noStrike" cap="none" baseline="0" dirty="0">
                <a:solidFill>
                  <a:schemeClr val="dk1"/>
                </a:solidFill>
                <a:latin typeface="Calibri"/>
                <a:ea typeface="Calibri"/>
                <a:cs typeface="Calibri"/>
                <a:sym typeface="Calibri"/>
                <a:rtl val="0"/>
              </a:rPr>
              <a:t>. De huisarts kan dan bijvoorbeeld een POH-GGZ, of psycholoog inschakelen. Niet alle huisartsen zullen tot diagnostiek overgaan en velen zullen zelf doorverwijzen.</a:t>
            </a:r>
          </a:p>
          <a:p>
            <a:pPr marL="0" marR="0" lvl="0" indent="0" algn="l" rtl="0">
              <a:lnSpc>
                <a:spcPct val="136842"/>
              </a:lnSpc>
              <a:spcBef>
                <a:spcPts val="38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 Kinderen jonger dan zes jaar worden niet gediagnosticeerd door de huisarts, maar </a:t>
            </a:r>
            <a:r>
              <a:rPr lang="nl-NL" sz="1800" b="0" i="1" u="none" strike="noStrike" cap="none" baseline="0" dirty="0">
                <a:solidFill>
                  <a:schemeClr val="dk1"/>
                </a:solidFill>
                <a:latin typeface="Calibri"/>
                <a:ea typeface="Calibri"/>
                <a:cs typeface="Calibri"/>
                <a:sym typeface="Calibri"/>
                <a:rtl val="0"/>
              </a:rPr>
              <a:t>doorverwezen naar de J-GGZ</a:t>
            </a:r>
            <a:r>
              <a:rPr lang="nl-NL" sz="1800" b="0" i="0" u="none" strike="noStrike" cap="none" baseline="0" dirty="0">
                <a:solidFill>
                  <a:schemeClr val="dk1"/>
                </a:solidFill>
                <a:latin typeface="Calibri"/>
                <a:ea typeface="Calibri"/>
                <a:cs typeface="Calibri"/>
                <a:sym typeface="Calibri"/>
                <a:rtl val="0"/>
              </a:rPr>
              <a:t>.</a:t>
            </a:r>
          </a:p>
          <a:p>
            <a:pPr marL="0" marR="0" lvl="0" indent="0" algn="l" rtl="0">
              <a:lnSpc>
                <a:spcPct val="136842"/>
              </a:lnSpc>
              <a:spcBef>
                <a:spcPts val="38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 Bij ernstige/complexe/onduidelijke problemen </a:t>
            </a:r>
            <a:r>
              <a:rPr lang="nl-NL" sz="1800" b="0" i="1" u="none" strike="noStrike" cap="none" baseline="0" dirty="0">
                <a:solidFill>
                  <a:schemeClr val="dk1"/>
                </a:solidFill>
                <a:latin typeface="Calibri"/>
                <a:ea typeface="Calibri"/>
                <a:cs typeface="Calibri"/>
                <a:sym typeface="Calibri"/>
                <a:rtl val="0"/>
              </a:rPr>
              <a:t>een verwijzing naar de J-GGZ </a:t>
            </a:r>
            <a:r>
              <a:rPr lang="nl-NL" sz="1800" b="0" i="0" u="none" strike="noStrike" cap="none" baseline="0" dirty="0">
                <a:solidFill>
                  <a:schemeClr val="dk1"/>
                </a:solidFill>
                <a:latin typeface="Calibri"/>
                <a:ea typeface="Calibri"/>
                <a:cs typeface="Calibri"/>
                <a:sym typeface="Calibri"/>
                <a:rtl val="0"/>
              </a:rPr>
              <a:t>(hierover worden regionaal afspraken gemaakt).</a:t>
            </a:r>
          </a:p>
          <a:p>
            <a:pPr marL="0" marR="0" lvl="0" indent="0" algn="l" rtl="0">
              <a:lnSpc>
                <a:spcPct val="136842"/>
              </a:lnSpc>
              <a:spcBef>
                <a:spcPts val="380"/>
              </a:spcBef>
              <a:spcAft>
                <a:spcPts val="0"/>
              </a:spcAft>
              <a:buClr>
                <a:schemeClr val="dk1"/>
              </a:buClr>
              <a:buFont typeface="Arial"/>
              <a:buNone/>
            </a:pPr>
            <a:endParaRPr sz="1800" b="0" i="0" u="none" strike="noStrike" cap="none" baseline="0" dirty="0">
              <a:solidFill>
                <a:schemeClr val="dk1"/>
              </a:solidFill>
              <a:latin typeface="Arial"/>
              <a:ea typeface="Arial"/>
              <a:cs typeface="Arial"/>
              <a:sym typeface="Arial"/>
              <a:rtl val="0"/>
            </a:endParaRPr>
          </a:p>
          <a:p>
            <a:pPr marL="0" marR="0" lvl="0" indent="0" algn="l" rtl="0">
              <a:lnSpc>
                <a:spcPct val="136842"/>
              </a:lnSpc>
              <a:spcBef>
                <a:spcPts val="380"/>
              </a:spcBef>
              <a:spcAft>
                <a:spcPts val="0"/>
              </a:spcAft>
              <a:buClr>
                <a:schemeClr val="dk1"/>
              </a:buClr>
              <a:buSzPct val="25000"/>
              <a:buFont typeface="Calibri"/>
              <a:buNone/>
            </a:pPr>
            <a:r>
              <a:rPr lang="nl-NL" sz="1900" b="0" i="1" u="none" strike="noStrike" cap="none" baseline="0" dirty="0">
                <a:solidFill>
                  <a:schemeClr val="dk1"/>
                </a:solidFill>
                <a:latin typeface="Calibri"/>
                <a:ea typeface="Calibri"/>
                <a:cs typeface="Calibri"/>
                <a:sym typeface="Calibri"/>
                <a:rtl val="0"/>
              </a:rPr>
              <a:t>     </a:t>
            </a:r>
          </a:p>
        </p:txBody>
      </p:sp>
      <p:sp>
        <p:nvSpPr>
          <p:cNvPr id="175" name="Shape 175"/>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sp>
        <p:nvSpPr>
          <p:cNvPr id="183" name="Shape 183"/>
          <p:cNvSpPr txBox="1"/>
          <p:nvPr/>
        </p:nvSpPr>
        <p:spPr>
          <a:xfrm>
            <a:off x="557212" y="921683"/>
            <a:ext cx="7468199" cy="605700"/>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SzPct val="25000"/>
              <a:buFont typeface="Calibri"/>
              <a:buNone/>
            </a:pPr>
            <a:r>
              <a:rPr lang="nl-NL" sz="1900" b="1" i="0" u="none" strike="noStrike" cap="none" baseline="0">
                <a:solidFill>
                  <a:schemeClr val="dk1"/>
                </a:solidFill>
                <a:latin typeface="Calibri"/>
                <a:ea typeface="Calibri"/>
                <a:cs typeface="Calibri"/>
                <a:sym typeface="Calibri"/>
                <a:rtl val="0"/>
              </a:rPr>
              <a:t>Hoe kun je in deze casus de aanbevelingen van de richtlijn </a:t>
            </a:r>
            <a:r>
              <a:rPr lang="nl-NL" sz="1800" b="1" i="0" u="none" strike="noStrike" cap="none" baseline="0">
                <a:solidFill>
                  <a:schemeClr val="dk1"/>
                </a:solidFill>
                <a:latin typeface="Arial"/>
                <a:ea typeface="Arial"/>
                <a:cs typeface="Arial"/>
                <a:sym typeface="Arial"/>
                <a:rtl val="0"/>
              </a:rPr>
              <a:t>toepassen? </a:t>
            </a:r>
          </a:p>
        </p:txBody>
      </p:sp>
      <p:sp>
        <p:nvSpPr>
          <p:cNvPr id="184" name="Shape 184"/>
          <p:cNvSpPr txBox="1"/>
          <p:nvPr/>
        </p:nvSpPr>
        <p:spPr>
          <a:xfrm>
            <a:off x="557212" y="1430721"/>
            <a:ext cx="7687196" cy="4878599"/>
          </a:xfrm>
          <a:prstGeom prst="rect">
            <a:avLst/>
          </a:prstGeom>
          <a:noFill/>
          <a:ln>
            <a:noFill/>
          </a:ln>
        </p:spPr>
        <p:txBody>
          <a:bodyPr lIns="91425" tIns="45700" rIns="91425" bIns="45700" anchor="t" anchorCtr="0">
            <a:noAutofit/>
          </a:bodyPr>
          <a:lstStyle/>
          <a:p>
            <a:pPr marL="0" marR="0" lvl="0" indent="0" algn="just" rtl="0">
              <a:lnSpc>
                <a:spcPct val="136842"/>
              </a:lnSpc>
              <a:spcBef>
                <a:spcPts val="0"/>
              </a:spcBef>
              <a:spcAft>
                <a:spcPts val="0"/>
              </a:spcAft>
              <a:buClr>
                <a:schemeClr val="dk1"/>
              </a:buClr>
              <a:buSzPct val="25000"/>
              <a:buFont typeface="Calibri"/>
              <a:buNone/>
            </a:pPr>
            <a:r>
              <a:rPr lang="nl-NL" sz="1800" b="0" i="1" u="none" strike="noStrike" cap="none" baseline="0" dirty="0">
                <a:solidFill>
                  <a:schemeClr val="dk1"/>
                </a:solidFill>
                <a:latin typeface="Calibri"/>
                <a:ea typeface="Calibri"/>
                <a:cs typeface="Calibri"/>
                <a:sym typeface="Calibri"/>
                <a:rtl val="0"/>
              </a:rPr>
              <a:t>De vader van Miriam bespreekt met de schoolarts zijn bezorgdheid. Miriam (7 jaar) presteert maar matig bij het leren lezen en schrijven. Ze lijkt slim genoeg, maar toch heeft ze volgens haar onderwijzeres veel meer instructie nodig dan medeleerlingen. Op het schoolplein en thuis heeft ze nauwelijks vriendjes/ vriendinnetjes. In het spelen met anderen wil ze telkens weer wat anders. “Ze maakt nooit iets af” zegt vader. </a:t>
            </a:r>
          </a:p>
          <a:p>
            <a:pPr marL="0" marR="0" lvl="0" indent="0" algn="just" rtl="0">
              <a:lnSpc>
                <a:spcPct val="136842"/>
              </a:lnSpc>
              <a:spcBef>
                <a:spcPts val="380"/>
              </a:spcBef>
              <a:spcAft>
                <a:spcPts val="0"/>
              </a:spcAft>
              <a:buClr>
                <a:schemeClr val="dk1"/>
              </a:buClr>
              <a:buSzPct val="25000"/>
              <a:buFont typeface="Calibri"/>
              <a:buNone/>
            </a:pPr>
            <a:r>
              <a:rPr lang="nl-NL" sz="1800" b="0" i="1" u="none" strike="noStrike" cap="none" baseline="0" dirty="0">
                <a:solidFill>
                  <a:schemeClr val="dk1"/>
                </a:solidFill>
                <a:latin typeface="Calibri"/>
                <a:ea typeface="Calibri"/>
                <a:cs typeface="Calibri"/>
                <a:sym typeface="Calibri"/>
                <a:rtl val="0"/>
              </a:rPr>
              <a:t>Tijdens het consult valt op dat ze haar aandacht niet bij de vragen van de schoolarts kan houden. Ze begint tijdens het gesprek eerst over haar oma, daarna over de juf, en daarna over haar nieuwe pop. Hierbij valt ze ofwel de schoolarts ofwel haar vader in de rede. </a:t>
            </a:r>
          </a:p>
          <a:p>
            <a:pPr marL="0" marR="0" lvl="0" indent="0" algn="just" rtl="0">
              <a:lnSpc>
                <a:spcPct val="136842"/>
              </a:lnSpc>
              <a:spcBef>
                <a:spcPts val="380"/>
              </a:spcBef>
              <a:spcAft>
                <a:spcPts val="0"/>
              </a:spcAft>
              <a:buClr>
                <a:schemeClr val="dk1"/>
              </a:buClr>
              <a:buSzPct val="25000"/>
              <a:buFont typeface="Calibri"/>
              <a:buNone/>
            </a:pPr>
            <a:r>
              <a:rPr lang="nl-NL" sz="1800" b="0" i="1" u="none" strike="noStrike" cap="none" baseline="0" dirty="0">
                <a:solidFill>
                  <a:schemeClr val="dk1"/>
                </a:solidFill>
                <a:latin typeface="Calibri"/>
                <a:ea typeface="Calibri"/>
                <a:cs typeface="Calibri"/>
                <a:sym typeface="Calibri"/>
                <a:rtl val="0"/>
              </a:rPr>
              <a:t>Verder valt op dat ze erg beweeglijk is. Ze zit geen moment stil, en staat een paar keer op van haar stoel.</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p:nvPr/>
        </p:nvSpPr>
        <p:spPr>
          <a:xfrm>
            <a:off x="463081" y="1100978"/>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a:solidFill>
                  <a:schemeClr val="dk2"/>
                </a:solidFill>
                <a:latin typeface="Calibri"/>
                <a:ea typeface="Calibri"/>
                <a:cs typeface="Calibri"/>
                <a:sym typeface="Calibri"/>
                <a:rtl val="0"/>
              </a:rPr>
              <a:t>Ondersteuning en begeleiding (1) </a:t>
            </a:r>
          </a:p>
        </p:txBody>
      </p:sp>
      <p:sp>
        <p:nvSpPr>
          <p:cNvPr id="190" name="Shape 190"/>
          <p:cNvSpPr txBox="1"/>
          <p:nvPr/>
        </p:nvSpPr>
        <p:spPr>
          <a:xfrm>
            <a:off x="463081" y="1869141"/>
            <a:ext cx="7138986"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Afhankelijk van de ernst van de klachten zijn er verschillende mogelijkheden voor behandeling. </a:t>
            </a:r>
          </a:p>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Behandeling bestaat in alle gevallen uit:</a:t>
            </a:r>
          </a:p>
          <a:p>
            <a:pPr marL="0" marR="0" lvl="0" indent="0" algn="l" rtl="0">
              <a:lnSpc>
                <a:spcPct val="100000"/>
              </a:lnSpc>
              <a:spcBef>
                <a:spcPts val="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	-  voorlichting;</a:t>
            </a:r>
          </a:p>
          <a:p>
            <a:pPr marL="0" marR="0" lvl="0" indent="0" algn="l" rtl="0">
              <a:lnSpc>
                <a:spcPct val="100000"/>
              </a:lnSpc>
              <a:spcBef>
                <a:spcPts val="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	-  begeleiding</a:t>
            </a:r>
          </a:p>
          <a:p>
            <a:pPr marL="0" marR="0" lvl="0" indent="0" algn="l" rtl="0">
              <a:lnSpc>
                <a:spcPct val="100000"/>
              </a:lnSpc>
              <a:spcBef>
                <a:spcPts val="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	-  vaak wordt dit aangevuld met medicatie en psychosociale/ 	   gedragstherapeutische interventies (veelal aangeboden en uitgevoerd door psychologen, pedagogen, psychiaters en GGZ 	   verpleegkundigen). </a:t>
            </a:r>
          </a:p>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De rol van de JGZ bestaat uit het monitoren van het verdere verloop. Dit kan veelal via de reguliere contactmomenten en via de school (bijvoorbeeld ZAT of Intern Begeleider).</a:t>
            </a:r>
          </a:p>
          <a:p>
            <a:pPr marL="0" marR="0" lvl="0" indent="0" algn="l" rtl="0">
              <a:lnSpc>
                <a:spcPct val="136842"/>
              </a:lnSpc>
              <a:spcBef>
                <a:spcPts val="38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      </a:t>
            </a:r>
          </a:p>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chemeClr val="dk1"/>
              </a:solidFill>
              <a:latin typeface="Calibri"/>
              <a:ea typeface="Calibri"/>
              <a:cs typeface="Calibri"/>
              <a:sym typeface="Calibri"/>
              <a:rtl val="0"/>
            </a:endParaRPr>
          </a:p>
        </p:txBody>
      </p:sp>
      <p:sp>
        <p:nvSpPr>
          <p:cNvPr id="191" name="Shape 19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pic>
        <p:nvPicPr>
          <p:cNvPr id="193" name="Shape 193"/>
          <p:cNvPicPr preferRelativeResize="0"/>
          <p:nvPr/>
        </p:nvPicPr>
        <p:blipFill rotWithShape="1">
          <a:blip r:embed="rId4">
            <a:alphaModFix/>
          </a:blip>
          <a:srcRect/>
          <a:stretch/>
        </p:blipFill>
        <p:spPr>
          <a:xfrm>
            <a:off x="7358061" y="5257800"/>
            <a:ext cx="1671637" cy="15240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p:nvPr/>
        </p:nvSpPr>
        <p:spPr>
          <a:xfrm>
            <a:off x="469163" y="1204836"/>
            <a:ext cx="6047054" cy="40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dirty="0">
                <a:solidFill>
                  <a:schemeClr val="dk2"/>
                </a:solidFill>
                <a:latin typeface="Calibri"/>
                <a:ea typeface="Calibri"/>
                <a:cs typeface="Calibri"/>
                <a:sym typeface="Calibri"/>
                <a:rtl val="0"/>
              </a:rPr>
              <a:t>Waarom deze richtlijn? </a:t>
            </a:r>
          </a:p>
        </p:txBody>
      </p:sp>
      <p:sp>
        <p:nvSpPr>
          <p:cNvPr id="32" name="Shape 32"/>
          <p:cNvSpPr txBox="1"/>
          <p:nvPr/>
        </p:nvSpPr>
        <p:spPr>
          <a:xfrm>
            <a:off x="467545" y="1614336"/>
            <a:ext cx="8064895" cy="4622976"/>
          </a:xfrm>
          <a:prstGeom prst="rect">
            <a:avLst/>
          </a:prstGeom>
          <a:noFill/>
          <a:ln>
            <a:noFill/>
          </a:ln>
        </p:spPr>
        <p:txBody>
          <a:bodyPr lIns="91425" tIns="45700" rIns="91425" bIns="45700" anchor="t" anchorCtr="0">
            <a:noAutofit/>
          </a:bodyPr>
          <a:lstStyle/>
          <a:p>
            <a:pPr marL="457200" marR="0" lvl="0" indent="-349250" algn="l" rtl="0">
              <a:lnSpc>
                <a:spcPct val="136842"/>
              </a:lnSpc>
              <a:spcBef>
                <a:spcPts val="0"/>
              </a:spcBef>
              <a:spcAft>
                <a:spcPts val="0"/>
              </a:spcAft>
              <a:buClr>
                <a:schemeClr val="dk1"/>
              </a:buClr>
              <a:buSzPct val="100000"/>
              <a:buFont typeface="Calibri"/>
              <a:buChar char="-"/>
            </a:pPr>
            <a:r>
              <a:rPr lang="nl-NL" sz="1800" b="0" i="0" u="none" strike="noStrike" cap="none" baseline="0" dirty="0" smtClean="0">
                <a:solidFill>
                  <a:schemeClr val="dk1"/>
                </a:solidFill>
                <a:latin typeface="Calibri"/>
                <a:ea typeface="Calibri"/>
                <a:cs typeface="Calibri"/>
                <a:sym typeface="Calibri"/>
                <a:rtl val="0"/>
              </a:rPr>
              <a:t>ADHD is </a:t>
            </a:r>
            <a:r>
              <a:rPr lang="nl-NL" sz="1800" b="0" i="0" u="none" strike="noStrike" cap="none" baseline="0" dirty="0">
                <a:solidFill>
                  <a:schemeClr val="dk1"/>
                </a:solidFill>
                <a:latin typeface="Calibri"/>
                <a:ea typeface="Calibri"/>
                <a:cs typeface="Calibri"/>
                <a:sym typeface="Calibri"/>
                <a:rtl val="0"/>
              </a:rPr>
              <a:t>de meest voorkomende stoornis bij </a:t>
            </a:r>
            <a:r>
              <a:rPr lang="nl-NL" sz="1800" b="0" i="0" u="none" strike="noStrike" cap="none" baseline="0" dirty="0" smtClean="0">
                <a:solidFill>
                  <a:schemeClr val="dk1"/>
                </a:solidFill>
                <a:latin typeface="Calibri"/>
                <a:ea typeface="Calibri"/>
                <a:cs typeface="Calibri"/>
                <a:sym typeface="Calibri"/>
                <a:rtl val="0"/>
              </a:rPr>
              <a:t>jeugdigen.</a:t>
            </a:r>
          </a:p>
          <a:p>
            <a:pPr marL="457200" marR="0" lvl="0" indent="-349250" algn="l" rtl="0">
              <a:lnSpc>
                <a:spcPct val="136842"/>
              </a:lnSpc>
              <a:spcBef>
                <a:spcPts val="380"/>
              </a:spcBef>
              <a:spcAft>
                <a:spcPts val="0"/>
              </a:spcAft>
              <a:buClr>
                <a:schemeClr val="dk1"/>
              </a:buClr>
              <a:buSzPct val="100000"/>
              <a:buFont typeface="Calibri"/>
              <a:buChar char="-"/>
            </a:pPr>
            <a:r>
              <a:rPr lang="nl-NL" sz="1800" dirty="0">
                <a:solidFill>
                  <a:schemeClr val="dk1"/>
                </a:solidFill>
                <a:latin typeface="Calibri"/>
                <a:ea typeface="Calibri"/>
                <a:cs typeface="Calibri"/>
                <a:sym typeface="Calibri"/>
                <a:rtl val="0"/>
              </a:rPr>
              <a:t>E</a:t>
            </a:r>
            <a:r>
              <a:rPr lang="nl-NL" sz="1800" b="0" i="0" u="none" strike="noStrike" cap="none" baseline="0" dirty="0" smtClean="0">
                <a:solidFill>
                  <a:schemeClr val="dk1"/>
                </a:solidFill>
                <a:latin typeface="Calibri"/>
                <a:ea typeface="Calibri"/>
                <a:cs typeface="Calibri"/>
                <a:sym typeface="Calibri"/>
                <a:rtl val="0"/>
              </a:rPr>
              <a:t>r is veel maatschappelijke discussie over de sterke stijging in het aantal ADHD-diagnoses en in het aantal recepten voor ADHD-medicatie</a:t>
            </a:r>
            <a:r>
              <a:rPr lang="nl-NL" sz="1800" dirty="0" smtClean="0">
                <a:solidFill>
                  <a:schemeClr val="dk1"/>
                </a:solidFill>
                <a:latin typeface="Calibri"/>
                <a:ea typeface="Calibri"/>
                <a:cs typeface="Calibri"/>
                <a:sym typeface="Calibri"/>
                <a:rtl val="0"/>
              </a:rPr>
              <a:t> </a:t>
            </a:r>
          </a:p>
          <a:p>
            <a:pPr marL="457200" marR="0" lvl="0" indent="-349250" algn="l" rtl="0">
              <a:lnSpc>
                <a:spcPct val="136842"/>
              </a:lnSpc>
              <a:spcBef>
                <a:spcPts val="380"/>
              </a:spcBef>
              <a:spcAft>
                <a:spcPts val="0"/>
              </a:spcAft>
              <a:buClr>
                <a:schemeClr val="dk1"/>
              </a:buClr>
              <a:buSzPct val="100000"/>
              <a:buFont typeface="Calibri"/>
              <a:buChar char="-"/>
            </a:pPr>
            <a:r>
              <a:rPr lang="nl-NL" sz="1800" dirty="0" smtClean="0">
                <a:solidFill>
                  <a:schemeClr val="dk1"/>
                </a:solidFill>
                <a:latin typeface="Calibri"/>
                <a:ea typeface="Calibri"/>
                <a:cs typeface="Calibri"/>
                <a:sym typeface="Calibri"/>
              </a:rPr>
              <a:t>De </a:t>
            </a:r>
            <a:r>
              <a:rPr lang="nl-NL" sz="1800" dirty="0">
                <a:solidFill>
                  <a:schemeClr val="dk1"/>
                </a:solidFill>
                <a:latin typeface="Calibri"/>
                <a:ea typeface="Calibri"/>
                <a:cs typeface="Calibri"/>
                <a:sym typeface="Calibri"/>
              </a:rPr>
              <a:t>JGZ heeft een cruciale rol in signalering van ADHD, en in het begeleiden van kinderen, jongeren en ouders in het proces voor en na </a:t>
            </a:r>
            <a:r>
              <a:rPr lang="nl-NL" sz="1800" dirty="0" smtClean="0">
                <a:solidFill>
                  <a:schemeClr val="dk1"/>
                </a:solidFill>
                <a:latin typeface="Calibri"/>
                <a:ea typeface="Calibri"/>
                <a:cs typeface="Calibri"/>
                <a:sym typeface="Calibri"/>
              </a:rPr>
              <a:t>diagnose. </a:t>
            </a:r>
            <a:r>
              <a:rPr lang="nl-NL" sz="1800" dirty="0">
                <a:solidFill>
                  <a:schemeClr val="dk1"/>
                </a:solidFill>
                <a:latin typeface="Calibri"/>
                <a:ea typeface="Calibri"/>
                <a:cs typeface="Calibri"/>
                <a:sym typeface="Calibri"/>
              </a:rPr>
              <a:t>De richtlijn </a:t>
            </a:r>
            <a:r>
              <a:rPr lang="nl-NL" sz="1800" dirty="0" smtClean="0">
                <a:solidFill>
                  <a:schemeClr val="dk1"/>
                </a:solidFill>
                <a:latin typeface="Calibri"/>
                <a:ea typeface="Calibri"/>
                <a:cs typeface="Calibri"/>
                <a:sym typeface="Calibri"/>
              </a:rPr>
              <a:t>geeft hier handvatten voor en gaat </a:t>
            </a:r>
            <a:r>
              <a:rPr lang="nl-NL" sz="1800" dirty="0">
                <a:solidFill>
                  <a:schemeClr val="dk1"/>
                </a:solidFill>
                <a:latin typeface="Calibri"/>
                <a:ea typeface="Calibri"/>
                <a:cs typeface="Calibri"/>
                <a:sym typeface="Calibri"/>
              </a:rPr>
              <a:t>over de rol van de JGZ professional in het gehele proces. Die behelst met name: signalering en begeleiding</a:t>
            </a:r>
            <a:r>
              <a:rPr lang="nl-NL" sz="1800" dirty="0" smtClean="0">
                <a:solidFill>
                  <a:schemeClr val="dk1"/>
                </a:solidFill>
                <a:latin typeface="Calibri"/>
                <a:ea typeface="Calibri"/>
                <a:cs typeface="Calibri"/>
                <a:sym typeface="Calibri"/>
              </a:rPr>
              <a:t>.</a:t>
            </a:r>
          </a:p>
          <a:p>
            <a:pPr marL="457200" marR="0" lvl="0" indent="-349250" algn="l" rtl="0">
              <a:lnSpc>
                <a:spcPct val="136842"/>
              </a:lnSpc>
              <a:spcBef>
                <a:spcPts val="380"/>
              </a:spcBef>
              <a:spcAft>
                <a:spcPts val="0"/>
              </a:spcAft>
              <a:buClr>
                <a:schemeClr val="dk1"/>
              </a:buClr>
              <a:buSzPct val="100000"/>
              <a:buFont typeface="Calibri"/>
              <a:buChar char="-"/>
            </a:pPr>
            <a:endParaRPr lang="nl-NL" sz="1800" dirty="0" smtClean="0">
              <a:solidFill>
                <a:schemeClr val="dk1"/>
              </a:solidFill>
              <a:latin typeface="Calibri"/>
              <a:ea typeface="Calibri"/>
              <a:cs typeface="Calibri"/>
              <a:sym typeface="Calibri"/>
            </a:endParaRPr>
          </a:p>
          <a:p>
            <a:pPr lvl="0">
              <a:lnSpc>
                <a:spcPct val="136842"/>
              </a:lnSpc>
              <a:spcBef>
                <a:spcPts val="380"/>
              </a:spcBef>
              <a:buClr>
                <a:schemeClr val="dk1"/>
              </a:buClr>
              <a:buSzPct val="25000"/>
            </a:pPr>
            <a:r>
              <a:rPr lang="nl-NL" sz="1800" dirty="0" smtClean="0">
                <a:solidFill>
                  <a:schemeClr val="dk1"/>
                </a:solidFill>
                <a:latin typeface="Calibri"/>
                <a:ea typeface="Calibri"/>
                <a:cs typeface="Calibri"/>
                <a:sym typeface="Calibri"/>
              </a:rPr>
              <a:t>Diagnostiek </a:t>
            </a:r>
            <a:r>
              <a:rPr lang="nl-NL" sz="1800" dirty="0">
                <a:solidFill>
                  <a:schemeClr val="dk1"/>
                </a:solidFill>
                <a:latin typeface="Calibri"/>
                <a:ea typeface="Calibri"/>
                <a:cs typeface="Calibri"/>
                <a:sym typeface="Calibri"/>
              </a:rPr>
              <a:t>en behandeling van ADHD vindt buiten de JGZ plaats. Deze richtlijn bevat wel informatie over diagnostiek en behandeling. </a:t>
            </a:r>
          </a:p>
          <a:p>
            <a:pPr>
              <a:lnSpc>
                <a:spcPct val="136842"/>
              </a:lnSpc>
              <a:spcBef>
                <a:spcPts val="380"/>
              </a:spcBef>
              <a:buClr>
                <a:schemeClr val="dk1"/>
              </a:buClr>
              <a:buSzPct val="25000"/>
            </a:pPr>
            <a:endParaRPr lang="nl-NL" sz="1900" dirty="0">
              <a:solidFill>
                <a:schemeClr val="dk1"/>
              </a:solidFill>
              <a:latin typeface="Calibri"/>
              <a:ea typeface="Calibri"/>
              <a:cs typeface="Calibri"/>
              <a:sym typeface="Calibri"/>
            </a:endParaRPr>
          </a:p>
          <a:p>
            <a:pPr lvl="0">
              <a:lnSpc>
                <a:spcPct val="136842"/>
              </a:lnSpc>
              <a:spcBef>
                <a:spcPts val="380"/>
              </a:spcBef>
              <a:buClr>
                <a:schemeClr val="dk1"/>
              </a:buClr>
              <a:buSzPct val="25000"/>
            </a:pPr>
            <a:endParaRPr lang="nl-NL" sz="1900" dirty="0">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Font typeface="Arial"/>
              <a:buNone/>
            </a:pPr>
            <a:endParaRPr sz="800" b="0" i="0" u="none" strike="noStrike" cap="none" baseline="0" dirty="0">
              <a:solidFill>
                <a:schemeClr val="dk1"/>
              </a:solidFill>
              <a:latin typeface="Calibri"/>
              <a:ea typeface="Calibri"/>
              <a:cs typeface="Calibri"/>
              <a:sym typeface="Calibri"/>
              <a:rtl val="0"/>
            </a:endParaRPr>
          </a:p>
          <a:p>
            <a:pPr marL="0" marR="0" lvl="0" indent="0" algn="l" rtl="0">
              <a:lnSpc>
                <a:spcPct val="136842"/>
              </a:lnSpc>
              <a:spcBef>
                <a:spcPts val="380"/>
              </a:spcBef>
              <a:spcAft>
                <a:spcPts val="0"/>
              </a:spcAft>
              <a:buClr>
                <a:schemeClr val="dk1"/>
              </a:buClr>
              <a:buFont typeface="Arial"/>
              <a:buNone/>
            </a:pPr>
            <a:endParaRPr sz="1900" b="0"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chemeClr val="dk1"/>
              </a:solidFill>
              <a:latin typeface="Arial"/>
              <a:ea typeface="Arial"/>
              <a:cs typeface="Arial"/>
              <a:sym typeface="Arial"/>
              <a:rtl val="0"/>
            </a:endParaRPr>
          </a:p>
        </p:txBody>
      </p:sp>
      <p:sp>
        <p:nvSpPr>
          <p:cNvPr id="33" name="Shape 33"/>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pic>
        <p:nvPicPr>
          <p:cNvPr id="34" name="Shape 34"/>
          <p:cNvPicPr preferRelativeResize="0"/>
          <p:nvPr/>
        </p:nvPicPr>
        <p:blipFill rotWithShape="1">
          <a:blip r:embed="rId4">
            <a:alphaModFix/>
          </a:blip>
          <a:srcRect/>
          <a:stretch/>
        </p:blipFill>
        <p:spPr>
          <a:xfrm>
            <a:off x="6753225" y="0"/>
            <a:ext cx="2390775" cy="1914525"/>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p:nvPr/>
        </p:nvSpPr>
        <p:spPr>
          <a:xfrm>
            <a:off x="463081" y="1100978"/>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a:solidFill>
                  <a:schemeClr val="dk2"/>
                </a:solidFill>
                <a:latin typeface="Calibri"/>
                <a:ea typeface="Calibri"/>
                <a:cs typeface="Calibri"/>
                <a:sym typeface="Calibri"/>
                <a:rtl val="0"/>
              </a:rPr>
              <a:t>Ondersteuning en begeleiding (2) </a:t>
            </a:r>
          </a:p>
        </p:txBody>
      </p:sp>
      <p:sp>
        <p:nvSpPr>
          <p:cNvPr id="199" name="Shape 199"/>
          <p:cNvSpPr txBox="1"/>
          <p:nvPr/>
        </p:nvSpPr>
        <p:spPr>
          <a:xfrm>
            <a:off x="506331" y="1807961"/>
            <a:ext cx="7139099" cy="3962399"/>
          </a:xfrm>
          <a:prstGeom prst="rect">
            <a:avLst/>
          </a:prstGeom>
          <a:noFill/>
          <a:ln>
            <a:noFill/>
          </a:ln>
        </p:spPr>
        <p:txBody>
          <a:bodyPr lIns="91425" tIns="45700" rIns="91425" bIns="45700" anchor="t" anchorCtr="0">
            <a:noAutofit/>
          </a:bodyPr>
          <a:lstStyle/>
          <a:p>
            <a:pPr marL="457200" marR="0" lvl="0" indent="-342900" algn="l" rtl="0">
              <a:lnSpc>
                <a:spcPct val="136842"/>
              </a:lnSpc>
              <a:spcBef>
                <a:spcPts val="0"/>
              </a:spcBef>
              <a:spcAft>
                <a:spcPts val="0"/>
              </a:spcAft>
              <a:buClr>
                <a:srgbClr val="000000"/>
              </a:buClr>
              <a:buSzPct val="100000"/>
              <a:buFont typeface="Calibri"/>
              <a:buChar char="●"/>
            </a:pPr>
            <a:r>
              <a:rPr lang="nl-NL" sz="1800" b="0" i="0" u="none" strike="noStrike" cap="none" baseline="0" dirty="0">
                <a:solidFill>
                  <a:srgbClr val="000000"/>
                </a:solidFill>
                <a:latin typeface="Calibri"/>
                <a:ea typeface="Calibri"/>
                <a:cs typeface="Calibri"/>
                <a:sym typeface="Calibri"/>
                <a:rtl val="0"/>
              </a:rPr>
              <a:t>Neem de rol van zorgcoördinator en monitor.</a:t>
            </a:r>
          </a:p>
          <a:p>
            <a:pPr marL="457200" marR="0" lvl="0" indent="-342900" algn="l" rtl="0">
              <a:lnSpc>
                <a:spcPct val="136842"/>
              </a:lnSpc>
              <a:spcBef>
                <a:spcPts val="0"/>
              </a:spcBef>
              <a:spcAft>
                <a:spcPts val="0"/>
              </a:spcAft>
              <a:buClr>
                <a:srgbClr val="000000"/>
              </a:buClr>
              <a:buSzPct val="100000"/>
              <a:buFont typeface="Calibri"/>
              <a:buChar char="●"/>
            </a:pPr>
            <a:r>
              <a:rPr lang="nl-NL" sz="1800" b="0" i="0" u="none" strike="noStrike" cap="none" baseline="0" dirty="0">
                <a:solidFill>
                  <a:srgbClr val="000000"/>
                </a:solidFill>
                <a:latin typeface="Calibri"/>
                <a:ea typeface="Calibri"/>
                <a:cs typeface="Calibri"/>
                <a:sym typeface="Calibri"/>
                <a:rtl val="0"/>
              </a:rPr>
              <a:t>Intensiveer de frequentie van contactmomenten.</a:t>
            </a:r>
          </a:p>
          <a:p>
            <a:pPr marL="457200" marR="0" lvl="0" indent="-342900" algn="l" rtl="0">
              <a:lnSpc>
                <a:spcPct val="136842"/>
              </a:lnSpc>
              <a:spcBef>
                <a:spcPts val="380"/>
              </a:spcBef>
              <a:spcAft>
                <a:spcPts val="0"/>
              </a:spcAft>
              <a:buClr>
                <a:srgbClr val="000000"/>
              </a:buClr>
              <a:buSzPct val="100000"/>
              <a:buFont typeface="Calibri"/>
              <a:buChar char="●"/>
            </a:pPr>
            <a:r>
              <a:rPr lang="nl-NL" sz="1800" b="0" i="0" u="none" strike="noStrike" cap="none" baseline="0" dirty="0">
                <a:solidFill>
                  <a:srgbClr val="000000"/>
                </a:solidFill>
                <a:latin typeface="Calibri"/>
                <a:ea typeface="Calibri"/>
                <a:cs typeface="Calibri"/>
                <a:sym typeface="Calibri"/>
                <a:rtl val="0"/>
              </a:rPr>
              <a:t>Monitor en stem al ingezette behandeling af.</a:t>
            </a:r>
          </a:p>
          <a:p>
            <a:pPr marL="457200" marR="0" lvl="0" indent="-342900" algn="l" rtl="0">
              <a:lnSpc>
                <a:spcPct val="136842"/>
              </a:lnSpc>
              <a:spcBef>
                <a:spcPts val="380"/>
              </a:spcBef>
              <a:spcAft>
                <a:spcPts val="0"/>
              </a:spcAft>
              <a:buClr>
                <a:srgbClr val="000000"/>
              </a:buClr>
              <a:buSzPct val="100000"/>
              <a:buFont typeface="Calibri"/>
              <a:buChar char="●"/>
            </a:pPr>
            <a:r>
              <a:rPr lang="nl-NL" sz="1800" b="0" i="0" u="none" strike="noStrike" cap="none" baseline="0" dirty="0">
                <a:solidFill>
                  <a:srgbClr val="000000"/>
                </a:solidFill>
                <a:latin typeface="Calibri"/>
                <a:ea typeface="Calibri"/>
                <a:cs typeface="Calibri"/>
                <a:sym typeface="Calibri"/>
                <a:rtl val="0"/>
              </a:rPr>
              <a:t>Bied vormen van gezinsondersteuning aan.</a:t>
            </a:r>
            <a:r>
              <a:rPr lang="nl-NL" sz="1800" b="0" i="0" u="none" strike="noStrike" cap="none" baseline="0" dirty="0">
                <a:solidFill>
                  <a:schemeClr val="dk1"/>
                </a:solidFill>
                <a:latin typeface="Calibri"/>
                <a:ea typeface="Calibri"/>
                <a:cs typeface="Calibri"/>
                <a:sym typeface="Calibri"/>
                <a:rtl val="0"/>
              </a:rPr>
              <a:t>      </a:t>
            </a:r>
          </a:p>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chemeClr val="dk1"/>
              </a:solidFill>
              <a:latin typeface="Calibri"/>
              <a:ea typeface="Calibri"/>
              <a:cs typeface="Calibri"/>
              <a:sym typeface="Calibri"/>
              <a:rtl val="0"/>
            </a:endParaRPr>
          </a:p>
        </p:txBody>
      </p:sp>
      <p:sp>
        <p:nvSpPr>
          <p:cNvPr id="200" name="Shape 200"/>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sp>
        <p:nvSpPr>
          <p:cNvPr id="207" name="Shape 207"/>
          <p:cNvSpPr txBox="1"/>
          <p:nvPr/>
        </p:nvSpPr>
        <p:spPr>
          <a:xfrm>
            <a:off x="582181" y="1127871"/>
            <a:ext cx="7468199" cy="605700"/>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SzPct val="25000"/>
              <a:buFont typeface="Calibri"/>
              <a:buNone/>
            </a:pPr>
            <a:r>
              <a:rPr lang="nl-NL" sz="1900" b="1" i="0" u="none" strike="noStrike" cap="none" baseline="0">
                <a:solidFill>
                  <a:schemeClr val="dk1"/>
                </a:solidFill>
                <a:latin typeface="Calibri"/>
                <a:ea typeface="Calibri"/>
                <a:cs typeface="Calibri"/>
                <a:sym typeface="Calibri"/>
                <a:rtl val="0"/>
              </a:rPr>
              <a:t>Hoe kun je in deze casus de aanbevelingen van de richtlijn </a:t>
            </a:r>
            <a:r>
              <a:rPr lang="nl-NL" sz="1800" b="1" i="0" u="none" strike="noStrike" cap="none" baseline="0">
                <a:solidFill>
                  <a:schemeClr val="dk1"/>
                </a:solidFill>
                <a:latin typeface="Arial"/>
                <a:ea typeface="Arial"/>
                <a:cs typeface="Arial"/>
                <a:sym typeface="Arial"/>
                <a:rtl val="0"/>
              </a:rPr>
              <a:t>toepassen? </a:t>
            </a:r>
          </a:p>
        </p:txBody>
      </p:sp>
      <p:sp>
        <p:nvSpPr>
          <p:cNvPr id="208" name="Shape 208"/>
          <p:cNvSpPr txBox="1"/>
          <p:nvPr/>
        </p:nvSpPr>
        <p:spPr>
          <a:xfrm>
            <a:off x="588064" y="1661855"/>
            <a:ext cx="7139099" cy="3766199"/>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SzPct val="25000"/>
              <a:buFont typeface="Calibri"/>
              <a:buNone/>
            </a:pPr>
            <a:r>
              <a:rPr lang="nl-NL" sz="1800" b="0" i="1" u="none" strike="noStrike" cap="none" baseline="0">
                <a:solidFill>
                  <a:schemeClr val="dk1"/>
                </a:solidFill>
                <a:latin typeface="Calibri"/>
                <a:ea typeface="Calibri"/>
                <a:cs typeface="Calibri"/>
                <a:sym typeface="Calibri"/>
                <a:rtl val="0"/>
              </a:rPr>
              <a:t>Miriam is verwezen naar de Jeugd-GGZ. Daar is ADHD-gecombineerd beeld gediagnosticeerd. Haar ouders willen nog wachten met medicatie, ondanks het advies daartoe van de behandelaar. Aan de ouders is oudertraining aangeboden. Die zal binnen een maand starten. Miriam is nog te jong voor het aanbieden van cognitieve gedragstherapie.</a:t>
            </a:r>
          </a:p>
          <a:p>
            <a:pPr marL="0" marR="0" lvl="0" indent="0" algn="l" rtl="0">
              <a:lnSpc>
                <a:spcPct val="136842"/>
              </a:lnSpc>
              <a:spcBef>
                <a:spcPts val="38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rtl val="0"/>
            </a:endParaRPr>
          </a:p>
          <a:p>
            <a:pPr marL="0" marR="0" lvl="0" indent="0" algn="l" rtl="0">
              <a:lnSpc>
                <a:spcPct val="136842"/>
              </a:lnSpc>
              <a:spcBef>
                <a:spcPts val="380"/>
              </a:spcBef>
              <a:spcAft>
                <a:spcPts val="0"/>
              </a:spcAft>
              <a:buClr>
                <a:schemeClr val="dk1"/>
              </a:buClr>
              <a:buSzPct val="25000"/>
              <a:buFont typeface="Calibri"/>
              <a:buNone/>
            </a:pPr>
            <a:r>
              <a:rPr lang="nl-NL" sz="1600" b="0" i="0" u="none" strike="noStrike" cap="none" baseline="0">
                <a:solidFill>
                  <a:schemeClr val="dk1"/>
                </a:solidFill>
                <a:latin typeface="Calibri"/>
                <a:ea typeface="Calibri"/>
                <a:cs typeface="Calibri"/>
                <a:sym typeface="Calibri"/>
                <a:rtl val="0"/>
              </a:rPr>
              <a:t>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607925" y="1623000"/>
            <a:ext cx="2816100" cy="409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a:solidFill>
                  <a:schemeClr val="dk2"/>
                </a:solidFill>
                <a:latin typeface="Calibri"/>
                <a:ea typeface="Calibri"/>
                <a:cs typeface="Calibri"/>
                <a:sym typeface="Calibri"/>
              </a:rPr>
              <a:t>W</a:t>
            </a:r>
            <a:r>
              <a:rPr lang="en-US" sz="1900" b="1" i="0" u="none" strike="noStrike" cap="none" baseline="0">
                <a:solidFill>
                  <a:schemeClr val="dk2"/>
                </a:solidFill>
                <a:latin typeface="Calibri"/>
                <a:ea typeface="Calibri"/>
                <a:cs typeface="Calibri"/>
                <a:sym typeface="Calibri"/>
              </a:rPr>
              <a:t>ijze van registratie</a:t>
            </a:r>
          </a:p>
        </p:txBody>
      </p:sp>
      <p:sp>
        <p:nvSpPr>
          <p:cNvPr id="109" name="Shape 109"/>
          <p:cNvSpPr txBox="1"/>
          <p:nvPr/>
        </p:nvSpPr>
        <p:spPr>
          <a:xfrm>
            <a:off x="486350" y="2816300"/>
            <a:ext cx="8657700" cy="2836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SzPct val="25000"/>
              <a:buNone/>
            </a:pPr>
            <a:r>
              <a:rPr lang="en-US" sz="1800">
                <a:solidFill>
                  <a:schemeClr val="dk1"/>
                </a:solidFill>
              </a:rPr>
              <a:t> </a:t>
            </a:r>
            <a:r>
              <a:rPr lang="en-US" sz="1800" b="1">
                <a:solidFill>
                  <a:schemeClr val="dk1"/>
                </a:solidFill>
                <a:latin typeface="Calibri"/>
                <a:ea typeface="Calibri"/>
                <a:cs typeface="Calibri"/>
                <a:sym typeface="Calibri"/>
              </a:rPr>
              <a:t>Toelichting op de BDS-protocollen bij JGZ-richtlijnen</a:t>
            </a:r>
          </a:p>
          <a:p>
            <a:pPr marL="457200" marR="38100" lvl="0" indent="-349250" rtl="0">
              <a:lnSpc>
                <a:spcPct val="115000"/>
              </a:lnSpc>
              <a:spcBef>
                <a:spcPts val="0"/>
              </a:spcBef>
              <a:buClr>
                <a:srgbClr val="222222"/>
              </a:buClr>
              <a:buSzPct val="100000"/>
              <a:buFont typeface="Calibri"/>
              <a:buChar char="-"/>
            </a:pPr>
            <a:r>
              <a:rPr lang="en-US" sz="1900">
                <a:solidFill>
                  <a:srgbClr val="222222"/>
                </a:solidFill>
                <a:latin typeface="Calibri"/>
                <a:ea typeface="Calibri"/>
                <a:cs typeface="Calibri"/>
                <a:sym typeface="Calibri"/>
              </a:rPr>
              <a:t>Handelingsaanbevelingen ten behoeve van de zorg voor het kind zijn conform de BDS op uniforme wijze registreerbaar </a:t>
            </a:r>
          </a:p>
          <a:p>
            <a:pPr marL="457200" marR="38100" lvl="0" indent="-349250" rtl="0">
              <a:lnSpc>
                <a:spcPct val="115000"/>
              </a:lnSpc>
              <a:spcBef>
                <a:spcPts val="0"/>
              </a:spcBef>
              <a:buClr>
                <a:srgbClr val="222222"/>
              </a:buClr>
              <a:buSzPct val="100000"/>
              <a:buFont typeface="Calibri"/>
              <a:buChar char="-"/>
            </a:pPr>
            <a:r>
              <a:rPr lang="en-US" sz="1900">
                <a:solidFill>
                  <a:srgbClr val="222222"/>
                </a:solidFill>
                <a:latin typeface="Calibri"/>
                <a:ea typeface="Calibri"/>
                <a:cs typeface="Calibri"/>
                <a:sym typeface="Calibri"/>
              </a:rPr>
              <a:t>Ondersteuning om een registratieprotocol voor de eigen organisatie te maken, passend bij de eigen werkprocessen en de inrichting van het Digitaal Dossier JGZ</a:t>
            </a:r>
          </a:p>
          <a:p>
            <a:pPr marL="457200" marR="38100" lvl="0" indent="-349250" rtl="0">
              <a:lnSpc>
                <a:spcPct val="115000"/>
              </a:lnSpc>
              <a:spcBef>
                <a:spcPts val="0"/>
              </a:spcBef>
              <a:buClr>
                <a:srgbClr val="222222"/>
              </a:buClr>
              <a:buSzPct val="100000"/>
              <a:buFont typeface="Calibri"/>
              <a:buChar char="-"/>
            </a:pPr>
            <a:r>
              <a:rPr lang="en-US" sz="1900">
                <a:solidFill>
                  <a:srgbClr val="222222"/>
                </a:solidFill>
                <a:latin typeface="Calibri"/>
                <a:ea typeface="Calibri"/>
                <a:cs typeface="Calibri"/>
                <a:sym typeface="Calibri"/>
              </a:rPr>
              <a:t>Een functionele omschrijving van de BDS-onderdelen en vervolgens de technische omschrijving</a:t>
            </a:r>
          </a:p>
          <a:p>
            <a:pPr marL="457200" marR="38100" lvl="0" indent="-349250" rtl="0">
              <a:lnSpc>
                <a:spcPct val="115000"/>
              </a:lnSpc>
              <a:spcBef>
                <a:spcPts val="0"/>
              </a:spcBef>
              <a:buClr>
                <a:srgbClr val="222222"/>
              </a:buClr>
              <a:buSzPct val="100000"/>
              <a:buFont typeface="Calibri"/>
              <a:buChar char="-"/>
            </a:pPr>
            <a:r>
              <a:rPr lang="en-US" sz="1900">
                <a:solidFill>
                  <a:srgbClr val="222222"/>
                </a:solidFill>
                <a:latin typeface="Calibri"/>
                <a:ea typeface="Calibri"/>
                <a:cs typeface="Calibri"/>
                <a:sym typeface="Calibri"/>
              </a:rPr>
              <a:t>Overzicht van nieuwe elementen </a:t>
            </a:r>
          </a:p>
          <a:p>
            <a:pPr marL="0" marR="0" lvl="0" indent="0" algn="l" rtl="0">
              <a:lnSpc>
                <a:spcPct val="100000"/>
              </a:lnSpc>
              <a:spcBef>
                <a:spcPts val="0"/>
              </a:spcBef>
              <a:spcAft>
                <a:spcPts val="0"/>
              </a:spcAft>
              <a:buNone/>
            </a:pPr>
            <a:endParaRPr sz="1800">
              <a:solidFill>
                <a:schemeClr val="dk1"/>
              </a:solidFill>
            </a:endParaRPr>
          </a:p>
          <a:p>
            <a:pPr marL="0" marR="0" lvl="0" indent="0" algn="l" rtl="0">
              <a:lnSpc>
                <a:spcPct val="136842"/>
              </a:lnSpc>
              <a:spcBef>
                <a:spcPts val="380"/>
              </a:spcBef>
              <a:spcAft>
                <a:spcPts val="0"/>
              </a:spcAft>
              <a:buClr>
                <a:schemeClr val="dk1"/>
              </a:buClr>
              <a:buSzPct val="25000"/>
              <a:buFont typeface="Calibri"/>
              <a:buNone/>
            </a:pPr>
            <a:r>
              <a:rPr lang="en-US" sz="1900" b="0" i="0" u="none" strike="noStrike" cap="none" baseline="0">
                <a:solidFill>
                  <a:schemeClr val="dk1"/>
                </a:solidFill>
                <a:latin typeface="Calibri"/>
                <a:ea typeface="Calibri"/>
                <a:cs typeface="Calibri"/>
                <a:sym typeface="Calibri"/>
              </a:rPr>
              <a:t>     </a:t>
            </a:r>
          </a:p>
          <a:p>
            <a:pPr marL="0" marR="0" lvl="0" indent="0" algn="l" rtl="0">
              <a:lnSpc>
                <a:spcPct val="136842"/>
              </a:lnSpc>
              <a:spcBef>
                <a:spcPts val="380"/>
              </a:spcBef>
              <a:spcAft>
                <a:spcPts val="0"/>
              </a:spcAft>
              <a:buClr>
                <a:schemeClr val="dk1"/>
              </a:buClr>
              <a:buFont typeface="Calibri"/>
              <a:buNone/>
            </a:pPr>
            <a:endParaRPr sz="1900" i="1">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Font typeface="Calibri"/>
              <a:buNone/>
            </a:pPr>
            <a:endParaRPr sz="1900" i="1">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Font typeface="Calibri"/>
              <a:buNone/>
            </a:pPr>
            <a:endParaRPr sz="1900" i="1">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Font typeface="Calibri"/>
              <a:buNone/>
            </a:pPr>
            <a:endParaRPr sz="1900" i="1">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Font typeface="Calibri"/>
              <a:buNone/>
            </a:pPr>
            <a:endParaRPr sz="1900" b="0" i="0" u="none" strike="noStrike" cap="none" baseline="0">
              <a:solidFill>
                <a:schemeClr val="dk1"/>
              </a:solidFill>
              <a:latin typeface="Calibri"/>
              <a:ea typeface="Calibri"/>
              <a:cs typeface="Calibri"/>
              <a:sym typeface="Calibri"/>
            </a:endParaRPr>
          </a:p>
        </p:txBody>
      </p:sp>
      <p:sp>
        <p:nvSpPr>
          <p:cNvPr id="110" name="Shape 110"/>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pic>
        <p:nvPicPr>
          <p:cNvPr id="111" name="Shape 111"/>
          <p:cNvPicPr preferRelativeResize="0"/>
          <p:nvPr/>
        </p:nvPicPr>
        <p:blipFill>
          <a:blip r:embed="rId3">
            <a:alphaModFix/>
          </a:blip>
          <a:stretch>
            <a:fillRect/>
          </a:stretch>
        </p:blipFill>
        <p:spPr>
          <a:xfrm>
            <a:off x="3534263" y="0"/>
            <a:ext cx="5336187" cy="2754775"/>
          </a:xfrm>
          <a:prstGeom prst="rect">
            <a:avLst/>
          </a:prstGeom>
          <a:noFill/>
          <a:ln>
            <a:noFill/>
          </a:ln>
        </p:spPr>
      </p:pic>
      <p:sp>
        <p:nvSpPr>
          <p:cNvPr id="112" name="Shape 112"/>
          <p:cNvSpPr txBox="1"/>
          <p:nvPr/>
        </p:nvSpPr>
        <p:spPr>
          <a:xfrm>
            <a:off x="322075" y="5794087"/>
            <a:ext cx="6688199" cy="587999"/>
          </a:xfrm>
          <a:prstGeom prst="rect">
            <a:avLst/>
          </a:prstGeom>
          <a:noFill/>
          <a:ln>
            <a:noFill/>
          </a:ln>
        </p:spPr>
        <p:txBody>
          <a:bodyPr lIns="91425" tIns="91425" rIns="91425" bIns="91425" anchor="t" anchorCtr="0">
            <a:noAutofit/>
          </a:bodyPr>
          <a:lstStyle/>
          <a:p>
            <a:pPr lvl="0" rtl="0">
              <a:lnSpc>
                <a:spcPct val="136842"/>
              </a:lnSpc>
              <a:spcBef>
                <a:spcPts val="380"/>
              </a:spcBef>
              <a:buClr>
                <a:schemeClr val="dk1"/>
              </a:buClr>
              <a:buSzPct val="25000"/>
              <a:buFont typeface="Calibri"/>
              <a:buNone/>
            </a:pPr>
            <a:r>
              <a:rPr lang="en-US" sz="1900" i="1">
                <a:solidFill>
                  <a:schemeClr val="dk1"/>
                </a:solidFill>
                <a:latin typeface="Calibri"/>
                <a:ea typeface="Calibri"/>
                <a:cs typeface="Calibri"/>
                <a:sym typeface="Calibri"/>
              </a:rPr>
              <a:t>Indien er een wijzigingsvoorstel BDS is ingediend, geef dan aan. </a:t>
            </a:r>
          </a:p>
          <a:p>
            <a:pPr lvl="0" rtl="0">
              <a:spcBef>
                <a:spcPts val="0"/>
              </a:spcBef>
              <a:buNone/>
            </a:pPr>
            <a:endParaRPr/>
          </a:p>
        </p:txBody>
      </p:sp>
    </p:spTree>
    <p:extLst>
      <p:ext uri="{BB962C8B-B14F-4D97-AF65-F5344CB8AC3E}">
        <p14:creationId xmlns:p14="http://schemas.microsoft.com/office/powerpoint/2010/main" val="3483918380"/>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p:nvPr/>
        </p:nvSpPr>
        <p:spPr>
          <a:xfrm>
            <a:off x="1547812" y="1800225"/>
            <a:ext cx="7139099" cy="40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dirty="0">
                <a:solidFill>
                  <a:schemeClr val="dk2"/>
                </a:solidFill>
                <a:latin typeface="Calibri"/>
                <a:ea typeface="Calibri"/>
                <a:cs typeface="Calibri"/>
                <a:sym typeface="Calibri"/>
                <a:rtl val="0"/>
              </a:rPr>
              <a:t>Registratie- Voorbeeld</a:t>
            </a:r>
          </a:p>
        </p:txBody>
      </p:sp>
      <p:sp>
        <p:nvSpPr>
          <p:cNvPr id="222" name="Shape 222"/>
          <p:cNvSpPr txBox="1"/>
          <p:nvPr/>
        </p:nvSpPr>
        <p:spPr>
          <a:xfrm>
            <a:off x="1547812" y="2209800"/>
            <a:ext cx="7139099"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nl-NL" sz="1800" b="0" i="0" u="none" strike="noStrike" cap="none" baseline="0" dirty="0" smtClean="0">
                <a:solidFill>
                  <a:schemeClr val="dk1"/>
                </a:solidFill>
                <a:latin typeface="Arial"/>
                <a:ea typeface="Arial"/>
                <a:cs typeface="Arial"/>
                <a:sym typeface="Arial"/>
                <a:rtl val="0"/>
              </a:rPr>
              <a:t>Zet hier een voorbeeld</a:t>
            </a:r>
            <a:r>
              <a:rPr lang="nl-NL" sz="1800" b="0" i="0" u="none" strike="noStrike" cap="none" dirty="0" smtClean="0">
                <a:solidFill>
                  <a:schemeClr val="dk1"/>
                </a:solidFill>
                <a:latin typeface="Arial"/>
                <a:ea typeface="Arial"/>
                <a:cs typeface="Arial"/>
                <a:sym typeface="Arial"/>
                <a:rtl val="0"/>
              </a:rPr>
              <a:t> of </a:t>
            </a:r>
            <a:r>
              <a:rPr lang="nl-NL" sz="1800" b="0" i="0" u="none" strike="noStrike" cap="none" baseline="0" dirty="0" err="1" smtClean="0">
                <a:solidFill>
                  <a:schemeClr val="dk1"/>
                </a:solidFill>
                <a:latin typeface="Arial"/>
                <a:ea typeface="Arial"/>
                <a:cs typeface="Arial"/>
                <a:sym typeface="Arial"/>
                <a:rtl val="0"/>
              </a:rPr>
              <a:t>printscreen</a:t>
            </a:r>
            <a:r>
              <a:rPr lang="nl-NL" sz="1800" b="0" i="0" u="none" strike="noStrike" cap="none" baseline="0" dirty="0" smtClean="0">
                <a:solidFill>
                  <a:schemeClr val="dk1"/>
                </a:solidFill>
                <a:latin typeface="Arial"/>
                <a:ea typeface="Arial"/>
                <a:cs typeface="Arial"/>
                <a:sym typeface="Arial"/>
                <a:rtl val="0"/>
              </a:rPr>
              <a:t> uit jullie eigen DD-JGZ </a:t>
            </a:r>
            <a:endParaRPr lang="nl-NL" sz="1800" b="0" i="0" u="none" strike="noStrike" cap="none" baseline="0" dirty="0">
              <a:solidFill>
                <a:schemeClr val="dk1"/>
              </a:solidFill>
              <a:latin typeface="Arial"/>
              <a:ea typeface="Arial"/>
              <a:cs typeface="Arial"/>
              <a:sym typeface="Arial"/>
              <a:rtl val="0"/>
            </a:endParaRPr>
          </a:p>
          <a:p>
            <a:pPr marL="0" marR="0" lvl="0" indent="0" algn="l" rtl="0">
              <a:lnSpc>
                <a:spcPct val="136842"/>
              </a:lnSpc>
              <a:spcBef>
                <a:spcPts val="380"/>
              </a:spcBef>
              <a:spcAft>
                <a:spcPts val="0"/>
              </a:spcAft>
              <a:buClr>
                <a:schemeClr val="dk1"/>
              </a:buClr>
              <a:buFont typeface="Calibri"/>
              <a:buNone/>
            </a:pPr>
            <a:endParaRPr sz="1800" b="0" i="0" u="none" strike="noStrike" cap="none" baseline="0" dirty="0">
              <a:solidFill>
                <a:schemeClr val="dk1"/>
              </a:solidFill>
              <a:latin typeface="Arial"/>
              <a:ea typeface="Arial"/>
              <a:cs typeface="Arial"/>
              <a:sym typeface="Arial"/>
              <a:rtl val="0"/>
            </a:endParaRPr>
          </a:p>
        </p:txBody>
      </p:sp>
      <p:sp>
        <p:nvSpPr>
          <p:cNvPr id="223" name="Shape 223"/>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p:nvPr/>
        </p:nvSpPr>
        <p:spPr>
          <a:xfrm>
            <a:off x="1547812" y="1800225"/>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dirty="0">
                <a:solidFill>
                  <a:schemeClr val="dk2"/>
                </a:solidFill>
                <a:latin typeface="Calibri"/>
                <a:ea typeface="Calibri"/>
                <a:cs typeface="Calibri"/>
                <a:sym typeface="Calibri"/>
                <a:rtl val="0"/>
              </a:rPr>
              <a:t>Randvoorwaarden </a:t>
            </a:r>
            <a:r>
              <a:rPr lang="nl-NL" sz="1900" b="1" i="0" u="none" strike="noStrike" cap="none" baseline="0" dirty="0" smtClean="0">
                <a:solidFill>
                  <a:schemeClr val="dk2"/>
                </a:solidFill>
                <a:latin typeface="Calibri"/>
                <a:ea typeface="Calibri"/>
                <a:cs typeface="Calibri"/>
                <a:sym typeface="Calibri"/>
                <a:rtl val="0"/>
              </a:rPr>
              <a:t>(1)</a:t>
            </a:r>
            <a:endParaRPr lang="nl-NL" sz="1900" b="1" i="0" u="none" strike="noStrike" cap="none" baseline="0" dirty="0">
              <a:solidFill>
                <a:schemeClr val="dk2"/>
              </a:solidFill>
              <a:latin typeface="Calibri"/>
              <a:ea typeface="Calibri"/>
              <a:cs typeface="Calibri"/>
              <a:sym typeface="Calibri"/>
              <a:rtl val="0"/>
            </a:endParaRPr>
          </a:p>
        </p:txBody>
      </p:sp>
      <p:sp>
        <p:nvSpPr>
          <p:cNvPr id="230" name="Shape 230"/>
          <p:cNvSpPr txBox="1"/>
          <p:nvPr/>
        </p:nvSpPr>
        <p:spPr>
          <a:xfrm>
            <a:off x="921950" y="2209800"/>
            <a:ext cx="7764899" cy="3962399"/>
          </a:xfrm>
          <a:prstGeom prst="rect">
            <a:avLst/>
          </a:prstGeom>
          <a:noFill/>
          <a:ln>
            <a:noFill/>
          </a:ln>
        </p:spPr>
        <p:txBody>
          <a:bodyPr lIns="91425" tIns="45700" rIns="91425" bIns="45700" anchor="t" anchorCtr="0">
            <a:noAutofit/>
          </a:bodyPr>
          <a:lstStyle/>
          <a:p>
            <a:pPr marL="457200" marR="0" lvl="0" indent="-349250" algn="l" rtl="0">
              <a:lnSpc>
                <a:spcPct val="136842"/>
              </a:lnSpc>
              <a:spcBef>
                <a:spcPts val="0"/>
              </a:spcBef>
              <a:spcAft>
                <a:spcPts val="0"/>
              </a:spcAft>
              <a:buClr>
                <a:schemeClr val="dk1"/>
              </a:buClr>
              <a:buSzPct val="100000"/>
              <a:buFont typeface="Calibri"/>
              <a:buChar char="●"/>
            </a:pPr>
            <a:r>
              <a:rPr lang="nl-NL" sz="1900" b="0" i="0" u="none" strike="noStrike" cap="none" baseline="0">
                <a:solidFill>
                  <a:schemeClr val="dk1"/>
                </a:solidFill>
                <a:latin typeface="Calibri"/>
                <a:ea typeface="Calibri"/>
                <a:cs typeface="Calibri"/>
                <a:sym typeface="Calibri"/>
                <a:rtl val="0"/>
              </a:rPr>
              <a:t>Benodigde competenties en deskundigheid:</a:t>
            </a:r>
          </a:p>
          <a:p>
            <a:pPr marL="457200" marR="0" lvl="0" indent="-349250" algn="l" rtl="0">
              <a:lnSpc>
                <a:spcPct val="136842"/>
              </a:lnSpc>
              <a:spcBef>
                <a:spcPts val="380"/>
              </a:spcBef>
              <a:spcAft>
                <a:spcPts val="0"/>
              </a:spcAft>
              <a:buClr>
                <a:schemeClr val="dk1"/>
              </a:buClr>
              <a:buSzPct val="100000"/>
              <a:buFont typeface="Calibri"/>
              <a:buChar char="●"/>
            </a:pPr>
            <a:r>
              <a:rPr lang="nl-NL" sz="1900" b="0" i="0" u="none" strike="noStrike" cap="none" baseline="0">
                <a:solidFill>
                  <a:schemeClr val="dk1"/>
                </a:solidFill>
                <a:latin typeface="Calibri"/>
                <a:ea typeface="Calibri"/>
                <a:cs typeface="Calibri"/>
                <a:sym typeface="Calibri"/>
                <a:rtl val="0"/>
              </a:rPr>
              <a:t>Neem kennis van de Richtlijn (onderbouwing en gebruikersversie);</a:t>
            </a:r>
          </a:p>
          <a:p>
            <a:pPr marL="457200" marR="0" lvl="0" indent="-349250" algn="l" rtl="0">
              <a:lnSpc>
                <a:spcPct val="136842"/>
              </a:lnSpc>
              <a:spcBef>
                <a:spcPts val="380"/>
              </a:spcBef>
              <a:spcAft>
                <a:spcPts val="0"/>
              </a:spcAft>
              <a:buClr>
                <a:schemeClr val="dk1"/>
              </a:buClr>
              <a:buSzPct val="100000"/>
              <a:buFont typeface="Calibri"/>
              <a:buChar char="●"/>
            </a:pPr>
            <a:r>
              <a:rPr lang="nl-NL" sz="1900" b="0" i="0" u="none" strike="noStrike" cap="none" baseline="0">
                <a:solidFill>
                  <a:schemeClr val="dk1"/>
                </a:solidFill>
                <a:latin typeface="Calibri"/>
                <a:ea typeface="Calibri"/>
                <a:cs typeface="Calibri"/>
                <a:sym typeface="Calibri"/>
                <a:rtl val="0"/>
              </a:rPr>
              <a:t>Voor beoordeling van de AVL: </a:t>
            </a:r>
            <a:r>
              <a:rPr lang="nl-NL" sz="1900">
                <a:solidFill>
                  <a:schemeClr val="dk1"/>
                </a:solidFill>
                <a:latin typeface="Calibri"/>
                <a:ea typeface="Calibri"/>
                <a:cs typeface="Calibri"/>
                <a:sym typeface="Calibri"/>
                <a:rtl val="0"/>
              </a:rPr>
              <a:t>spreek af </a:t>
            </a:r>
            <a:r>
              <a:rPr lang="nl-NL" sz="1900" b="0" i="0" u="none" strike="noStrike" cap="none" baseline="0">
                <a:solidFill>
                  <a:schemeClr val="dk1"/>
                </a:solidFill>
                <a:latin typeface="Calibri"/>
                <a:ea typeface="Calibri"/>
                <a:cs typeface="Calibri"/>
                <a:sym typeface="Calibri"/>
                <a:rtl val="0"/>
              </a:rPr>
              <a:t>wie afneemt en wie beoordeelt; wie beoordeelt moet hiertoe bevoegd en bekwaam zijn.</a:t>
            </a:r>
          </a:p>
          <a:p>
            <a:pPr marL="457200" lvl="0" indent="-349250" rtl="0">
              <a:lnSpc>
                <a:spcPct val="136842"/>
              </a:lnSpc>
              <a:spcBef>
                <a:spcPts val="380"/>
              </a:spcBef>
              <a:buClr>
                <a:schemeClr val="dk1"/>
              </a:buClr>
              <a:buSzPct val="100000"/>
              <a:buFont typeface="Calibri"/>
              <a:buChar char="●"/>
            </a:pPr>
            <a:r>
              <a:rPr lang="nl-NL" sz="1900">
                <a:solidFill>
                  <a:schemeClr val="dk1"/>
                </a:solidFill>
                <a:latin typeface="Calibri"/>
                <a:ea typeface="Calibri"/>
                <a:cs typeface="Calibri"/>
                <a:sym typeface="Calibri"/>
                <a:rtl val="0"/>
              </a:rPr>
              <a:t>Samenwerking met (keten)partners (stroomschema en hoofdstuk 6 van de gebruikersversie)</a:t>
            </a:r>
          </a:p>
          <a:p>
            <a:pPr lvl="0" rtl="0">
              <a:lnSpc>
                <a:spcPct val="136842"/>
              </a:lnSpc>
              <a:spcBef>
                <a:spcPts val="380"/>
              </a:spcBef>
              <a:buClr>
                <a:srgbClr val="000000"/>
              </a:buClr>
              <a:buSzPct val="57894"/>
              <a:buFont typeface="Arial"/>
              <a:buNone/>
            </a:pPr>
            <a:r>
              <a:rPr lang="nl-NL" sz="1900">
                <a:solidFill>
                  <a:schemeClr val="dk1"/>
                </a:solidFill>
                <a:latin typeface="Calibri"/>
                <a:ea typeface="Calibri"/>
                <a:cs typeface="Calibri"/>
                <a:sym typeface="Calibri"/>
                <a:rtl val="0"/>
              </a:rPr>
              <a:t>De ketenpartners zijn o.a.: Ouders, kinderdagverblijf, peuterspeelzaal en school, huisarts en eventueel Jeugd-GGZ.</a:t>
            </a:r>
          </a:p>
          <a:p>
            <a:pPr marL="0" marR="0" lvl="0" indent="0" algn="l" rtl="0">
              <a:lnSpc>
                <a:spcPct val="100000"/>
              </a:lnSpc>
              <a:spcBef>
                <a:spcPts val="0"/>
              </a:spcBef>
              <a:spcAft>
                <a:spcPts val="0"/>
              </a:spcAft>
              <a:buClr>
                <a:srgbClr val="000000"/>
              </a:buClr>
              <a:buFont typeface="Arial"/>
              <a:buNone/>
            </a:pPr>
            <a:endParaRPr sz="1800">
              <a:solidFill>
                <a:schemeClr val="dk1"/>
              </a:solidFill>
              <a:rtl val="0"/>
            </a:endParaRPr>
          </a:p>
        </p:txBody>
      </p:sp>
      <p:sp>
        <p:nvSpPr>
          <p:cNvPr id="231" name="Shape 23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p:nvPr/>
        </p:nvSpPr>
        <p:spPr>
          <a:xfrm>
            <a:off x="1547812" y="984437"/>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a:solidFill>
                  <a:schemeClr val="dk2"/>
                </a:solidFill>
                <a:latin typeface="Calibri"/>
                <a:ea typeface="Calibri"/>
                <a:cs typeface="Calibri"/>
                <a:sym typeface="Calibri"/>
                <a:rtl val="0"/>
              </a:rPr>
              <a:t>Randvoorwaarden (</a:t>
            </a:r>
            <a:r>
              <a:rPr lang="nl-NL" sz="1900" b="1">
                <a:solidFill>
                  <a:schemeClr val="dk2"/>
                </a:solidFill>
                <a:latin typeface="Calibri"/>
                <a:ea typeface="Calibri"/>
                <a:cs typeface="Calibri"/>
                <a:sym typeface="Calibri"/>
                <a:rtl val="0"/>
              </a:rPr>
              <a:t>2</a:t>
            </a:r>
            <a:r>
              <a:rPr lang="nl-NL" sz="1900" b="1" i="0" u="none" strike="noStrike" cap="none" baseline="0">
                <a:solidFill>
                  <a:schemeClr val="dk2"/>
                </a:solidFill>
                <a:latin typeface="Calibri"/>
                <a:ea typeface="Calibri"/>
                <a:cs typeface="Calibri"/>
                <a:sym typeface="Calibri"/>
                <a:rtl val="0"/>
              </a:rPr>
              <a:t>)   </a:t>
            </a:r>
          </a:p>
        </p:txBody>
      </p:sp>
      <p:sp>
        <p:nvSpPr>
          <p:cNvPr id="237" name="Shape 237"/>
          <p:cNvSpPr txBox="1"/>
          <p:nvPr/>
        </p:nvSpPr>
        <p:spPr>
          <a:xfrm>
            <a:off x="1547812" y="1322294"/>
            <a:ext cx="7138986" cy="3962399"/>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SzPct val="25000"/>
              <a:buFont typeface="Calibri"/>
              <a:buNone/>
            </a:pPr>
            <a:r>
              <a:rPr lang="nl-NL" sz="1900" b="0" i="0" u="none" strike="noStrike" cap="none" baseline="0">
                <a:solidFill>
                  <a:schemeClr val="dk1"/>
                </a:solidFill>
                <a:latin typeface="Calibri"/>
                <a:ea typeface="Calibri"/>
                <a:cs typeface="Calibri"/>
                <a:sym typeface="Calibri"/>
                <a:rtl val="0"/>
              </a:rPr>
              <a:t>Overige randvoorwaarden; zie voor actuele prijzen: </a:t>
            </a:r>
            <a:r>
              <a:rPr lang="nl-NL" sz="1800">
                <a:solidFill>
                  <a:schemeClr val="dk1"/>
                </a:solidFill>
                <a:rtl val="0"/>
              </a:rPr>
              <a:t>		 </a:t>
            </a:r>
            <a:r>
              <a:rPr lang="nl-NL" sz="1800" u="sng">
                <a:solidFill>
                  <a:schemeClr val="hlink"/>
                </a:solidFill>
                <a:hlinkClick r:id="rId3"/>
                <a:rtl val="0"/>
              </a:rPr>
              <a:t>http://www.testweb.bsl.nl/tests/avl/</a:t>
            </a:r>
            <a:r>
              <a:rPr lang="nl-NL" sz="1800">
                <a:solidFill>
                  <a:schemeClr val="dk1"/>
                </a:solidFill>
                <a:rtl val="0"/>
              </a:rPr>
              <a:t> )</a:t>
            </a:r>
          </a:p>
          <a:p>
            <a:pPr marL="0" marR="0" lvl="0" indent="0" algn="l" rtl="0">
              <a:lnSpc>
                <a:spcPct val="136842"/>
              </a:lnSpc>
              <a:spcBef>
                <a:spcPts val="380"/>
              </a:spcBef>
              <a:spcAft>
                <a:spcPts val="0"/>
              </a:spcAft>
              <a:buClr>
                <a:schemeClr val="dk1"/>
              </a:buClr>
              <a:buFont typeface="Arial"/>
              <a:buNone/>
            </a:pPr>
            <a:endParaRPr sz="1900" b="0" i="0" u="none" strike="noStrike" cap="none" baseline="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Arial"/>
              <a:buNone/>
            </a:pPr>
            <a:r>
              <a:rPr lang="nl-NL" sz="1800" b="0" i="0" u="none" strike="noStrike" cap="none" baseline="0">
                <a:solidFill>
                  <a:schemeClr val="dk1"/>
                </a:solidFill>
                <a:latin typeface="Arial"/>
                <a:ea typeface="Arial"/>
                <a:cs typeface="Arial"/>
                <a:sym typeface="Arial"/>
                <a:rtl val="0"/>
              </a:rPr>
              <a:t>	    			  AVL – set van formulieren</a:t>
            </a: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nl-NL" sz="1800" b="0" i="0" u="none" strike="noStrike" cap="none" baseline="0">
                <a:solidFill>
                  <a:schemeClr val="dk1"/>
                </a:solidFill>
                <a:latin typeface="Arial"/>
                <a:ea typeface="Arial"/>
                <a:cs typeface="Arial"/>
                <a:sym typeface="Arial"/>
                <a:rtl val="0"/>
              </a:rPr>
              <a:t>  AVL – handleidin</a:t>
            </a:r>
            <a:r>
              <a:rPr lang="nl-NL" sz="1800">
                <a:solidFill>
                  <a:schemeClr val="dk1"/>
                </a:solidFill>
                <a:rtl val="0"/>
              </a:rPr>
              <a:t>g</a:t>
            </a: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rtl val="0"/>
            </a:endParaRPr>
          </a:p>
          <a:p>
            <a:pPr marL="2743200" marR="0" lvl="0" indent="457200" algn="l" rtl="0">
              <a:lnSpc>
                <a:spcPct val="100000"/>
              </a:lnSpc>
              <a:spcBef>
                <a:spcPts val="0"/>
              </a:spcBef>
              <a:spcAft>
                <a:spcPts val="0"/>
              </a:spcAft>
              <a:buClr>
                <a:schemeClr val="dk1"/>
              </a:buClr>
              <a:buSzPct val="25000"/>
              <a:buFont typeface="Arial"/>
              <a:buNone/>
            </a:pPr>
            <a:r>
              <a:rPr lang="nl-NL" sz="1800" b="0" i="0" u="none" strike="noStrike" cap="none" baseline="0">
                <a:solidFill>
                  <a:schemeClr val="dk1"/>
                </a:solidFill>
                <a:latin typeface="Arial"/>
                <a:ea typeface="Arial"/>
                <a:cs typeface="Arial"/>
                <a:sym typeface="Arial"/>
                <a:rtl val="0"/>
              </a:rPr>
              <a:t>AVL – sleutel</a:t>
            </a: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rtl val="0"/>
            </a:endParaRPr>
          </a:p>
        </p:txBody>
      </p:sp>
      <p:sp>
        <p:nvSpPr>
          <p:cNvPr id="238" name="Shape 238"/>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sp>
        <p:nvSpPr>
          <p:cNvPr id="239" name="Shape 239"/>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Calibri"/>
              <a:buNone/>
            </a:pPr>
            <a:r>
              <a:rPr lang="nl-NL" sz="1000" b="1" i="0" u="none" strike="noStrike" cap="none" baseline="0">
                <a:solidFill>
                  <a:srgbClr val="A08241"/>
                </a:solidFill>
                <a:latin typeface="Calibri"/>
                <a:ea typeface="Calibri"/>
                <a:cs typeface="Calibri"/>
                <a:sym typeface="Calibri"/>
                <a:rtl val="0"/>
              </a:rPr>
              <a:t>Presentatie-titel | Wijzig deze tekst onder 'Beeld'&gt;'Koptekst en voettekst' |</a:t>
            </a:r>
          </a:p>
        </p:txBody>
      </p:sp>
      <p:pic>
        <p:nvPicPr>
          <p:cNvPr id="240" name="Shape 240"/>
          <p:cNvPicPr preferRelativeResize="0"/>
          <p:nvPr/>
        </p:nvPicPr>
        <p:blipFill rotWithShape="1">
          <a:blip r:embed="rId4">
            <a:alphaModFix/>
          </a:blip>
          <a:srcRect/>
          <a:stretch/>
        </p:blipFill>
        <p:spPr>
          <a:xfrm>
            <a:off x="6705607" y="1718466"/>
            <a:ext cx="1110600" cy="1556400"/>
          </a:xfrm>
          <a:prstGeom prst="rect">
            <a:avLst/>
          </a:prstGeom>
          <a:noFill/>
          <a:ln>
            <a:noFill/>
          </a:ln>
        </p:spPr>
      </p:pic>
      <p:pic>
        <p:nvPicPr>
          <p:cNvPr id="241" name="Shape 241"/>
          <p:cNvPicPr preferRelativeResize="0"/>
          <p:nvPr/>
        </p:nvPicPr>
        <p:blipFill rotWithShape="1">
          <a:blip r:embed="rId5">
            <a:alphaModFix/>
          </a:blip>
          <a:srcRect/>
          <a:stretch/>
        </p:blipFill>
        <p:spPr>
          <a:xfrm>
            <a:off x="3770237" y="2909183"/>
            <a:ext cx="1099200" cy="1567799"/>
          </a:xfrm>
          <a:prstGeom prst="rect">
            <a:avLst/>
          </a:prstGeom>
          <a:noFill/>
          <a:ln>
            <a:noFill/>
          </a:ln>
        </p:spPr>
      </p:pic>
      <p:pic>
        <p:nvPicPr>
          <p:cNvPr id="242" name="Shape 242"/>
          <p:cNvPicPr preferRelativeResize="0"/>
          <p:nvPr/>
        </p:nvPicPr>
        <p:blipFill rotWithShape="1">
          <a:blip r:embed="rId6">
            <a:alphaModFix/>
          </a:blip>
          <a:srcRect/>
          <a:stretch/>
        </p:blipFill>
        <p:spPr>
          <a:xfrm>
            <a:off x="6540007" y="3739094"/>
            <a:ext cx="1110600" cy="15456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p:nvPr/>
        </p:nvSpPr>
        <p:spPr>
          <a:xfrm>
            <a:off x="468312" y="1800225"/>
            <a:ext cx="8218487" cy="4095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nl-NL" sz="1900" b="1" i="0" u="none" strike="noStrike" cap="none" baseline="0" dirty="0">
                <a:solidFill>
                  <a:schemeClr val="dk2"/>
                </a:solidFill>
                <a:latin typeface="Calibri"/>
                <a:ea typeface="Calibri"/>
                <a:cs typeface="Calibri"/>
                <a:sym typeface="Calibri"/>
                <a:rtl val="0"/>
              </a:rPr>
              <a:t>Vragen en discussiepunten</a:t>
            </a:r>
          </a:p>
        </p:txBody>
      </p:sp>
      <p:sp>
        <p:nvSpPr>
          <p:cNvPr id="248" name="Shape 248"/>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sp>
        <p:nvSpPr>
          <p:cNvPr id="249" name="Shape 249"/>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Calibri"/>
              <a:buNone/>
            </a:pPr>
            <a:r>
              <a:rPr lang="nl-NL" sz="1000" b="1" i="0" u="none" strike="noStrike" cap="none" baseline="0">
                <a:solidFill>
                  <a:srgbClr val="A08241"/>
                </a:solidFill>
                <a:latin typeface="Calibri"/>
                <a:ea typeface="Calibri"/>
                <a:cs typeface="Calibri"/>
                <a:sym typeface="Calibri"/>
                <a:rtl val="0"/>
              </a:rPr>
              <a:t>Presentatie-titel | Wijzig deze tekst onder 'Beeld'&gt;'Koptekst en voettekst' |</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p:nvPr/>
        </p:nvSpPr>
        <p:spPr>
          <a:xfrm>
            <a:off x="1547812" y="1800225"/>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a:solidFill>
                  <a:schemeClr val="dk2"/>
                </a:solidFill>
                <a:latin typeface="Calibri"/>
                <a:ea typeface="Calibri"/>
                <a:cs typeface="Calibri"/>
                <a:sym typeface="Calibri"/>
                <a:rtl val="0"/>
              </a:rPr>
              <a:t>Contactinformatie</a:t>
            </a:r>
          </a:p>
        </p:txBody>
      </p:sp>
      <p:sp>
        <p:nvSpPr>
          <p:cNvPr id="255" name="Shape 255"/>
          <p:cNvSpPr txBox="1"/>
          <p:nvPr/>
        </p:nvSpPr>
        <p:spPr>
          <a:xfrm>
            <a:off x="1175200" y="2209800"/>
            <a:ext cx="7511700" cy="3962399"/>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SzPct val="25000"/>
              <a:buFont typeface="Calibri"/>
              <a:buNone/>
            </a:pPr>
            <a:r>
              <a:rPr lang="nl-NL" sz="1900" dirty="0">
                <a:solidFill>
                  <a:schemeClr val="dk1"/>
                </a:solidFill>
                <a:latin typeface="Calibri"/>
                <a:ea typeface="Calibri"/>
                <a:cs typeface="Calibri"/>
                <a:sym typeface="Calibri"/>
              </a:rPr>
              <a:t>Vragen over de richtlijn? Mal naar het </a:t>
            </a:r>
            <a:r>
              <a:rPr lang="nl-NL" sz="1900" b="0" i="0" u="none" strike="noStrike" cap="none" baseline="0" dirty="0">
                <a:solidFill>
                  <a:schemeClr val="dk1"/>
                </a:solidFill>
                <a:latin typeface="Calibri"/>
                <a:ea typeface="Calibri"/>
                <a:cs typeface="Calibri"/>
                <a:sym typeface="Calibri"/>
                <a:rtl val="0"/>
              </a:rPr>
              <a:t>NCJ: </a:t>
            </a:r>
            <a:r>
              <a:rPr lang="nl-NL" sz="1900" b="0" i="0" u="sng" strike="noStrike" cap="none" baseline="0" dirty="0">
                <a:solidFill>
                  <a:schemeClr val="hlink"/>
                </a:solidFill>
                <a:latin typeface="Calibri"/>
                <a:ea typeface="Calibri"/>
                <a:cs typeface="Calibri"/>
                <a:sym typeface="Calibri"/>
                <a:hlinkClick r:id="rId4"/>
                <a:rtl val="0"/>
              </a:rPr>
              <a:t>centrumjeugdgezondheid@ncj.nl</a:t>
            </a:r>
            <a:r>
              <a:rPr lang="nl-NL" sz="1900" b="0" i="0" u="none" strike="noStrike" cap="none" baseline="0" dirty="0">
                <a:solidFill>
                  <a:schemeClr val="dk1"/>
                </a:solidFill>
                <a:latin typeface="Calibri"/>
                <a:ea typeface="Calibri"/>
                <a:cs typeface="Calibri"/>
                <a:sym typeface="Calibri"/>
                <a:rtl val="0"/>
              </a:rPr>
              <a:t> </a:t>
            </a:r>
          </a:p>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chemeClr val="dk1"/>
              </a:solidFill>
              <a:latin typeface="Arial"/>
              <a:ea typeface="Arial"/>
              <a:cs typeface="Arial"/>
              <a:sym typeface="Arial"/>
              <a:rtl val="0"/>
            </a:endParaRPr>
          </a:p>
          <a:p>
            <a:pPr marL="0" marR="0" lvl="0" indent="0" algn="l" rtl="0">
              <a:lnSpc>
                <a:spcPct val="136842"/>
              </a:lnSpc>
              <a:spcBef>
                <a:spcPts val="380"/>
              </a:spcBef>
              <a:spcAft>
                <a:spcPts val="0"/>
              </a:spcAft>
              <a:buClr>
                <a:schemeClr val="dk1"/>
              </a:buClr>
              <a:buSzPct val="25000"/>
              <a:buFont typeface="Calibri"/>
              <a:buNone/>
            </a:pPr>
            <a:r>
              <a:rPr lang="nl-NL" sz="1900" dirty="0" smtClean="0">
                <a:solidFill>
                  <a:schemeClr val="dk1"/>
                </a:solidFill>
                <a:latin typeface="Calibri"/>
                <a:ea typeface="Calibri"/>
                <a:cs typeface="Calibri"/>
                <a:sym typeface="Calibri"/>
                <a:rtl val="0"/>
              </a:rPr>
              <a:t>O</a:t>
            </a:r>
            <a:r>
              <a:rPr lang="nl-NL" sz="1900" b="0" i="0" u="none" strike="noStrike" cap="none" baseline="0" dirty="0" smtClean="0">
                <a:solidFill>
                  <a:schemeClr val="dk1"/>
                </a:solidFill>
                <a:latin typeface="Calibri"/>
                <a:ea typeface="Calibri"/>
                <a:cs typeface="Calibri"/>
                <a:sym typeface="Calibri"/>
                <a:rtl val="0"/>
              </a:rPr>
              <a:t>ntwikkelaar:</a:t>
            </a:r>
            <a:r>
              <a:rPr lang="nl-NL" sz="1900" b="0" i="0" u="none" strike="noStrike" cap="none" dirty="0" smtClean="0">
                <a:solidFill>
                  <a:schemeClr val="dk1"/>
                </a:solidFill>
                <a:latin typeface="Calibri"/>
                <a:ea typeface="Calibri"/>
                <a:cs typeface="Calibri"/>
                <a:sym typeface="Calibri"/>
                <a:rtl val="0"/>
              </a:rPr>
              <a:t> Trimbosinstituut</a:t>
            </a:r>
            <a:endParaRPr lang="nl-NL" sz="1900" b="0" i="0" u="none" strike="noStrike" cap="none" baseline="0" dirty="0">
              <a:solidFill>
                <a:schemeClr val="dk1"/>
              </a:solidFill>
              <a:latin typeface="Calibri"/>
              <a:ea typeface="Calibri"/>
              <a:cs typeface="Calibri"/>
              <a:sym typeface="Calibri"/>
              <a:rtl val="0"/>
            </a:endParaRPr>
          </a:p>
          <a:p>
            <a:pPr marL="0" marR="0" lvl="0" indent="0" algn="l" rtl="0">
              <a:lnSpc>
                <a:spcPct val="136842"/>
              </a:lnSpc>
              <a:spcBef>
                <a:spcPts val="380"/>
              </a:spcBef>
              <a:spcAft>
                <a:spcPts val="0"/>
              </a:spcAft>
              <a:buClr>
                <a:schemeClr val="dk1"/>
              </a:buClr>
              <a:buSzPct val="25000"/>
              <a:buFont typeface="Calibri"/>
              <a:buNone/>
            </a:pPr>
            <a:r>
              <a:rPr lang="nl-NL" sz="1900" b="0" i="0" u="none" strike="noStrike" cap="none" baseline="0" dirty="0" smtClean="0">
                <a:solidFill>
                  <a:schemeClr val="dk1"/>
                </a:solidFill>
                <a:latin typeface="Calibri"/>
                <a:ea typeface="Calibri"/>
                <a:cs typeface="Calibri"/>
                <a:sym typeface="Calibri"/>
                <a:rtl val="0"/>
              </a:rPr>
              <a:t>Projectleider</a:t>
            </a:r>
            <a:r>
              <a:rPr lang="nl-NL" sz="1900" b="0" i="0" u="none" strike="noStrike" cap="none" baseline="0" dirty="0">
                <a:solidFill>
                  <a:schemeClr val="dk1"/>
                </a:solidFill>
                <a:latin typeface="Calibri"/>
                <a:ea typeface="Calibri"/>
                <a:cs typeface="Calibri"/>
                <a:sym typeface="Calibri"/>
                <a:rtl val="0"/>
              </a:rPr>
              <a:t>: Dr. Geurt van de </a:t>
            </a:r>
            <a:r>
              <a:rPr lang="nl-NL" sz="1900" b="0" i="0" u="none" strike="noStrike" cap="none" baseline="0" dirty="0" err="1">
                <a:solidFill>
                  <a:schemeClr val="dk1"/>
                </a:solidFill>
                <a:latin typeface="Calibri"/>
                <a:ea typeface="Calibri"/>
                <a:cs typeface="Calibri"/>
                <a:sym typeface="Calibri"/>
                <a:rtl val="0"/>
              </a:rPr>
              <a:t>Glind</a:t>
            </a:r>
            <a:r>
              <a:rPr lang="nl-NL" sz="1900" b="0" i="0" u="none" strike="noStrike" cap="none" baseline="0" dirty="0">
                <a:solidFill>
                  <a:schemeClr val="dk1"/>
                </a:solidFill>
                <a:latin typeface="Calibri"/>
                <a:ea typeface="Calibri"/>
                <a:cs typeface="Calibri"/>
                <a:sym typeface="Calibri"/>
                <a:rtl val="0"/>
              </a:rPr>
              <a:t> – </a:t>
            </a:r>
            <a:r>
              <a:rPr lang="nl-NL" sz="1900" b="0" i="0" u="sng" strike="noStrike" cap="none" baseline="0" dirty="0">
                <a:solidFill>
                  <a:schemeClr val="hlink"/>
                </a:solidFill>
                <a:latin typeface="Calibri"/>
                <a:ea typeface="Calibri"/>
                <a:cs typeface="Calibri"/>
                <a:sym typeface="Calibri"/>
                <a:hlinkClick r:id="rId5"/>
                <a:rtl val="0"/>
              </a:rPr>
              <a:t>gglind@trimbos.nl</a:t>
            </a:r>
            <a:r>
              <a:rPr lang="nl-NL" sz="1900" b="0" i="0" u="none" strike="noStrike" cap="none" baseline="0" dirty="0">
                <a:solidFill>
                  <a:schemeClr val="dk1"/>
                </a:solidFill>
                <a:latin typeface="Calibri"/>
                <a:ea typeface="Calibri"/>
                <a:cs typeface="Calibri"/>
                <a:sym typeface="Calibri"/>
                <a:rtl val="0"/>
              </a:rPr>
              <a:t> </a:t>
            </a:r>
          </a:p>
        </p:txBody>
      </p:sp>
      <p:sp>
        <p:nvSpPr>
          <p:cNvPr id="256" name="Shape 256"/>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Arial"/>
              <a:buNone/>
            </a:pPr>
            <a:r>
              <a:rPr lang="nl-NL" sz="1000" b="0" i="0" u="none" strike="noStrike" cap="none" baseline="0">
                <a:solidFill>
                  <a:srgbClr val="A08241"/>
                </a:solidFill>
                <a:latin typeface="Arial"/>
                <a:ea typeface="Arial"/>
                <a:cs typeface="Arial"/>
                <a:sym typeface="Arial"/>
                <a:rtl val="0"/>
              </a:rPr>
              <a:t>*</a:t>
            </a:r>
          </a:p>
        </p:txBody>
      </p:sp>
      <p:sp>
        <p:nvSpPr>
          <p:cNvPr id="262" name="Shape 262"/>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Arial"/>
              <a:buNone/>
            </a:pPr>
            <a:r>
              <a:rPr lang="nl-NL" sz="1000" b="1" i="0" u="none" strike="noStrike" cap="none" baseline="0">
                <a:solidFill>
                  <a:srgbClr val="A08241"/>
                </a:solidFill>
                <a:latin typeface="Arial"/>
                <a:ea typeface="Arial"/>
                <a:cs typeface="Arial"/>
                <a:sym typeface="Arial"/>
                <a:rtl val="0"/>
              </a:rPr>
              <a:t>Presentatie-titel | Wijzig deze tekst onder 'Beeld'&gt;'Koptekst en voettekst' |</a:t>
            </a:r>
          </a:p>
        </p:txBody>
      </p:sp>
      <p:pic>
        <p:nvPicPr>
          <p:cNvPr id="263" name="Shape 263"/>
          <p:cNvPicPr preferRelativeResize="0"/>
          <p:nvPr/>
        </p:nvPicPr>
        <p:blipFill rotWithShape="1">
          <a:blip r:embed="rId4">
            <a:alphaModFix/>
          </a:blip>
          <a:srcRect/>
          <a:stretch/>
        </p:blipFill>
        <p:spPr>
          <a:xfrm>
            <a:off x="0" y="0"/>
            <a:ext cx="9144000" cy="68580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p:nvPr/>
        </p:nvSpPr>
        <p:spPr>
          <a:xfrm>
            <a:off x="1084025" y="1298200"/>
            <a:ext cx="7602900" cy="40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a:solidFill>
                  <a:schemeClr val="dk2"/>
                </a:solidFill>
                <a:latin typeface="Calibri"/>
                <a:ea typeface="Calibri"/>
                <a:cs typeface="Calibri"/>
                <a:sym typeface="Calibri"/>
                <a:rtl val="0"/>
              </a:rPr>
              <a:t>Veranderingen t.o.v. de huidige werkwijze</a:t>
            </a:r>
          </a:p>
        </p:txBody>
      </p:sp>
      <p:sp>
        <p:nvSpPr>
          <p:cNvPr id="48" name="Shape 48"/>
          <p:cNvSpPr txBox="1"/>
          <p:nvPr/>
        </p:nvSpPr>
        <p:spPr>
          <a:xfrm>
            <a:off x="992850" y="1878100"/>
            <a:ext cx="7694099" cy="4726800"/>
          </a:xfrm>
          <a:prstGeom prst="rect">
            <a:avLst/>
          </a:prstGeom>
          <a:noFill/>
          <a:ln>
            <a:noFill/>
          </a:ln>
        </p:spPr>
        <p:txBody>
          <a:bodyPr lIns="91425" tIns="45700" rIns="91425" bIns="45700" anchor="t" anchorCtr="0">
            <a:noAutofit/>
          </a:bodyPr>
          <a:lstStyle/>
          <a:p>
            <a:pPr marL="285750" marR="0" lvl="0" indent="-292100" algn="l" rtl="0">
              <a:lnSpc>
                <a:spcPct val="100000"/>
              </a:lnSpc>
              <a:spcBef>
                <a:spcPts val="0"/>
              </a:spcBef>
              <a:spcAft>
                <a:spcPts val="0"/>
              </a:spcAft>
              <a:buClr>
                <a:schemeClr val="dk1"/>
              </a:buClr>
              <a:buSzPct val="100000"/>
              <a:buFont typeface="Calibri"/>
              <a:buChar char="•"/>
            </a:pPr>
            <a:r>
              <a:rPr lang="nl-NL" sz="1800" b="0" i="0" u="none" strike="noStrike" cap="none" baseline="0" dirty="0">
                <a:solidFill>
                  <a:schemeClr val="dk1"/>
                </a:solidFill>
                <a:latin typeface="Calibri"/>
                <a:ea typeface="Calibri"/>
                <a:cs typeface="Calibri"/>
                <a:sym typeface="Calibri"/>
                <a:rtl val="0"/>
              </a:rPr>
              <a:t>De ADHD </a:t>
            </a:r>
            <a:r>
              <a:rPr lang="nl-NL" sz="1800" dirty="0">
                <a:solidFill>
                  <a:schemeClr val="dk1"/>
                </a:solidFill>
                <a:latin typeface="Calibri"/>
                <a:ea typeface="Calibri"/>
                <a:cs typeface="Calibri"/>
                <a:sym typeface="Calibri"/>
                <a:rtl val="0"/>
              </a:rPr>
              <a:t>v</a:t>
            </a:r>
            <a:r>
              <a:rPr lang="nl-NL" sz="1800" b="0" i="0" u="none" strike="noStrike" cap="none" baseline="0" dirty="0">
                <a:solidFill>
                  <a:schemeClr val="dk1"/>
                </a:solidFill>
                <a:latin typeface="Calibri"/>
                <a:ea typeface="Calibri"/>
                <a:cs typeface="Calibri"/>
                <a:sym typeface="Calibri"/>
                <a:rtl val="0"/>
              </a:rPr>
              <a:t>ragenlijst (AVL) wordt ingezet als middel om systematisch na te gaan of er sprake kan zijn van ADHD;</a:t>
            </a:r>
          </a:p>
          <a:p>
            <a:pPr marR="0" lvl="0" algn="l" rtl="0">
              <a:lnSpc>
                <a:spcPct val="100000"/>
              </a:lnSpc>
              <a:spcBef>
                <a:spcPts val="0"/>
              </a:spcBef>
              <a:spcAft>
                <a:spcPts val="0"/>
              </a:spcAft>
              <a:buNone/>
            </a:pPr>
            <a:endParaRPr sz="1800" dirty="0">
              <a:solidFill>
                <a:schemeClr val="dk1"/>
              </a:solidFill>
              <a:latin typeface="Calibri"/>
              <a:ea typeface="Calibri"/>
              <a:cs typeface="Calibri"/>
              <a:sym typeface="Calibri"/>
            </a:endParaRPr>
          </a:p>
          <a:p>
            <a:pPr marL="285750" marR="0" lvl="0" indent="-292100" algn="l" rtl="0">
              <a:lnSpc>
                <a:spcPct val="100000"/>
              </a:lnSpc>
              <a:spcBef>
                <a:spcPts val="0"/>
              </a:spcBef>
              <a:spcAft>
                <a:spcPts val="0"/>
              </a:spcAft>
              <a:buClr>
                <a:schemeClr val="dk1"/>
              </a:buClr>
              <a:buSzPct val="100000"/>
              <a:buFont typeface="Calibri"/>
              <a:buChar char="•"/>
            </a:pPr>
            <a:r>
              <a:rPr lang="nl-NL" sz="1800" dirty="0">
                <a:solidFill>
                  <a:schemeClr val="dk1"/>
                </a:solidFill>
                <a:latin typeface="Calibri"/>
                <a:ea typeface="Calibri"/>
                <a:cs typeface="Calibri"/>
                <a:sym typeface="Calibri"/>
              </a:rPr>
              <a:t>In de richtlijn is </a:t>
            </a:r>
            <a:r>
              <a:rPr lang="nl-NL" sz="1800" b="0" i="0" u="none" strike="noStrike" cap="none" baseline="0" dirty="0">
                <a:solidFill>
                  <a:schemeClr val="dk1"/>
                </a:solidFill>
                <a:latin typeface="Calibri"/>
                <a:ea typeface="Calibri"/>
                <a:cs typeface="Calibri"/>
                <a:sym typeface="Calibri"/>
                <a:rtl val="0"/>
              </a:rPr>
              <a:t>Informatie opgenomen over de diagnostische criteria voor ADHD volgens de DSM-5. Belangrijke wijzigingen in vergelijking met de criteria volgens de DSM-IV:</a:t>
            </a:r>
          </a:p>
          <a:p>
            <a:pPr marL="0" marR="0" lvl="0" indent="0" algn="l" rtl="0">
              <a:lnSpc>
                <a:spcPct val="100000"/>
              </a:lnSpc>
              <a:spcBef>
                <a:spcPts val="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	- geen ondergrens voor het stellen van de diagnose ADHD;</a:t>
            </a:r>
          </a:p>
          <a:p>
            <a:pPr marL="0" marR="0" lvl="0" indent="0" algn="l" rtl="0">
              <a:lnSpc>
                <a:spcPct val="100000"/>
              </a:lnSpc>
              <a:spcBef>
                <a:spcPts val="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	- ‘</a:t>
            </a:r>
            <a:r>
              <a:rPr lang="nl-NL" sz="1800" b="0" i="0" u="none" strike="noStrike" cap="none" baseline="0" dirty="0" err="1">
                <a:solidFill>
                  <a:schemeClr val="dk1"/>
                </a:solidFill>
                <a:latin typeface="Calibri"/>
                <a:ea typeface="Calibri"/>
                <a:cs typeface="Calibri"/>
                <a:sym typeface="Calibri"/>
                <a:rtl val="0"/>
              </a:rPr>
              <a:t>age</a:t>
            </a:r>
            <a:r>
              <a:rPr lang="nl-NL" sz="1800" b="0" i="0" u="none" strike="noStrike" cap="none" baseline="0" dirty="0">
                <a:solidFill>
                  <a:schemeClr val="dk1"/>
                </a:solidFill>
                <a:latin typeface="Calibri"/>
                <a:ea typeface="Calibri"/>
                <a:cs typeface="Calibri"/>
                <a:sym typeface="Calibri"/>
                <a:rtl val="0"/>
              </a:rPr>
              <a:t> of </a:t>
            </a:r>
            <a:r>
              <a:rPr lang="nl-NL" sz="1800" b="0" i="0" u="none" strike="noStrike" cap="none" baseline="0" dirty="0" err="1">
                <a:solidFill>
                  <a:schemeClr val="dk1"/>
                </a:solidFill>
                <a:latin typeface="Calibri"/>
                <a:ea typeface="Calibri"/>
                <a:cs typeface="Calibri"/>
                <a:sym typeface="Calibri"/>
                <a:rtl val="0"/>
              </a:rPr>
              <a:t>onset</a:t>
            </a:r>
            <a:r>
              <a:rPr lang="nl-NL" sz="1800" b="0" i="0" u="none" strike="noStrike" cap="none" baseline="0" dirty="0">
                <a:solidFill>
                  <a:schemeClr val="dk1"/>
                </a:solidFill>
                <a:latin typeface="Calibri"/>
                <a:ea typeface="Calibri"/>
                <a:cs typeface="Calibri"/>
                <a:sym typeface="Calibri"/>
                <a:rtl val="0"/>
              </a:rPr>
              <a:t>’ criterium is verhoogd van </a:t>
            </a:r>
          </a:p>
          <a:p>
            <a:pPr marL="0" marR="0" lvl="0" indent="0" algn="l" rtl="0">
              <a:lnSpc>
                <a:spcPct val="100000"/>
              </a:lnSpc>
              <a:spcBef>
                <a:spcPts val="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	  voor het 7</a:t>
            </a:r>
            <a:r>
              <a:rPr lang="nl-NL" sz="1800" b="0" i="0" u="none" strike="noStrike" cap="none" baseline="30000" dirty="0">
                <a:solidFill>
                  <a:schemeClr val="dk1"/>
                </a:solidFill>
                <a:latin typeface="Calibri"/>
                <a:ea typeface="Calibri"/>
                <a:cs typeface="Calibri"/>
                <a:sym typeface="Calibri"/>
                <a:rtl val="0"/>
              </a:rPr>
              <a:t>e</a:t>
            </a:r>
            <a:r>
              <a:rPr lang="nl-NL" sz="1800" b="0" i="0" u="none" strike="noStrike" cap="none" baseline="0" dirty="0">
                <a:solidFill>
                  <a:schemeClr val="dk1"/>
                </a:solidFill>
                <a:latin typeface="Calibri"/>
                <a:ea typeface="Calibri"/>
                <a:cs typeface="Calibri"/>
                <a:sym typeface="Calibri"/>
                <a:rtl val="0"/>
              </a:rPr>
              <a:t> naar voor het 12</a:t>
            </a:r>
            <a:r>
              <a:rPr lang="nl-NL" sz="1800" b="0" i="0" u="none" strike="noStrike" cap="none" baseline="30000" dirty="0">
                <a:solidFill>
                  <a:schemeClr val="dk1"/>
                </a:solidFill>
                <a:latin typeface="Calibri"/>
                <a:ea typeface="Calibri"/>
                <a:cs typeface="Calibri"/>
                <a:sym typeface="Calibri"/>
                <a:rtl val="0"/>
              </a:rPr>
              <a:t>e</a:t>
            </a:r>
            <a:r>
              <a:rPr lang="nl-NL" sz="1800" b="0" i="0" u="none" strike="noStrike" cap="none" baseline="0" dirty="0">
                <a:solidFill>
                  <a:schemeClr val="dk1"/>
                </a:solidFill>
                <a:latin typeface="Calibri"/>
                <a:ea typeface="Calibri"/>
                <a:cs typeface="Calibri"/>
                <a:sym typeface="Calibri"/>
                <a:rtl val="0"/>
              </a:rPr>
              <a:t> levensjaar;</a:t>
            </a:r>
          </a:p>
          <a:p>
            <a:pPr marL="457200" marR="0" lvl="0" indent="0" algn="l" rtl="0">
              <a:lnSpc>
                <a:spcPct val="100000"/>
              </a:lnSpc>
              <a:spcBef>
                <a:spcPts val="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 voor adolescenten van 17 jaar en ouder geldt dat zij 5 in 	  	  plaats van 6 ADHD-symptomen moeten hebben;</a:t>
            </a:r>
          </a:p>
          <a:p>
            <a:pPr marL="457200" marR="0" lvl="0" indent="0" algn="l" rtl="0">
              <a:lnSpc>
                <a:spcPct val="100000"/>
              </a:lnSpc>
              <a:spcBef>
                <a:spcPts val="0"/>
              </a:spcBef>
              <a:spcAft>
                <a:spcPts val="0"/>
              </a:spcAft>
              <a:buClr>
                <a:schemeClr val="dk1"/>
              </a:buClr>
              <a:buFont typeface="Calibri"/>
              <a:buNone/>
            </a:pPr>
            <a:endParaRPr sz="1800" dirty="0">
              <a:solidFill>
                <a:schemeClr val="dk1"/>
              </a:solidFill>
              <a:latin typeface="Calibri"/>
              <a:ea typeface="Calibri"/>
              <a:cs typeface="Calibri"/>
              <a:sym typeface="Calibri"/>
              <a:rtl val="0"/>
            </a:endParaRPr>
          </a:p>
          <a:p>
            <a:pPr marL="457200" lvl="0" indent="-349250" rtl="0">
              <a:spcBef>
                <a:spcPts val="0"/>
              </a:spcBef>
              <a:buClr>
                <a:schemeClr val="dk1"/>
              </a:buClr>
              <a:buSzPct val="100000"/>
              <a:buFont typeface="Calibri"/>
              <a:buChar char="●"/>
            </a:pPr>
            <a:r>
              <a:rPr lang="nl-NL" sz="1800" dirty="0">
                <a:solidFill>
                  <a:schemeClr val="dk1"/>
                </a:solidFill>
                <a:latin typeface="Calibri"/>
                <a:ea typeface="Calibri"/>
                <a:cs typeface="Calibri"/>
                <a:sym typeface="Calibri"/>
                <a:rtl val="0"/>
              </a:rPr>
              <a:t>Er is een heldere afbakening van taken ten opzichte van de huisarts en de jeugd-GGZ (zie samenvattingskaart – stroomschema).</a:t>
            </a:r>
          </a:p>
          <a:p>
            <a:pPr marL="457200" marR="0" lvl="0" indent="0" algn="l" rtl="0">
              <a:lnSpc>
                <a:spcPct val="100000"/>
              </a:lnSpc>
              <a:spcBef>
                <a:spcPts val="0"/>
              </a:spcBef>
              <a:spcAft>
                <a:spcPts val="0"/>
              </a:spcAft>
              <a:buClr>
                <a:schemeClr val="dk1"/>
              </a:buClr>
              <a:buFont typeface="Calibri"/>
              <a:buNone/>
            </a:pPr>
            <a:endParaRPr sz="1900"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Font typeface="Arial"/>
              <a:buNone/>
            </a:pPr>
            <a:endParaRPr sz="1900" b="0" i="0" u="none" strike="noStrike" cap="none" baseline="0" dirty="0">
              <a:solidFill>
                <a:schemeClr val="dk1"/>
              </a:solidFill>
              <a:latin typeface="Calibri"/>
              <a:ea typeface="Calibri"/>
              <a:cs typeface="Calibri"/>
              <a:sym typeface="Calibri"/>
              <a:rtl val="0"/>
            </a:endParaRPr>
          </a:p>
        </p:txBody>
      </p:sp>
      <p:pic>
        <p:nvPicPr>
          <p:cNvPr id="49" name="Shape 49"/>
          <p:cNvPicPr preferRelativeResize="0"/>
          <p:nvPr/>
        </p:nvPicPr>
        <p:blipFill rotWithShape="1">
          <a:blip r:embed="rId4">
            <a:alphaModFix/>
          </a:blip>
          <a:srcRect/>
          <a:stretch/>
        </p:blipFill>
        <p:spPr>
          <a:xfrm>
            <a:off x="6232525" y="190276"/>
            <a:ext cx="2708275" cy="168782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p:nvPr/>
        </p:nvSpPr>
        <p:spPr>
          <a:xfrm>
            <a:off x="1610565" y="1316130"/>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a:solidFill>
                  <a:schemeClr val="dk2"/>
                </a:solidFill>
                <a:latin typeface="Calibri"/>
                <a:ea typeface="Calibri"/>
                <a:cs typeface="Calibri"/>
                <a:sym typeface="Calibri"/>
                <a:rtl val="0"/>
              </a:rPr>
              <a:t>Prevalentie</a:t>
            </a:r>
          </a:p>
        </p:txBody>
      </p:sp>
      <p:sp>
        <p:nvSpPr>
          <p:cNvPr id="55" name="Shape 55"/>
          <p:cNvSpPr txBox="1"/>
          <p:nvPr/>
        </p:nvSpPr>
        <p:spPr>
          <a:xfrm>
            <a:off x="1278870" y="1887071"/>
            <a:ext cx="7138986" cy="3962399"/>
          </a:xfrm>
          <a:prstGeom prst="rect">
            <a:avLst/>
          </a:prstGeom>
          <a:noFill/>
          <a:ln>
            <a:noFill/>
          </a:ln>
        </p:spPr>
        <p:txBody>
          <a:bodyPr lIns="91425" tIns="45700" rIns="91425" bIns="45700" anchor="t" anchorCtr="0">
            <a:noAutofit/>
          </a:bodyPr>
          <a:lstStyle/>
          <a:p>
            <a:pPr marL="457200" marR="0" lvl="0" indent="-349250" algn="l" rtl="0">
              <a:lnSpc>
                <a:spcPct val="136842"/>
              </a:lnSpc>
              <a:spcBef>
                <a:spcPts val="0"/>
              </a:spcBef>
              <a:spcAft>
                <a:spcPts val="0"/>
              </a:spcAft>
              <a:buClr>
                <a:schemeClr val="dk1"/>
              </a:buClr>
              <a:buSzPct val="100000"/>
              <a:buFont typeface="Calibri"/>
              <a:buChar char="●"/>
            </a:pPr>
            <a:r>
              <a:rPr lang="nl-NL" sz="1800" b="0" i="0" u="none" strike="noStrike" cap="none" baseline="0" dirty="0">
                <a:solidFill>
                  <a:schemeClr val="dk1"/>
                </a:solidFill>
                <a:latin typeface="Calibri"/>
                <a:ea typeface="Calibri"/>
                <a:cs typeface="Calibri"/>
                <a:sym typeface="Calibri"/>
                <a:rtl val="0"/>
              </a:rPr>
              <a:t>Van elke 100 </a:t>
            </a:r>
            <a:r>
              <a:rPr lang="nl-NL" sz="1800" dirty="0">
                <a:solidFill>
                  <a:schemeClr val="dk1"/>
                </a:solidFill>
                <a:latin typeface="Calibri"/>
                <a:ea typeface="Calibri"/>
                <a:cs typeface="Calibri"/>
                <a:sym typeface="Calibri"/>
                <a:rtl val="0"/>
              </a:rPr>
              <a:t>kinderen en jeugdigen</a:t>
            </a:r>
            <a:r>
              <a:rPr lang="nl-NL" sz="1800" b="0" i="0" u="none" strike="noStrike" cap="none" baseline="0" dirty="0">
                <a:solidFill>
                  <a:schemeClr val="dk1"/>
                </a:solidFill>
                <a:latin typeface="Calibri"/>
                <a:ea typeface="Calibri"/>
                <a:cs typeface="Calibri"/>
                <a:sym typeface="Calibri"/>
                <a:rtl val="0"/>
              </a:rPr>
              <a:t> onder de 16 jaar heeft 3-5 ADHD</a:t>
            </a:r>
          </a:p>
          <a:p>
            <a:pPr marL="457200" marR="0" lvl="0" indent="-349250" algn="l" rtl="0">
              <a:lnSpc>
                <a:spcPct val="136842"/>
              </a:lnSpc>
              <a:spcBef>
                <a:spcPts val="0"/>
              </a:spcBef>
              <a:spcAft>
                <a:spcPts val="0"/>
              </a:spcAft>
              <a:buClr>
                <a:schemeClr val="dk1"/>
              </a:buClr>
              <a:buSzPct val="100000"/>
              <a:buFont typeface="Calibri"/>
              <a:buChar char="●"/>
            </a:pPr>
            <a:r>
              <a:rPr lang="nl-NL" sz="1800" b="0" i="0" u="none" strike="noStrike" cap="none" baseline="0" dirty="0">
                <a:solidFill>
                  <a:schemeClr val="dk1"/>
                </a:solidFill>
                <a:latin typeface="Calibri"/>
                <a:ea typeface="Calibri"/>
                <a:cs typeface="Calibri"/>
                <a:sym typeface="Calibri"/>
                <a:rtl val="0"/>
              </a:rPr>
              <a:t>Van elke 100 </a:t>
            </a:r>
            <a:r>
              <a:rPr lang="nl-NL" sz="1800" b="0" i="0" u="none" strike="noStrike" cap="none" baseline="0" dirty="0" smtClean="0">
                <a:solidFill>
                  <a:schemeClr val="dk1"/>
                </a:solidFill>
                <a:latin typeface="Calibri"/>
                <a:ea typeface="Calibri"/>
                <a:cs typeface="Calibri"/>
                <a:sym typeface="Calibri"/>
                <a:rtl val="0"/>
              </a:rPr>
              <a:t>jong - volwassenen </a:t>
            </a:r>
            <a:r>
              <a:rPr lang="nl-NL" sz="1800" b="0" i="0" u="none" strike="noStrike" cap="none" baseline="0" dirty="0">
                <a:solidFill>
                  <a:schemeClr val="dk1"/>
                </a:solidFill>
                <a:latin typeface="Calibri"/>
                <a:ea typeface="Calibri"/>
                <a:cs typeface="Calibri"/>
                <a:sym typeface="Calibri"/>
                <a:rtl val="0"/>
              </a:rPr>
              <a:t>heeft 1-3 </a:t>
            </a:r>
            <a:r>
              <a:rPr lang="nl-NL" sz="1800" b="0" i="0" u="none" strike="noStrike" cap="none" baseline="0" dirty="0" smtClean="0">
                <a:solidFill>
                  <a:schemeClr val="dk1"/>
                </a:solidFill>
                <a:latin typeface="Calibri"/>
                <a:ea typeface="Calibri"/>
                <a:cs typeface="Calibri"/>
                <a:sym typeface="Calibri"/>
                <a:rtl val="0"/>
              </a:rPr>
              <a:t>ADHD</a:t>
            </a:r>
            <a:endParaRPr lang="nl-NL" sz="1800" dirty="0">
              <a:solidFill>
                <a:schemeClr val="dk1"/>
              </a:solidFill>
              <a:latin typeface="Calibri"/>
              <a:ea typeface="Calibri"/>
              <a:cs typeface="Calibri"/>
              <a:sym typeface="Calibri"/>
            </a:endParaRPr>
          </a:p>
          <a:p>
            <a:pPr marL="107950" marR="0" lvl="0" algn="l" rtl="0">
              <a:lnSpc>
                <a:spcPct val="136842"/>
              </a:lnSpc>
              <a:spcBef>
                <a:spcPts val="0"/>
              </a:spcBef>
              <a:spcAft>
                <a:spcPts val="0"/>
              </a:spcAft>
              <a:buClr>
                <a:schemeClr val="dk1"/>
              </a:buClr>
              <a:buSzPct val="100000"/>
            </a:pPr>
            <a:r>
              <a:rPr lang="nl-NL" sz="1800" dirty="0" smtClean="0">
                <a:solidFill>
                  <a:schemeClr val="dk1"/>
                </a:solidFill>
                <a:latin typeface="Calibri"/>
                <a:ea typeface="Calibri"/>
                <a:cs typeface="Calibri"/>
                <a:sym typeface="Calibri"/>
              </a:rPr>
              <a:t>	- V</a:t>
            </a:r>
            <a:r>
              <a:rPr lang="nl-NL" sz="1800" b="0" i="0" u="none" strike="noStrike" cap="none" baseline="0" dirty="0" smtClean="0">
                <a:solidFill>
                  <a:schemeClr val="dk1"/>
                </a:solidFill>
                <a:latin typeface="Calibri"/>
                <a:ea typeface="Calibri"/>
                <a:cs typeface="Calibri"/>
                <a:sym typeface="Calibri"/>
                <a:rtl val="0"/>
              </a:rPr>
              <a:t>aker </a:t>
            </a:r>
            <a:r>
              <a:rPr lang="nl-NL" sz="1800" b="0" i="0" u="none" strike="noStrike" cap="none" baseline="0" dirty="0">
                <a:solidFill>
                  <a:schemeClr val="dk1"/>
                </a:solidFill>
                <a:latin typeface="Calibri"/>
                <a:ea typeface="Calibri"/>
                <a:cs typeface="Calibri"/>
                <a:sym typeface="Calibri"/>
                <a:rtl val="0"/>
              </a:rPr>
              <a:t>bij jongens dan bij meisjes </a:t>
            </a:r>
            <a:endParaRPr lang="nl-NL" sz="1800" dirty="0">
              <a:solidFill>
                <a:schemeClr val="dk1"/>
              </a:solidFill>
              <a:latin typeface="Calibri"/>
              <a:ea typeface="Calibri"/>
              <a:cs typeface="Calibri"/>
              <a:sym typeface="Calibri"/>
            </a:endParaRPr>
          </a:p>
          <a:p>
            <a:pPr marL="107950" marR="0" lvl="0" algn="l" rtl="0">
              <a:lnSpc>
                <a:spcPct val="136842"/>
              </a:lnSpc>
              <a:spcBef>
                <a:spcPts val="0"/>
              </a:spcBef>
              <a:spcAft>
                <a:spcPts val="0"/>
              </a:spcAft>
              <a:buClr>
                <a:schemeClr val="dk1"/>
              </a:buClr>
              <a:buSzPct val="100000"/>
            </a:pPr>
            <a:r>
              <a:rPr lang="nl-NL" sz="1800" b="0" i="0" u="none" strike="noStrike" cap="none" baseline="0" dirty="0">
                <a:solidFill>
                  <a:schemeClr val="dk1"/>
                </a:solidFill>
                <a:latin typeface="Calibri"/>
                <a:ea typeface="Calibri"/>
                <a:cs typeface="Calibri"/>
                <a:sym typeface="Calibri"/>
                <a:rtl val="0"/>
              </a:rPr>
              <a:t>	</a:t>
            </a:r>
            <a:r>
              <a:rPr lang="nl-NL" sz="1800" b="0" i="0" u="none" strike="noStrike" cap="none" baseline="0" dirty="0" smtClean="0">
                <a:solidFill>
                  <a:schemeClr val="dk1"/>
                </a:solidFill>
                <a:latin typeface="Calibri"/>
                <a:ea typeface="Calibri"/>
                <a:cs typeface="Calibri"/>
                <a:sym typeface="Calibri"/>
                <a:rtl val="0"/>
              </a:rPr>
              <a:t>- Bij </a:t>
            </a:r>
            <a:r>
              <a:rPr lang="nl-NL" sz="1800" b="0" i="0" u="none" strike="noStrike" cap="none" baseline="0" dirty="0">
                <a:solidFill>
                  <a:schemeClr val="dk1"/>
                </a:solidFill>
                <a:latin typeface="Calibri"/>
                <a:ea typeface="Calibri"/>
                <a:cs typeface="Calibri"/>
                <a:sym typeface="Calibri"/>
                <a:rtl val="0"/>
              </a:rPr>
              <a:t>volwassenen ligt dit percentage gelijk 	</a:t>
            </a:r>
          </a:p>
        </p:txBody>
      </p:sp>
      <p:sp>
        <p:nvSpPr>
          <p:cNvPr id="56" name="Shape 56"/>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pic>
        <p:nvPicPr>
          <p:cNvPr id="57" name="Shape 57"/>
          <p:cNvPicPr preferRelativeResize="0"/>
          <p:nvPr/>
        </p:nvPicPr>
        <p:blipFill rotWithShape="1">
          <a:blip r:embed="rId4">
            <a:alphaModFix/>
          </a:blip>
          <a:srcRect/>
          <a:stretch/>
        </p:blipFill>
        <p:spPr>
          <a:xfrm>
            <a:off x="3275856" y="4005064"/>
            <a:ext cx="2084100" cy="13983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p:nvPr/>
        </p:nvSpPr>
        <p:spPr>
          <a:xfrm>
            <a:off x="1547812" y="1235448"/>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a:solidFill>
                  <a:schemeClr val="dk2"/>
                </a:solidFill>
                <a:latin typeface="Calibri"/>
                <a:ea typeface="Calibri"/>
                <a:cs typeface="Calibri"/>
                <a:sym typeface="Calibri"/>
                <a:rtl val="0"/>
              </a:rPr>
              <a:t>Oorzaken en gevolgen</a:t>
            </a:r>
          </a:p>
        </p:txBody>
      </p:sp>
      <p:sp>
        <p:nvSpPr>
          <p:cNvPr id="63" name="Shape 63"/>
          <p:cNvSpPr txBox="1"/>
          <p:nvPr/>
        </p:nvSpPr>
        <p:spPr>
          <a:xfrm>
            <a:off x="539552" y="1716740"/>
            <a:ext cx="7992888" cy="3962399"/>
          </a:xfrm>
          <a:prstGeom prst="rect">
            <a:avLst/>
          </a:prstGeom>
          <a:noFill/>
          <a:ln>
            <a:noFill/>
          </a:ln>
        </p:spPr>
        <p:txBody>
          <a:bodyPr lIns="91425" tIns="45700" rIns="91425" bIns="45700" anchor="t" anchorCtr="0">
            <a:noAutofit/>
          </a:bodyPr>
          <a:lstStyle/>
          <a:p>
            <a:pPr marL="342900" marR="0" lvl="0" indent="-342900" rtl="0">
              <a:lnSpc>
                <a:spcPct val="136842"/>
              </a:lnSpc>
              <a:spcBef>
                <a:spcPts val="0"/>
              </a:spcBef>
              <a:spcAft>
                <a:spcPts val="0"/>
              </a:spcAft>
              <a:buClr>
                <a:schemeClr val="dk1"/>
              </a:buClr>
              <a:buSzPct val="100000"/>
              <a:buFont typeface="Arial" panose="020B0604020202020204" pitchFamily="34" charset="0"/>
              <a:buChar char="•"/>
            </a:pPr>
            <a:r>
              <a:rPr lang="nl-NL" sz="1800" b="0" i="0" u="none" strike="noStrike" cap="none" baseline="0" dirty="0" smtClean="0">
                <a:solidFill>
                  <a:schemeClr val="dk1"/>
                </a:solidFill>
                <a:latin typeface="Calibri" panose="020F0502020204030204" pitchFamily="34" charset="0"/>
                <a:ea typeface="Calibri"/>
                <a:cs typeface="Calibri"/>
                <a:sym typeface="Calibri"/>
                <a:rtl val="0"/>
              </a:rPr>
              <a:t>ADHD</a:t>
            </a:r>
            <a:r>
              <a:rPr lang="nl-NL" sz="1800" b="0" i="0" u="none" strike="noStrike" cap="none" dirty="0" smtClean="0">
                <a:solidFill>
                  <a:schemeClr val="dk1"/>
                </a:solidFill>
                <a:latin typeface="Calibri" panose="020F0502020204030204" pitchFamily="34" charset="0"/>
                <a:ea typeface="Calibri"/>
                <a:cs typeface="Calibri"/>
                <a:sym typeface="Calibri"/>
                <a:rtl val="0"/>
              </a:rPr>
              <a:t> wordt gezien als </a:t>
            </a:r>
            <a:r>
              <a:rPr lang="nl-NL" sz="1800" b="0" i="0" u="none" strike="noStrike" cap="none" baseline="0" dirty="0" smtClean="0">
                <a:solidFill>
                  <a:schemeClr val="dk1"/>
                </a:solidFill>
                <a:latin typeface="Calibri" panose="020F0502020204030204" pitchFamily="34" charset="0"/>
                <a:ea typeface="Calibri"/>
                <a:cs typeface="Calibri"/>
                <a:sym typeface="Calibri"/>
                <a:rtl val="0"/>
              </a:rPr>
              <a:t>neurobiologische </a:t>
            </a:r>
            <a:r>
              <a:rPr lang="nl-NL" sz="1800" b="0" i="0" u="none" strike="noStrike" cap="none" baseline="0" dirty="0">
                <a:solidFill>
                  <a:schemeClr val="dk1"/>
                </a:solidFill>
                <a:latin typeface="Calibri" panose="020F0502020204030204" pitchFamily="34" charset="0"/>
                <a:ea typeface="Calibri"/>
                <a:cs typeface="Calibri"/>
                <a:sym typeface="Calibri"/>
                <a:rtl val="0"/>
              </a:rPr>
              <a:t>en in belangrijke mate genetisch bepaalde ontwikkelingsstoornis. </a:t>
            </a:r>
            <a:endParaRPr lang="nl-NL" sz="1800" b="0" i="0" u="none" strike="noStrike" cap="none" baseline="0" dirty="0" smtClean="0">
              <a:solidFill>
                <a:schemeClr val="dk1"/>
              </a:solidFill>
              <a:latin typeface="Calibri" panose="020F0502020204030204" pitchFamily="34" charset="0"/>
              <a:ea typeface="Calibri"/>
              <a:cs typeface="Calibri"/>
              <a:sym typeface="Calibri"/>
              <a:rtl val="0"/>
            </a:endParaRPr>
          </a:p>
          <a:p>
            <a:pPr marL="342900" marR="0" lvl="0" indent="-342900" rtl="0">
              <a:lnSpc>
                <a:spcPct val="136842"/>
              </a:lnSpc>
              <a:spcBef>
                <a:spcPts val="0"/>
              </a:spcBef>
              <a:spcAft>
                <a:spcPts val="0"/>
              </a:spcAft>
              <a:buClr>
                <a:schemeClr val="dk1"/>
              </a:buClr>
              <a:buSzPct val="100000"/>
              <a:buFont typeface="Arial" panose="020B0604020202020204" pitchFamily="34" charset="0"/>
              <a:buChar char="•"/>
            </a:pPr>
            <a:r>
              <a:rPr lang="nl-NL" sz="1800" b="0" i="0" u="none" strike="noStrike" cap="none" baseline="0" dirty="0" smtClean="0">
                <a:solidFill>
                  <a:schemeClr val="dk1"/>
                </a:solidFill>
                <a:latin typeface="Calibri" panose="020F0502020204030204" pitchFamily="34" charset="0"/>
                <a:ea typeface="Calibri"/>
                <a:cs typeface="Calibri"/>
                <a:sym typeface="Calibri"/>
                <a:rtl val="0"/>
              </a:rPr>
              <a:t>Bepaalde hersenfuncties </a:t>
            </a:r>
            <a:r>
              <a:rPr lang="nl-NL" sz="1800" b="0" i="0" u="none" strike="noStrike" cap="none" baseline="0" dirty="0">
                <a:solidFill>
                  <a:schemeClr val="dk1"/>
                </a:solidFill>
                <a:latin typeface="Calibri" panose="020F0502020204030204" pitchFamily="34" charset="0"/>
                <a:ea typeface="Calibri"/>
                <a:cs typeface="Calibri"/>
                <a:sym typeface="Calibri"/>
                <a:rtl val="0"/>
              </a:rPr>
              <a:t>(zoals de ‘rem functie’, het straf- en </a:t>
            </a:r>
            <a:r>
              <a:rPr lang="nl-NL" sz="1800" b="0" i="0" u="none" strike="noStrike" cap="none" baseline="0" dirty="0" smtClean="0">
                <a:solidFill>
                  <a:schemeClr val="dk1"/>
                </a:solidFill>
                <a:latin typeface="Calibri" panose="020F0502020204030204" pitchFamily="34" charset="0"/>
                <a:ea typeface="Calibri"/>
                <a:cs typeface="Calibri"/>
                <a:sym typeface="Calibri"/>
                <a:rtl val="0"/>
              </a:rPr>
              <a:t>beloningssysteem </a:t>
            </a:r>
            <a:r>
              <a:rPr lang="nl-NL" sz="1800" b="0" i="0" u="none" strike="noStrike" cap="none" baseline="0" dirty="0">
                <a:solidFill>
                  <a:schemeClr val="dk1"/>
                </a:solidFill>
                <a:latin typeface="Calibri" panose="020F0502020204030204" pitchFamily="34" charset="0"/>
                <a:ea typeface="Calibri"/>
                <a:cs typeface="Calibri"/>
                <a:sym typeface="Calibri"/>
                <a:rtl val="0"/>
              </a:rPr>
              <a:t>en het vermogen om te structureren</a:t>
            </a:r>
            <a:r>
              <a:rPr lang="nl-NL" sz="1800" dirty="0">
                <a:solidFill>
                  <a:schemeClr val="dk1"/>
                </a:solidFill>
                <a:latin typeface="Calibri" panose="020F0502020204030204" pitchFamily="34" charset="0"/>
                <a:ea typeface="Calibri"/>
                <a:cs typeface="Calibri"/>
                <a:sym typeface="Calibri"/>
                <a:rtl val="0"/>
              </a:rPr>
              <a:t>, </a:t>
            </a:r>
            <a:r>
              <a:rPr lang="nl-NL" sz="1800" b="0" i="0" u="none" strike="noStrike" cap="none" baseline="0" dirty="0">
                <a:solidFill>
                  <a:schemeClr val="dk1"/>
                </a:solidFill>
                <a:latin typeface="Calibri" panose="020F0502020204030204" pitchFamily="34" charset="0"/>
                <a:ea typeface="Calibri"/>
                <a:cs typeface="Calibri"/>
                <a:sym typeface="Calibri"/>
                <a:rtl val="0"/>
              </a:rPr>
              <a:t>tijdsbesef, planning) ontwikkelen zich hierdoor later en/of minder goed. ADHD gedrag is hiervan het </a:t>
            </a:r>
            <a:r>
              <a:rPr lang="nl-NL" sz="1800" b="0" i="0" u="none" strike="noStrike" cap="none" baseline="0" dirty="0" smtClean="0">
                <a:solidFill>
                  <a:schemeClr val="dk1"/>
                </a:solidFill>
                <a:latin typeface="Calibri" panose="020F0502020204030204" pitchFamily="34" charset="0"/>
                <a:ea typeface="Calibri"/>
                <a:cs typeface="Calibri"/>
                <a:sym typeface="Calibri"/>
                <a:rtl val="0"/>
              </a:rPr>
              <a:t>gevolg.</a:t>
            </a:r>
          </a:p>
          <a:p>
            <a:pPr marL="342900" marR="0" lvl="0" indent="-342900" rtl="0">
              <a:lnSpc>
                <a:spcPct val="136842"/>
              </a:lnSpc>
              <a:spcBef>
                <a:spcPts val="0"/>
              </a:spcBef>
              <a:spcAft>
                <a:spcPts val="0"/>
              </a:spcAft>
              <a:buClr>
                <a:schemeClr val="dk1"/>
              </a:buClr>
              <a:buSzPct val="100000"/>
              <a:buFont typeface="Arial" panose="020B0604020202020204" pitchFamily="34" charset="0"/>
              <a:buChar char="•"/>
            </a:pPr>
            <a:r>
              <a:rPr lang="nl-NL" sz="1800" b="0" i="0" u="none" strike="noStrike" cap="none" baseline="0" dirty="0" smtClean="0">
                <a:solidFill>
                  <a:schemeClr val="dk1"/>
                </a:solidFill>
                <a:latin typeface="Calibri" panose="020F0502020204030204" pitchFamily="34" charset="0"/>
                <a:ea typeface="Calibri"/>
                <a:cs typeface="Calibri"/>
                <a:sym typeface="Calibri"/>
                <a:rtl val="0"/>
              </a:rPr>
              <a:t>De </a:t>
            </a:r>
            <a:r>
              <a:rPr lang="nl-NL" sz="1800" b="0" i="0" u="none" strike="noStrike" cap="none" baseline="0" dirty="0">
                <a:solidFill>
                  <a:schemeClr val="dk1"/>
                </a:solidFill>
                <a:latin typeface="Calibri" panose="020F0502020204030204" pitchFamily="34" charset="0"/>
                <a:ea typeface="Calibri"/>
                <a:cs typeface="Calibri"/>
                <a:sym typeface="Calibri"/>
                <a:rtl val="0"/>
              </a:rPr>
              <a:t>genetische aanleg kan worden beïnvloed door de omgeving.</a:t>
            </a:r>
            <a:r>
              <a:rPr lang="nl-NL" sz="1800" dirty="0">
                <a:latin typeface="Calibri" panose="020F0502020204030204" pitchFamily="34" charset="0"/>
                <a:rtl val="0"/>
              </a:rPr>
              <a:t> </a:t>
            </a:r>
            <a:r>
              <a:rPr lang="nl-NL" sz="1800" b="0" i="0" u="none" strike="noStrike" cap="none" baseline="0" dirty="0">
                <a:solidFill>
                  <a:schemeClr val="dk1"/>
                </a:solidFill>
                <a:latin typeface="Calibri" panose="020F0502020204030204" pitchFamily="34" charset="0"/>
                <a:ea typeface="Calibri"/>
                <a:cs typeface="Calibri"/>
                <a:sym typeface="Calibri"/>
                <a:rtl val="0"/>
              </a:rPr>
              <a:t>Een gestructureerd gezin kan positief effect hebben, een chaotisch gezin kan negatief effect hebben op de </a:t>
            </a:r>
            <a:r>
              <a:rPr lang="nl-NL" sz="1800" b="0" i="0" u="none" strike="noStrike" cap="none" baseline="0" dirty="0" smtClean="0">
                <a:solidFill>
                  <a:schemeClr val="dk1"/>
                </a:solidFill>
                <a:latin typeface="Calibri" panose="020F0502020204030204" pitchFamily="34" charset="0"/>
                <a:ea typeface="Calibri"/>
                <a:cs typeface="Calibri"/>
                <a:sym typeface="Calibri"/>
                <a:rtl val="0"/>
              </a:rPr>
              <a:t>ADHD </a:t>
            </a:r>
            <a:r>
              <a:rPr lang="nl-NL" sz="1800" dirty="0">
                <a:solidFill>
                  <a:schemeClr val="dk1"/>
                </a:solidFill>
                <a:latin typeface="Calibri" panose="020F0502020204030204" pitchFamily="34" charset="0"/>
                <a:ea typeface="Calibri"/>
                <a:cs typeface="Calibri"/>
                <a:sym typeface="Calibri"/>
                <a:rtl val="0"/>
              </a:rPr>
              <a:t>symptomen</a:t>
            </a:r>
            <a:r>
              <a:rPr lang="nl-NL" sz="1800" b="0" i="0" u="none" strike="noStrike" cap="none" baseline="0" dirty="0">
                <a:solidFill>
                  <a:schemeClr val="dk1"/>
                </a:solidFill>
                <a:latin typeface="Calibri" panose="020F0502020204030204" pitchFamily="34" charset="0"/>
                <a:ea typeface="Calibri"/>
                <a:cs typeface="Calibri"/>
                <a:sym typeface="Calibri"/>
                <a:rtl val="0"/>
              </a:rPr>
              <a:t> en op het ADHD gedrag. Dat zelfde </a:t>
            </a:r>
            <a:r>
              <a:rPr lang="nl-NL" sz="1800" b="0" i="0" u="none" strike="noStrike" cap="none" baseline="0" dirty="0" smtClean="0">
                <a:solidFill>
                  <a:schemeClr val="dk1"/>
                </a:solidFill>
                <a:latin typeface="Calibri" panose="020F0502020204030204" pitchFamily="34" charset="0"/>
                <a:ea typeface="Calibri"/>
                <a:cs typeface="Calibri"/>
                <a:sym typeface="Calibri"/>
                <a:rtl val="0"/>
              </a:rPr>
              <a:t>geldt </a:t>
            </a:r>
            <a:r>
              <a:rPr lang="nl-NL" sz="1800" b="0" i="0" u="none" strike="noStrike" cap="none" baseline="0" dirty="0">
                <a:solidFill>
                  <a:schemeClr val="dk1"/>
                </a:solidFill>
                <a:latin typeface="Calibri" panose="020F0502020204030204" pitchFamily="34" charset="0"/>
                <a:ea typeface="Calibri"/>
                <a:cs typeface="Calibri"/>
                <a:sym typeface="Calibri"/>
                <a:rtl val="0"/>
              </a:rPr>
              <a:t>ook voor andere omgevingen zoals school of verenigingen.</a:t>
            </a:r>
          </a:p>
        </p:txBody>
      </p:sp>
      <p:sp>
        <p:nvSpPr>
          <p:cNvPr id="64" name="Shape 64"/>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pic>
        <p:nvPicPr>
          <p:cNvPr id="65" name="Shape 65"/>
          <p:cNvPicPr preferRelativeResize="0"/>
          <p:nvPr/>
        </p:nvPicPr>
        <p:blipFill rotWithShape="1">
          <a:blip r:embed="rId4">
            <a:alphaModFix/>
          </a:blip>
          <a:srcRect/>
          <a:stretch/>
        </p:blipFill>
        <p:spPr>
          <a:xfrm>
            <a:off x="7658097" y="5433780"/>
            <a:ext cx="1028700" cy="1063499"/>
          </a:xfrm>
          <a:prstGeom prst="rect">
            <a:avLst/>
          </a:prstGeom>
          <a:noFill/>
          <a:ln>
            <a:noFill/>
          </a:ln>
        </p:spPr>
      </p:pic>
      <p:pic>
        <p:nvPicPr>
          <p:cNvPr id="66" name="Shape 66"/>
          <p:cNvPicPr preferRelativeResize="0"/>
          <p:nvPr/>
        </p:nvPicPr>
        <p:blipFill rotWithShape="1">
          <a:blip r:embed="rId5">
            <a:alphaModFix/>
          </a:blip>
          <a:srcRect/>
          <a:stretch/>
        </p:blipFill>
        <p:spPr>
          <a:xfrm>
            <a:off x="5292080" y="0"/>
            <a:ext cx="3842479" cy="1772816"/>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p:nvPr/>
        </p:nvSpPr>
        <p:spPr>
          <a:xfrm>
            <a:off x="1547812" y="1056154"/>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800" b="1" i="0" u="none" strike="noStrike" cap="none" baseline="0">
                <a:solidFill>
                  <a:schemeClr val="dk2"/>
                </a:solidFill>
                <a:latin typeface="Calibri"/>
                <a:ea typeface="Calibri"/>
                <a:cs typeface="Calibri"/>
                <a:sym typeface="Calibri"/>
                <a:rtl val="0"/>
              </a:rPr>
              <a:t>Gevolgen (</a:t>
            </a:r>
            <a:r>
              <a:rPr lang="nl-NL" sz="1800" b="1">
                <a:solidFill>
                  <a:schemeClr val="dk2"/>
                </a:solidFill>
                <a:latin typeface="Calibri"/>
                <a:ea typeface="Calibri"/>
                <a:cs typeface="Calibri"/>
                <a:sym typeface="Calibri"/>
                <a:rtl val="0"/>
              </a:rPr>
              <a:t>1</a:t>
            </a:r>
            <a:r>
              <a:rPr lang="nl-NL" sz="1800" b="1" i="0" u="none" strike="noStrike" cap="none" baseline="0">
                <a:solidFill>
                  <a:schemeClr val="dk2"/>
                </a:solidFill>
                <a:latin typeface="Calibri"/>
                <a:ea typeface="Calibri"/>
                <a:cs typeface="Calibri"/>
                <a:sym typeface="Calibri"/>
                <a:rtl val="0"/>
              </a:rPr>
              <a:t>)</a:t>
            </a:r>
          </a:p>
        </p:txBody>
      </p:sp>
      <p:sp>
        <p:nvSpPr>
          <p:cNvPr id="72" name="Shape 72"/>
          <p:cNvSpPr txBox="1"/>
          <p:nvPr/>
        </p:nvSpPr>
        <p:spPr>
          <a:xfrm>
            <a:off x="1043609" y="1916832"/>
            <a:ext cx="7602778" cy="3493371"/>
          </a:xfrm>
          <a:prstGeom prst="rect">
            <a:avLst/>
          </a:prstGeom>
          <a:noFill/>
          <a:ln>
            <a:noFill/>
          </a:ln>
        </p:spPr>
        <p:txBody>
          <a:bodyPr lIns="91425" tIns="45700" rIns="91425" bIns="45700" anchor="t" anchorCtr="0">
            <a:noAutofit/>
          </a:bodyPr>
          <a:lstStyle/>
          <a:p>
            <a:pPr marR="0" lvl="0" algn="l" rtl="0">
              <a:lnSpc>
                <a:spcPct val="136842"/>
              </a:lnSpc>
              <a:spcBef>
                <a:spcPts val="0"/>
              </a:spcBef>
              <a:spcAft>
                <a:spcPts val="0"/>
              </a:spcAft>
              <a:buClr>
                <a:schemeClr val="dk1"/>
              </a:buClr>
              <a:buSzPct val="25000"/>
            </a:pPr>
            <a:r>
              <a:rPr lang="nl-NL" sz="1800" b="0" i="0" u="none" strike="noStrike" cap="none" baseline="0" dirty="0">
                <a:solidFill>
                  <a:schemeClr val="dk1"/>
                </a:solidFill>
                <a:latin typeface="Calibri"/>
                <a:ea typeface="Calibri"/>
                <a:cs typeface="Calibri"/>
                <a:sym typeface="Calibri"/>
                <a:rtl val="0"/>
              </a:rPr>
              <a:t>ADHD wordt vooral gekenmerkt door </a:t>
            </a:r>
            <a:r>
              <a:rPr lang="nl-NL" sz="1800" b="0" i="1" u="none" strike="noStrike" cap="none" baseline="0" dirty="0">
                <a:solidFill>
                  <a:schemeClr val="dk1"/>
                </a:solidFill>
                <a:latin typeface="Calibri"/>
                <a:ea typeface="Calibri"/>
                <a:cs typeface="Calibri"/>
                <a:sym typeface="Calibri"/>
                <a:rtl val="0"/>
              </a:rPr>
              <a:t>onderpresteren</a:t>
            </a:r>
            <a:r>
              <a:rPr lang="nl-NL" sz="1800" b="0" i="0" u="none" strike="noStrike" cap="none" baseline="0" dirty="0">
                <a:solidFill>
                  <a:schemeClr val="dk1"/>
                </a:solidFill>
                <a:latin typeface="Calibri"/>
                <a:ea typeface="Calibri"/>
                <a:cs typeface="Calibri"/>
                <a:sym typeface="Calibri"/>
                <a:rtl val="0"/>
              </a:rPr>
              <a:t>: wat er in zit, komt er niet </a:t>
            </a:r>
            <a:r>
              <a:rPr lang="nl-NL" sz="1800" b="0" i="0" u="none" strike="noStrike" cap="none" baseline="0" dirty="0" smtClean="0">
                <a:solidFill>
                  <a:schemeClr val="dk1"/>
                </a:solidFill>
                <a:latin typeface="Calibri"/>
                <a:ea typeface="Calibri"/>
                <a:cs typeface="Calibri"/>
                <a:sym typeface="Calibri"/>
                <a:rtl val="0"/>
              </a:rPr>
              <a:t>uit.</a:t>
            </a:r>
            <a:r>
              <a:rPr lang="nl-NL" sz="1800" b="0" i="0" u="none" strike="noStrike" cap="none" dirty="0" smtClean="0">
                <a:solidFill>
                  <a:schemeClr val="dk1"/>
                </a:solidFill>
                <a:latin typeface="Calibri"/>
                <a:ea typeface="Calibri"/>
                <a:cs typeface="Calibri"/>
                <a:sym typeface="Calibri"/>
                <a:rtl val="0"/>
              </a:rPr>
              <a:t> </a:t>
            </a:r>
            <a:r>
              <a:rPr lang="nl-NL" sz="1800" b="0" i="0" u="none" strike="noStrike" cap="none" baseline="0" dirty="0" smtClean="0">
                <a:solidFill>
                  <a:schemeClr val="dk1"/>
                </a:solidFill>
                <a:latin typeface="Calibri"/>
                <a:ea typeface="Calibri"/>
                <a:cs typeface="Calibri"/>
                <a:sym typeface="Calibri"/>
                <a:rtl val="0"/>
              </a:rPr>
              <a:t>En </a:t>
            </a:r>
            <a:r>
              <a:rPr lang="nl-NL" sz="1800" b="0" i="0" u="none" strike="noStrike" cap="none" baseline="0" dirty="0">
                <a:solidFill>
                  <a:schemeClr val="dk1"/>
                </a:solidFill>
                <a:latin typeface="Calibri"/>
                <a:ea typeface="Calibri"/>
                <a:cs typeface="Calibri"/>
                <a:sym typeface="Calibri"/>
                <a:rtl val="0"/>
              </a:rPr>
              <a:t>dat op veel levensgebieden: school, vriendschappen, hobby’s en later: werk. </a:t>
            </a:r>
            <a:r>
              <a:rPr lang="nl-NL" sz="1800" b="0" i="0" u="none" strike="noStrike" cap="none" baseline="0" dirty="0" smtClean="0">
                <a:solidFill>
                  <a:schemeClr val="dk1"/>
                </a:solidFill>
                <a:latin typeface="Calibri"/>
                <a:ea typeface="Calibri"/>
                <a:cs typeface="Calibri"/>
                <a:sym typeface="Calibri"/>
                <a:rtl val="0"/>
              </a:rPr>
              <a:t>Dit </a:t>
            </a:r>
            <a:r>
              <a:rPr lang="nl-NL" sz="1800" b="0" i="0" u="none" strike="noStrike" cap="none" baseline="0" dirty="0">
                <a:solidFill>
                  <a:schemeClr val="dk1"/>
                </a:solidFill>
                <a:latin typeface="Calibri"/>
                <a:ea typeface="Calibri"/>
                <a:cs typeface="Calibri"/>
                <a:sym typeface="Calibri"/>
                <a:rtl val="0"/>
              </a:rPr>
              <a:t>leidt tot frustraties bij de jeugdige zelf, zijn ouders en docenten. Het gevolg hiervan is: veel faal-ervaringen en weinig zelfvertrouwen.</a:t>
            </a:r>
          </a:p>
          <a:p>
            <a:pPr marL="0" marR="0" lvl="0" indent="0" algn="l" rtl="0">
              <a:lnSpc>
                <a:spcPct val="136842"/>
              </a:lnSpc>
              <a:spcBef>
                <a:spcPts val="0"/>
              </a:spcBef>
              <a:spcAft>
                <a:spcPts val="0"/>
              </a:spcAft>
              <a:buClr>
                <a:schemeClr val="dk1"/>
              </a:buClr>
              <a:buFont typeface="Arial"/>
              <a:buNone/>
            </a:pPr>
            <a:endParaRPr sz="1800" b="0" i="0" u="none" strike="noStrike" cap="none" baseline="0" dirty="0">
              <a:solidFill>
                <a:schemeClr val="dk1"/>
              </a:solidFill>
              <a:latin typeface="Calibri"/>
              <a:ea typeface="Calibri"/>
              <a:cs typeface="Calibri"/>
              <a:sym typeface="Calibri"/>
              <a:rtl val="0"/>
            </a:endParaRPr>
          </a:p>
          <a:p>
            <a:pPr marL="0" marR="0" lvl="0" indent="0" algn="l" rtl="0">
              <a:lnSpc>
                <a:spcPct val="136842"/>
              </a:lnSpc>
              <a:spcBef>
                <a:spcPts val="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Waarschijnlijk mede daardoor ontstaan </a:t>
            </a:r>
            <a:r>
              <a:rPr lang="nl-NL" sz="1800" b="0" i="1" u="none" strike="noStrike" cap="none" baseline="0" dirty="0">
                <a:solidFill>
                  <a:schemeClr val="dk1"/>
                </a:solidFill>
                <a:latin typeface="Calibri"/>
                <a:ea typeface="Calibri"/>
                <a:cs typeface="Calibri"/>
                <a:sym typeface="Calibri"/>
                <a:rtl val="0"/>
              </a:rPr>
              <a:t>andere psychische problemen</a:t>
            </a:r>
            <a:r>
              <a:rPr lang="nl-NL" sz="1800" b="0" i="0" u="none" strike="noStrike" cap="none" baseline="0" dirty="0">
                <a:solidFill>
                  <a:schemeClr val="dk1"/>
                </a:solidFill>
                <a:latin typeface="Calibri"/>
                <a:ea typeface="Calibri"/>
                <a:cs typeface="Calibri"/>
                <a:sym typeface="Calibri"/>
                <a:rtl val="0"/>
              </a:rPr>
              <a:t>: ernstige gedragsstoornissen, depressie en angst, verslaving.</a:t>
            </a:r>
          </a:p>
          <a:p>
            <a:pPr marL="0" marR="0" lvl="0" indent="0" algn="l" rtl="0">
              <a:lnSpc>
                <a:spcPct val="136842"/>
              </a:lnSpc>
              <a:spcBef>
                <a:spcPts val="0"/>
              </a:spcBef>
              <a:spcAft>
                <a:spcPts val="0"/>
              </a:spcAft>
              <a:buClr>
                <a:schemeClr val="dk1"/>
              </a:buClr>
              <a:buFont typeface="Arial"/>
              <a:buNone/>
            </a:pPr>
            <a:endParaRPr sz="1800" b="0" i="0" u="none" strike="noStrike" cap="none" baseline="0" dirty="0">
              <a:solidFill>
                <a:schemeClr val="dk1"/>
              </a:solidFill>
              <a:latin typeface="Calibri"/>
              <a:ea typeface="Calibri"/>
              <a:cs typeface="Calibri"/>
              <a:sym typeface="Calibri"/>
              <a:rtl val="0"/>
            </a:endParaRPr>
          </a:p>
          <a:p>
            <a:pPr marL="0" marR="0" lvl="0" indent="0" algn="l" rtl="0">
              <a:lnSpc>
                <a:spcPct val="136842"/>
              </a:lnSpc>
              <a:spcBef>
                <a:spcPts val="0"/>
              </a:spcBef>
              <a:spcAft>
                <a:spcPts val="0"/>
              </a:spcAft>
              <a:buClr>
                <a:schemeClr val="dk1"/>
              </a:buClr>
              <a:buFont typeface="Arial"/>
              <a:buNone/>
            </a:pPr>
            <a:endParaRPr sz="1800" b="0" i="0" u="none" strike="noStrike" cap="none" baseline="0" dirty="0">
              <a:solidFill>
                <a:schemeClr val="dk1"/>
              </a:solidFill>
              <a:latin typeface="Calibri"/>
              <a:ea typeface="Calibri"/>
              <a:cs typeface="Calibri"/>
              <a:sym typeface="Calibri"/>
              <a:rtl val="0"/>
            </a:endParaRPr>
          </a:p>
        </p:txBody>
      </p:sp>
      <p:sp>
        <p:nvSpPr>
          <p:cNvPr id="73" name="Shape 73"/>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800" b="0" i="0" u="none" strike="noStrike" cap="none" baseline="0">
                <a:solidFill>
                  <a:srgbClr val="A08241"/>
                </a:solidFill>
                <a:latin typeface="Calibri"/>
                <a:ea typeface="Calibri"/>
                <a:cs typeface="Calibri"/>
                <a:sym typeface="Calibri"/>
                <a:rtl val="0"/>
              </a:rPr>
              <a:t>*</a:t>
            </a:r>
          </a:p>
        </p:txBody>
      </p:sp>
      <p:pic>
        <p:nvPicPr>
          <p:cNvPr id="75" name="Shape 75"/>
          <p:cNvPicPr preferRelativeResize="0"/>
          <p:nvPr/>
        </p:nvPicPr>
        <p:blipFill rotWithShape="1">
          <a:blip r:embed="rId3">
            <a:alphaModFix/>
          </a:blip>
          <a:srcRect/>
          <a:stretch/>
        </p:blipFill>
        <p:spPr>
          <a:xfrm>
            <a:off x="6962774" y="24547"/>
            <a:ext cx="1924052" cy="1441182"/>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p:nvPr/>
        </p:nvSpPr>
        <p:spPr>
          <a:xfrm>
            <a:off x="1547812" y="1056154"/>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a:solidFill>
                  <a:schemeClr val="dk2"/>
                </a:solidFill>
                <a:latin typeface="Calibri"/>
                <a:ea typeface="Calibri"/>
                <a:cs typeface="Calibri"/>
                <a:sym typeface="Calibri"/>
                <a:rtl val="0"/>
              </a:rPr>
              <a:t>Gevolgen (</a:t>
            </a:r>
            <a:r>
              <a:rPr lang="nl-NL" sz="1900" b="1">
                <a:solidFill>
                  <a:schemeClr val="dk2"/>
                </a:solidFill>
                <a:latin typeface="Calibri"/>
                <a:ea typeface="Calibri"/>
                <a:cs typeface="Calibri"/>
                <a:sym typeface="Calibri"/>
                <a:rtl val="0"/>
              </a:rPr>
              <a:t>2</a:t>
            </a:r>
            <a:r>
              <a:rPr lang="nl-NL" sz="1900" b="1" i="0" u="none" strike="noStrike" cap="none" baseline="0">
                <a:solidFill>
                  <a:schemeClr val="dk2"/>
                </a:solidFill>
                <a:latin typeface="Calibri"/>
                <a:ea typeface="Calibri"/>
                <a:cs typeface="Calibri"/>
                <a:sym typeface="Calibri"/>
                <a:rtl val="0"/>
              </a:rPr>
              <a:t>)</a:t>
            </a:r>
          </a:p>
        </p:txBody>
      </p:sp>
      <p:sp>
        <p:nvSpPr>
          <p:cNvPr id="81" name="Shape 81"/>
          <p:cNvSpPr txBox="1"/>
          <p:nvPr/>
        </p:nvSpPr>
        <p:spPr>
          <a:xfrm>
            <a:off x="1547812" y="1465729"/>
            <a:ext cx="7138986" cy="3962399"/>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Font typeface="Arial"/>
              <a:buNone/>
            </a:pPr>
            <a:endParaRPr sz="1900" b="0" i="0" u="none" strike="noStrike" cap="none" baseline="0" dirty="0">
              <a:solidFill>
                <a:schemeClr val="dk1"/>
              </a:solidFill>
              <a:latin typeface="Calibri"/>
              <a:ea typeface="Calibri"/>
              <a:cs typeface="Calibri"/>
              <a:sym typeface="Calibri"/>
              <a:rtl val="0"/>
            </a:endParaRPr>
          </a:p>
          <a:p>
            <a:pPr marL="0" marR="0" lvl="0" indent="0" algn="l" rtl="0">
              <a:lnSpc>
                <a:spcPct val="136842"/>
              </a:lnSpc>
              <a:spcBef>
                <a:spcPts val="0"/>
              </a:spcBef>
              <a:spcAft>
                <a:spcPts val="0"/>
              </a:spcAft>
              <a:buClr>
                <a:schemeClr val="dk1"/>
              </a:buClr>
              <a:buSzPct val="25000"/>
              <a:buFont typeface="Calibri"/>
              <a:buNone/>
            </a:pPr>
            <a:r>
              <a:rPr lang="nl-NL" sz="1800" b="0" i="0" u="none" strike="noStrike" cap="none" baseline="0" dirty="0">
                <a:solidFill>
                  <a:schemeClr val="dk1"/>
                </a:solidFill>
                <a:latin typeface="Calibri"/>
                <a:ea typeface="Calibri"/>
                <a:cs typeface="Calibri"/>
                <a:sym typeface="Calibri"/>
                <a:rtl val="0"/>
              </a:rPr>
              <a:t>ADHD-</a:t>
            </a:r>
            <a:r>
              <a:rPr lang="nl-NL" sz="1800" b="0" i="0" u="none" strike="noStrike" cap="none" baseline="0" dirty="0" err="1">
                <a:solidFill>
                  <a:schemeClr val="dk1"/>
                </a:solidFill>
                <a:latin typeface="Calibri"/>
                <a:ea typeface="Calibri"/>
                <a:cs typeface="Calibri"/>
                <a:sym typeface="Calibri"/>
                <a:rtl val="0"/>
              </a:rPr>
              <a:t>ers</a:t>
            </a:r>
            <a:r>
              <a:rPr lang="nl-NL" sz="1800" b="0" i="0" u="none" strike="noStrike" cap="none" baseline="0" dirty="0">
                <a:solidFill>
                  <a:schemeClr val="dk1"/>
                </a:solidFill>
                <a:latin typeface="Calibri"/>
                <a:ea typeface="Calibri"/>
                <a:cs typeface="Calibri"/>
                <a:sym typeface="Calibri"/>
                <a:rtl val="0"/>
              </a:rPr>
              <a:t> blijken, in vergelijking met personen zonder ADHD:</a:t>
            </a:r>
          </a:p>
          <a:p>
            <a:pPr marL="285750" marR="0" lvl="0" indent="-285750" algn="l" rtl="0">
              <a:lnSpc>
                <a:spcPct val="136842"/>
              </a:lnSpc>
              <a:spcBef>
                <a:spcPts val="0"/>
              </a:spcBef>
              <a:spcAft>
                <a:spcPts val="0"/>
              </a:spcAft>
              <a:buClr>
                <a:schemeClr val="dk1"/>
              </a:buClr>
              <a:buSzPct val="100000"/>
              <a:buFont typeface="Arial"/>
              <a:buChar char="•"/>
            </a:pPr>
            <a:r>
              <a:rPr lang="nl-NL" sz="1800" b="0" i="0" u="none" strike="noStrike" cap="none" baseline="0" dirty="0">
                <a:solidFill>
                  <a:schemeClr val="dk1"/>
                </a:solidFill>
                <a:latin typeface="Calibri"/>
                <a:ea typeface="Calibri"/>
                <a:cs typeface="Calibri"/>
                <a:sym typeface="Calibri"/>
                <a:rtl val="0"/>
              </a:rPr>
              <a:t>vaker te blijven zitten;</a:t>
            </a:r>
          </a:p>
          <a:p>
            <a:pPr marL="285750" marR="0" lvl="0" indent="-285750" algn="l" rtl="0">
              <a:lnSpc>
                <a:spcPct val="136842"/>
              </a:lnSpc>
              <a:spcBef>
                <a:spcPts val="0"/>
              </a:spcBef>
              <a:spcAft>
                <a:spcPts val="0"/>
              </a:spcAft>
              <a:buClr>
                <a:schemeClr val="dk1"/>
              </a:buClr>
              <a:buSzPct val="100000"/>
              <a:buFont typeface="Arial"/>
              <a:buChar char="•"/>
            </a:pPr>
            <a:r>
              <a:rPr lang="nl-NL" sz="1800" b="0" i="0" u="none" strike="noStrike" cap="none" baseline="0" dirty="0">
                <a:solidFill>
                  <a:schemeClr val="dk1"/>
                </a:solidFill>
                <a:latin typeface="Calibri"/>
                <a:ea typeface="Calibri"/>
                <a:cs typeface="Calibri"/>
                <a:sym typeface="Calibri"/>
                <a:rtl val="0"/>
              </a:rPr>
              <a:t> vaker van school te gaan zonder diploma;</a:t>
            </a:r>
          </a:p>
          <a:p>
            <a:pPr marL="285750" marR="0" lvl="0" indent="-285750" algn="l" rtl="0">
              <a:lnSpc>
                <a:spcPct val="136842"/>
              </a:lnSpc>
              <a:spcBef>
                <a:spcPts val="0"/>
              </a:spcBef>
              <a:spcAft>
                <a:spcPts val="0"/>
              </a:spcAft>
              <a:buClr>
                <a:schemeClr val="dk1"/>
              </a:buClr>
              <a:buSzPct val="100000"/>
              <a:buFont typeface="Arial"/>
              <a:buChar char="•"/>
            </a:pPr>
            <a:r>
              <a:rPr lang="nl-NL" sz="1800" b="0" i="0" u="none" strike="noStrike" cap="none" baseline="0" dirty="0">
                <a:solidFill>
                  <a:schemeClr val="dk1"/>
                </a:solidFill>
                <a:latin typeface="Calibri"/>
                <a:ea typeface="Calibri"/>
                <a:cs typeface="Calibri"/>
                <a:sym typeface="Calibri"/>
                <a:rtl val="0"/>
              </a:rPr>
              <a:t>minder vaak naar hoger onderwijs door te stromen;</a:t>
            </a:r>
          </a:p>
          <a:p>
            <a:pPr marL="285750" marR="0" lvl="0" indent="-285750" algn="l" rtl="0">
              <a:lnSpc>
                <a:spcPct val="136842"/>
              </a:lnSpc>
              <a:spcBef>
                <a:spcPts val="0"/>
              </a:spcBef>
              <a:spcAft>
                <a:spcPts val="0"/>
              </a:spcAft>
              <a:buClr>
                <a:schemeClr val="dk1"/>
              </a:buClr>
              <a:buSzPct val="100000"/>
              <a:buFont typeface="Arial"/>
              <a:buChar char="•"/>
            </a:pPr>
            <a:r>
              <a:rPr lang="nl-NL" sz="1800" b="0" i="0" u="none" strike="noStrike" cap="none" baseline="0" dirty="0">
                <a:solidFill>
                  <a:schemeClr val="dk1"/>
                </a:solidFill>
                <a:latin typeface="Calibri"/>
                <a:ea typeface="Calibri"/>
                <a:cs typeface="Calibri"/>
                <a:sym typeface="Calibri"/>
                <a:rtl val="0"/>
              </a:rPr>
              <a:t> vaker betrokken bij (ernstiger) verkeersongelukken;</a:t>
            </a:r>
          </a:p>
          <a:p>
            <a:pPr marL="285750" marR="0" lvl="0" indent="-285750" algn="l" rtl="0">
              <a:lnSpc>
                <a:spcPct val="136842"/>
              </a:lnSpc>
              <a:spcBef>
                <a:spcPts val="0"/>
              </a:spcBef>
              <a:spcAft>
                <a:spcPts val="0"/>
              </a:spcAft>
              <a:buClr>
                <a:schemeClr val="dk1"/>
              </a:buClr>
              <a:buSzPct val="100000"/>
              <a:buFont typeface="Arial"/>
              <a:buChar char="•"/>
            </a:pPr>
            <a:r>
              <a:rPr lang="nl-NL" sz="1800" b="0" i="0" u="none" strike="noStrike" cap="none" baseline="0" dirty="0">
                <a:solidFill>
                  <a:schemeClr val="dk1"/>
                </a:solidFill>
                <a:latin typeface="Calibri"/>
                <a:ea typeface="Calibri"/>
                <a:cs typeface="Calibri"/>
                <a:sym typeface="Calibri"/>
                <a:rtl val="0"/>
              </a:rPr>
              <a:t>vaker betrokken bij criminele activiteiten;</a:t>
            </a:r>
          </a:p>
          <a:p>
            <a:pPr marL="285750" marR="0" lvl="0" indent="-285750" algn="l" rtl="0">
              <a:lnSpc>
                <a:spcPct val="136842"/>
              </a:lnSpc>
              <a:spcBef>
                <a:spcPts val="0"/>
              </a:spcBef>
              <a:spcAft>
                <a:spcPts val="0"/>
              </a:spcAft>
              <a:buClr>
                <a:schemeClr val="dk1"/>
              </a:buClr>
              <a:buSzPct val="100000"/>
              <a:buFont typeface="Arial"/>
              <a:buChar char="•"/>
            </a:pPr>
            <a:r>
              <a:rPr lang="nl-NL" sz="1800" b="0" i="0" u="none" strike="noStrike" cap="none" baseline="0" dirty="0">
                <a:solidFill>
                  <a:schemeClr val="dk1"/>
                </a:solidFill>
                <a:latin typeface="Calibri"/>
                <a:ea typeface="Calibri"/>
                <a:cs typeface="Calibri"/>
                <a:sym typeface="Calibri"/>
                <a:rtl val="0"/>
              </a:rPr>
              <a:t>vaker verslaafd.</a:t>
            </a:r>
          </a:p>
        </p:txBody>
      </p:sp>
      <p:sp>
        <p:nvSpPr>
          <p:cNvPr id="82" name="Shape 82"/>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pic>
        <p:nvPicPr>
          <p:cNvPr id="84" name="Shape 84"/>
          <p:cNvPicPr preferRelativeResize="0"/>
          <p:nvPr/>
        </p:nvPicPr>
        <p:blipFill rotWithShape="1">
          <a:blip r:embed="rId3">
            <a:alphaModFix/>
          </a:blip>
          <a:srcRect/>
          <a:stretch/>
        </p:blipFill>
        <p:spPr>
          <a:xfrm>
            <a:off x="5591362" y="4297378"/>
            <a:ext cx="2642999" cy="19823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1547812" y="1289237"/>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a:solidFill>
                  <a:schemeClr val="dk2"/>
                </a:solidFill>
                <a:latin typeface="Calibri"/>
                <a:ea typeface="Calibri"/>
                <a:cs typeface="Calibri"/>
                <a:sym typeface="Calibri"/>
                <a:rtl val="0"/>
              </a:rPr>
              <a:t>Voorlichting en advies (1)</a:t>
            </a:r>
          </a:p>
        </p:txBody>
      </p:sp>
      <p:sp>
        <p:nvSpPr>
          <p:cNvPr id="90" name="Shape 90"/>
          <p:cNvSpPr txBox="1"/>
          <p:nvPr/>
        </p:nvSpPr>
        <p:spPr>
          <a:xfrm>
            <a:off x="899592" y="1940858"/>
            <a:ext cx="8064896" cy="3962399"/>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SzPct val="25000"/>
              <a:buFont typeface="Calibri"/>
              <a:buNone/>
            </a:pPr>
            <a:r>
              <a:rPr lang="nl-NL" sz="1900" b="0" i="0" u="none" strike="noStrike" cap="none" baseline="0" dirty="0" err="1">
                <a:solidFill>
                  <a:schemeClr val="dk1"/>
                </a:solidFill>
                <a:latin typeface="Calibri"/>
                <a:ea typeface="Calibri"/>
                <a:cs typeface="Calibri"/>
                <a:sym typeface="Calibri"/>
                <a:rtl val="0"/>
              </a:rPr>
              <a:t>Psycho</a:t>
            </a:r>
            <a:r>
              <a:rPr lang="nl-NL" sz="1900" b="0" i="0" u="none" strike="noStrike" cap="none" baseline="0" dirty="0">
                <a:solidFill>
                  <a:schemeClr val="dk1"/>
                </a:solidFill>
                <a:latin typeface="Calibri"/>
                <a:ea typeface="Calibri"/>
                <a:cs typeface="Calibri"/>
                <a:sym typeface="Calibri"/>
                <a:rtl val="0"/>
              </a:rPr>
              <a:t>-educatie (informatie over ADHD) in alle fases:</a:t>
            </a:r>
          </a:p>
          <a:p>
            <a:pPr marL="342900" marR="0" lvl="0" indent="-342900" algn="l" rtl="0">
              <a:lnSpc>
                <a:spcPct val="136842"/>
              </a:lnSpc>
              <a:spcBef>
                <a:spcPts val="0"/>
              </a:spcBef>
              <a:spcAft>
                <a:spcPts val="0"/>
              </a:spcAft>
              <a:buClr>
                <a:schemeClr val="dk1"/>
              </a:buClr>
              <a:buSzPct val="100000"/>
              <a:buFont typeface="Arial"/>
              <a:buChar char="•"/>
            </a:pPr>
            <a:r>
              <a:rPr lang="nl-NL" sz="1900" b="0" i="0" u="none" strike="noStrike" cap="none" baseline="0" dirty="0">
                <a:solidFill>
                  <a:schemeClr val="dk1"/>
                </a:solidFill>
                <a:latin typeface="Calibri"/>
                <a:ea typeface="Calibri"/>
                <a:cs typeface="Calibri"/>
                <a:sym typeface="Calibri"/>
                <a:rtl val="0"/>
              </a:rPr>
              <a:t>aan </a:t>
            </a:r>
            <a:r>
              <a:rPr lang="nl-NL" sz="1900" dirty="0">
                <a:solidFill>
                  <a:schemeClr val="dk1"/>
                </a:solidFill>
                <a:latin typeface="Calibri"/>
                <a:ea typeface="Calibri"/>
                <a:cs typeface="Calibri"/>
                <a:sym typeface="Calibri"/>
                <a:rtl val="0"/>
              </a:rPr>
              <a:t>kind, jongere</a:t>
            </a:r>
            <a:r>
              <a:rPr lang="nl-NL" sz="1900" b="0" i="0" u="none" strike="noStrike" cap="none" baseline="0" dirty="0">
                <a:solidFill>
                  <a:schemeClr val="dk1"/>
                </a:solidFill>
                <a:latin typeface="Calibri"/>
                <a:ea typeface="Calibri"/>
                <a:cs typeface="Calibri"/>
                <a:sym typeface="Calibri"/>
                <a:rtl val="0"/>
              </a:rPr>
              <a:t> </a:t>
            </a:r>
            <a:r>
              <a:rPr lang="nl-NL" sz="1900" b="0" i="0" u="none" strike="noStrike" cap="none" baseline="0" dirty="0" smtClean="0">
                <a:solidFill>
                  <a:schemeClr val="dk1"/>
                </a:solidFill>
                <a:latin typeface="Calibri"/>
                <a:ea typeface="Calibri"/>
                <a:cs typeface="Calibri"/>
                <a:sym typeface="Calibri"/>
                <a:rtl val="0"/>
              </a:rPr>
              <a:t>zelf</a:t>
            </a:r>
            <a:r>
              <a:rPr lang="nl-NL" sz="1900" b="0" i="0" u="none" strike="noStrike" cap="none" dirty="0" smtClean="0">
                <a:solidFill>
                  <a:schemeClr val="dk1"/>
                </a:solidFill>
                <a:latin typeface="Calibri"/>
                <a:ea typeface="Calibri"/>
                <a:cs typeface="Calibri"/>
                <a:sym typeface="Calibri"/>
                <a:rtl val="0"/>
              </a:rPr>
              <a:t> en </a:t>
            </a:r>
            <a:r>
              <a:rPr lang="nl-NL" sz="1900" b="0" i="0" u="none" strike="noStrike" cap="none" baseline="0" dirty="0" smtClean="0">
                <a:solidFill>
                  <a:schemeClr val="dk1"/>
                </a:solidFill>
                <a:latin typeface="Calibri"/>
                <a:ea typeface="Calibri"/>
                <a:cs typeface="Calibri"/>
                <a:sym typeface="Calibri"/>
                <a:rtl val="0"/>
              </a:rPr>
              <a:t>aan </a:t>
            </a:r>
            <a:r>
              <a:rPr lang="nl-NL" sz="1900" b="0" i="0" u="none" strike="noStrike" cap="none" baseline="0" dirty="0">
                <a:solidFill>
                  <a:schemeClr val="dk1"/>
                </a:solidFill>
                <a:latin typeface="Calibri"/>
                <a:ea typeface="Calibri"/>
                <a:cs typeface="Calibri"/>
                <a:sym typeface="Calibri"/>
                <a:rtl val="0"/>
              </a:rPr>
              <a:t>ouders;</a:t>
            </a:r>
          </a:p>
          <a:p>
            <a:pPr marL="342900" marR="0" lvl="0" indent="-342900" algn="l" rtl="0">
              <a:lnSpc>
                <a:spcPct val="136842"/>
              </a:lnSpc>
              <a:spcBef>
                <a:spcPts val="0"/>
              </a:spcBef>
              <a:spcAft>
                <a:spcPts val="0"/>
              </a:spcAft>
              <a:buClr>
                <a:schemeClr val="dk1"/>
              </a:buClr>
              <a:buSzPct val="100000"/>
              <a:buFont typeface="Arial"/>
              <a:buChar char="•"/>
            </a:pPr>
            <a:r>
              <a:rPr lang="nl-NL" sz="1900" b="0" i="0" u="none" strike="noStrike" cap="none" baseline="0" dirty="0">
                <a:solidFill>
                  <a:schemeClr val="dk1"/>
                </a:solidFill>
                <a:latin typeface="Calibri"/>
                <a:ea typeface="Calibri"/>
                <a:cs typeface="Calibri"/>
                <a:sym typeface="Calibri"/>
                <a:rtl val="0"/>
              </a:rPr>
              <a:t>aan peuterspeelzaal/school</a:t>
            </a:r>
            <a:r>
              <a:rPr lang="nl-NL" sz="1900" b="0" i="0" u="none" strike="noStrike" cap="none" baseline="0" dirty="0" smtClean="0">
                <a:solidFill>
                  <a:schemeClr val="dk1"/>
                </a:solidFill>
                <a:latin typeface="Calibri"/>
                <a:ea typeface="Calibri"/>
                <a:cs typeface="Calibri"/>
                <a:sym typeface="Calibri"/>
                <a:rtl val="0"/>
              </a:rPr>
              <a:t>.</a:t>
            </a:r>
            <a:endParaRPr sz="1900" b="0" i="0" u="none" strike="noStrike" cap="none" baseline="0" dirty="0">
              <a:solidFill>
                <a:schemeClr val="dk1"/>
              </a:solidFill>
              <a:latin typeface="Calibri"/>
              <a:ea typeface="Calibri"/>
              <a:cs typeface="Calibri"/>
              <a:sym typeface="Calibri"/>
              <a:rtl val="0"/>
            </a:endParaRPr>
          </a:p>
          <a:p>
            <a:pPr marL="0" marR="0" lvl="0" indent="0" algn="l" rtl="0">
              <a:lnSpc>
                <a:spcPct val="136842"/>
              </a:lnSpc>
              <a:spcBef>
                <a:spcPts val="0"/>
              </a:spcBef>
              <a:spcAft>
                <a:spcPts val="0"/>
              </a:spcAft>
              <a:buClr>
                <a:schemeClr val="dk1"/>
              </a:buClr>
              <a:buSzPct val="25000"/>
              <a:buFont typeface="Calibri"/>
              <a:buNone/>
            </a:pPr>
            <a:r>
              <a:rPr lang="nl-NL" sz="1900" b="0" i="0" u="none" strike="noStrike" cap="none" baseline="0" dirty="0" smtClean="0">
                <a:solidFill>
                  <a:schemeClr val="dk1"/>
                </a:solidFill>
                <a:latin typeface="Calibri"/>
                <a:ea typeface="Calibri"/>
                <a:cs typeface="Calibri"/>
                <a:sym typeface="Calibri"/>
                <a:rtl val="0"/>
              </a:rPr>
              <a:t>Bied</a:t>
            </a:r>
            <a:r>
              <a:rPr lang="nl-NL" sz="1900" dirty="0">
                <a:solidFill>
                  <a:schemeClr val="dk1"/>
                </a:solidFill>
                <a:latin typeface="Calibri"/>
                <a:ea typeface="Calibri"/>
                <a:cs typeface="Calibri"/>
                <a:sym typeface="Calibri"/>
              </a:rPr>
              <a:t>t</a:t>
            </a:r>
            <a:r>
              <a:rPr lang="nl-NL" sz="1900" b="0" i="0" u="none" strike="noStrike" cap="none" baseline="0" dirty="0" smtClean="0">
                <a:solidFill>
                  <a:schemeClr val="dk1"/>
                </a:solidFill>
                <a:latin typeface="Calibri"/>
                <a:ea typeface="Calibri"/>
                <a:cs typeface="Calibri"/>
                <a:sym typeface="Calibri"/>
                <a:rtl val="0"/>
              </a:rPr>
              <a:t> </a:t>
            </a:r>
            <a:r>
              <a:rPr lang="nl-NL" sz="1900" b="0" i="0" u="none" strike="noStrike" cap="none" baseline="0" dirty="0">
                <a:solidFill>
                  <a:schemeClr val="dk1"/>
                </a:solidFill>
                <a:latin typeface="Calibri"/>
                <a:ea typeface="Calibri"/>
                <a:cs typeface="Calibri"/>
                <a:sym typeface="Calibri"/>
                <a:rtl val="0"/>
              </a:rPr>
              <a:t>informatie </a:t>
            </a:r>
            <a:r>
              <a:rPr lang="nl-NL" sz="1900" dirty="0">
                <a:solidFill>
                  <a:schemeClr val="dk1"/>
                </a:solidFill>
                <a:latin typeface="Calibri"/>
                <a:ea typeface="Calibri"/>
                <a:cs typeface="Calibri"/>
                <a:sym typeface="Calibri"/>
                <a:rtl val="0"/>
              </a:rPr>
              <a:t>(</a:t>
            </a:r>
            <a:r>
              <a:rPr lang="nl-NL" sz="1900" b="0" i="0" u="none" strike="noStrike" cap="none" baseline="0" dirty="0">
                <a:solidFill>
                  <a:schemeClr val="dk1"/>
                </a:solidFill>
                <a:latin typeface="Calibri"/>
                <a:ea typeface="Calibri"/>
                <a:cs typeface="Calibri"/>
                <a:sym typeface="Calibri"/>
                <a:rtl val="0"/>
              </a:rPr>
              <a:t>zowel mondeling als schrifteli</a:t>
            </a:r>
            <a:r>
              <a:rPr lang="nl-NL" sz="1900" dirty="0">
                <a:solidFill>
                  <a:schemeClr val="dk1"/>
                </a:solidFill>
                <a:latin typeface="Calibri"/>
                <a:ea typeface="Calibri"/>
                <a:cs typeface="Calibri"/>
                <a:sym typeface="Calibri"/>
                <a:rtl val="0"/>
              </a:rPr>
              <a:t>jk en websites</a:t>
            </a:r>
            <a:r>
              <a:rPr lang="nl-NL" sz="1900" dirty="0" smtClean="0">
                <a:solidFill>
                  <a:schemeClr val="dk1"/>
                </a:solidFill>
                <a:latin typeface="Calibri"/>
                <a:ea typeface="Calibri"/>
                <a:cs typeface="Calibri"/>
                <a:sym typeface="Calibri"/>
                <a:rtl val="0"/>
              </a:rPr>
              <a:t>)</a:t>
            </a:r>
          </a:p>
          <a:p>
            <a:pPr lvl="0">
              <a:lnSpc>
                <a:spcPct val="136842"/>
              </a:lnSpc>
              <a:buClr>
                <a:schemeClr val="dk1"/>
              </a:buClr>
              <a:buSzPct val="25000"/>
            </a:pPr>
            <a:endParaRPr lang="nl-NL" sz="1900" dirty="0">
              <a:solidFill>
                <a:schemeClr val="dk1"/>
              </a:solidFill>
              <a:latin typeface="Calibri"/>
              <a:ea typeface="Calibri"/>
              <a:cs typeface="Calibri"/>
              <a:sym typeface="Calibri"/>
            </a:endParaRPr>
          </a:p>
          <a:p>
            <a:pPr lvl="0">
              <a:lnSpc>
                <a:spcPct val="136842"/>
              </a:lnSpc>
              <a:buClr>
                <a:schemeClr val="dk1"/>
              </a:buClr>
              <a:buSzPct val="25000"/>
            </a:pPr>
            <a:endParaRPr lang="nl-NL" sz="800" dirty="0" smtClean="0">
              <a:solidFill>
                <a:schemeClr val="dk1"/>
              </a:solidFill>
              <a:latin typeface="Calibri"/>
              <a:ea typeface="Calibri"/>
              <a:cs typeface="Calibri"/>
              <a:sym typeface="Calibri"/>
            </a:endParaRPr>
          </a:p>
          <a:p>
            <a:pPr lvl="0">
              <a:lnSpc>
                <a:spcPct val="136842"/>
              </a:lnSpc>
              <a:buClr>
                <a:schemeClr val="dk1"/>
              </a:buClr>
              <a:buSzPct val="25000"/>
            </a:pPr>
            <a:r>
              <a:rPr lang="nl-NL" sz="1900" dirty="0" smtClean="0">
                <a:solidFill>
                  <a:schemeClr val="dk1"/>
                </a:solidFill>
                <a:latin typeface="Calibri"/>
                <a:ea typeface="Calibri"/>
                <a:cs typeface="Calibri"/>
                <a:sym typeface="Calibri"/>
              </a:rPr>
              <a:t>* </a:t>
            </a:r>
            <a:r>
              <a:rPr lang="nl-NL" sz="1900" dirty="0">
                <a:solidFill>
                  <a:schemeClr val="dk1"/>
                </a:solidFill>
                <a:latin typeface="Calibri"/>
                <a:ea typeface="Calibri"/>
                <a:cs typeface="Calibri"/>
                <a:sym typeface="Calibri"/>
              </a:rPr>
              <a:t>Toon begrip voor kind, jongere en de ouders</a:t>
            </a:r>
            <a:r>
              <a:rPr lang="nl-NL" sz="1900" dirty="0" smtClean="0">
                <a:solidFill>
                  <a:schemeClr val="dk1"/>
                </a:solidFill>
                <a:latin typeface="Calibri"/>
                <a:ea typeface="Calibri"/>
                <a:cs typeface="Calibri"/>
                <a:sym typeface="Calibri"/>
              </a:rPr>
              <a:t>;</a:t>
            </a:r>
            <a:endParaRPr lang="nl-NL" sz="1900" dirty="0">
              <a:solidFill>
                <a:schemeClr val="dk1"/>
              </a:solidFill>
              <a:latin typeface="Calibri"/>
              <a:ea typeface="Calibri"/>
              <a:cs typeface="Calibri"/>
              <a:sym typeface="Calibri"/>
            </a:endParaRPr>
          </a:p>
          <a:p>
            <a:pPr lvl="0">
              <a:lnSpc>
                <a:spcPct val="136842"/>
              </a:lnSpc>
              <a:buClr>
                <a:schemeClr val="dk1"/>
              </a:buClr>
              <a:buSzPct val="25000"/>
            </a:pPr>
            <a:r>
              <a:rPr lang="nl-NL" sz="1900" dirty="0">
                <a:solidFill>
                  <a:schemeClr val="dk1"/>
                </a:solidFill>
                <a:latin typeface="Calibri"/>
                <a:ea typeface="Calibri"/>
                <a:cs typeface="Calibri"/>
                <a:sym typeface="Calibri"/>
              </a:rPr>
              <a:t>* Geef voorlichting over het diagnostisch proces</a:t>
            </a:r>
            <a:r>
              <a:rPr lang="nl-NL" sz="1900" dirty="0" smtClean="0">
                <a:solidFill>
                  <a:schemeClr val="dk1"/>
                </a:solidFill>
                <a:latin typeface="Calibri"/>
                <a:ea typeface="Calibri"/>
                <a:cs typeface="Calibri"/>
                <a:sym typeface="Calibri"/>
              </a:rPr>
              <a:t>;</a:t>
            </a:r>
            <a:endParaRPr lang="nl-NL" sz="1900" dirty="0">
              <a:solidFill>
                <a:schemeClr val="dk1"/>
              </a:solidFill>
              <a:latin typeface="Calibri"/>
              <a:ea typeface="Calibri"/>
              <a:cs typeface="Calibri"/>
              <a:sym typeface="Calibri"/>
            </a:endParaRPr>
          </a:p>
          <a:p>
            <a:pPr lvl="0">
              <a:lnSpc>
                <a:spcPct val="136842"/>
              </a:lnSpc>
              <a:buClr>
                <a:schemeClr val="dk1"/>
              </a:buClr>
              <a:buSzPct val="25000"/>
            </a:pPr>
            <a:r>
              <a:rPr lang="nl-NL" sz="1900" dirty="0">
                <a:solidFill>
                  <a:schemeClr val="dk1"/>
                </a:solidFill>
                <a:latin typeface="Calibri"/>
                <a:ea typeface="Calibri"/>
                <a:cs typeface="Calibri"/>
                <a:sym typeface="Calibri"/>
              </a:rPr>
              <a:t>* Geef voorlichting over mogelijke behandelmethoden </a:t>
            </a:r>
            <a:r>
              <a:rPr lang="nl-NL" sz="1900" dirty="0" smtClean="0">
                <a:solidFill>
                  <a:schemeClr val="dk1"/>
                </a:solidFill>
                <a:latin typeface="Calibri"/>
                <a:ea typeface="Calibri"/>
                <a:cs typeface="Calibri"/>
                <a:sym typeface="Calibri"/>
              </a:rPr>
              <a:t>op </a:t>
            </a:r>
          </a:p>
          <a:p>
            <a:pPr lvl="0">
              <a:lnSpc>
                <a:spcPct val="136842"/>
              </a:lnSpc>
              <a:buClr>
                <a:schemeClr val="dk1"/>
              </a:buClr>
              <a:buSzPct val="25000"/>
            </a:pPr>
            <a:r>
              <a:rPr lang="nl-NL" sz="1900" dirty="0" smtClean="0">
                <a:solidFill>
                  <a:schemeClr val="dk1"/>
                </a:solidFill>
                <a:latin typeface="Calibri"/>
                <a:ea typeface="Calibri"/>
                <a:cs typeface="Calibri"/>
                <a:sym typeface="Calibri"/>
              </a:rPr>
              <a:t>   gedragsmatig, pedagogisch en medicamenteus gebied.</a:t>
            </a:r>
          </a:p>
          <a:p>
            <a:pPr marL="0" marR="0" lvl="0" indent="0" algn="l" rtl="0">
              <a:lnSpc>
                <a:spcPct val="136842"/>
              </a:lnSpc>
              <a:spcBef>
                <a:spcPts val="0"/>
              </a:spcBef>
              <a:spcAft>
                <a:spcPts val="0"/>
              </a:spcAft>
              <a:buClr>
                <a:schemeClr val="dk1"/>
              </a:buClr>
              <a:buFont typeface="Calibri"/>
              <a:buNone/>
            </a:pPr>
            <a:endParaRPr sz="1900" b="0" i="0" u="none" strike="noStrike" cap="none" baseline="0" dirty="0">
              <a:solidFill>
                <a:schemeClr val="dk1"/>
              </a:solidFill>
              <a:latin typeface="Calibri"/>
              <a:ea typeface="Calibri"/>
              <a:cs typeface="Calibri"/>
              <a:sym typeface="Calibri"/>
              <a:rtl val="0"/>
            </a:endParaRPr>
          </a:p>
          <a:p>
            <a:pPr marL="0" marR="0" lvl="0" indent="0" algn="l" rtl="0">
              <a:lnSpc>
                <a:spcPct val="136842"/>
              </a:lnSpc>
              <a:spcBef>
                <a:spcPts val="0"/>
              </a:spcBef>
              <a:spcAft>
                <a:spcPts val="0"/>
              </a:spcAft>
              <a:buClr>
                <a:schemeClr val="dk1"/>
              </a:buClr>
              <a:buSzPct val="25000"/>
              <a:buFont typeface="Calibri"/>
              <a:buNone/>
            </a:pPr>
            <a:r>
              <a:rPr lang="nl-NL" sz="1900" b="0" i="0" u="none" strike="noStrike" cap="none" baseline="0" dirty="0">
                <a:solidFill>
                  <a:schemeClr val="dk1"/>
                </a:solidFill>
                <a:latin typeface="Calibri"/>
                <a:ea typeface="Calibri"/>
                <a:cs typeface="Calibri"/>
                <a:sym typeface="Calibri"/>
                <a:rtl val="0"/>
              </a:rPr>
              <a:t/>
            </a:r>
            <a:br>
              <a:rPr lang="nl-NL" sz="1900" b="0" i="0" u="none" strike="noStrike" cap="none" baseline="0" dirty="0">
                <a:solidFill>
                  <a:schemeClr val="dk1"/>
                </a:solidFill>
                <a:latin typeface="Calibri"/>
                <a:ea typeface="Calibri"/>
                <a:cs typeface="Calibri"/>
                <a:sym typeface="Calibri"/>
                <a:rtl val="0"/>
              </a:rPr>
            </a:br>
            <a:r>
              <a:rPr lang="nl-NL" sz="1900" b="0" i="0" u="none" strike="noStrike" cap="none" baseline="0" dirty="0">
                <a:solidFill>
                  <a:schemeClr val="dk1"/>
                </a:solidFill>
                <a:latin typeface="Calibri"/>
                <a:ea typeface="Calibri"/>
                <a:cs typeface="Calibri"/>
                <a:sym typeface="Calibri"/>
                <a:rtl val="0"/>
              </a:rPr>
              <a:t>     </a:t>
            </a:r>
          </a:p>
        </p:txBody>
      </p:sp>
      <p:sp>
        <p:nvSpPr>
          <p:cNvPr id="91" name="Shape 9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pic>
        <p:nvPicPr>
          <p:cNvPr id="6" name="Shape 100"/>
          <p:cNvPicPr preferRelativeResize="0"/>
          <p:nvPr/>
        </p:nvPicPr>
        <p:blipFill rotWithShape="1">
          <a:blip r:embed="rId4">
            <a:alphaModFix/>
          </a:blip>
          <a:srcRect/>
          <a:stretch/>
        </p:blipFill>
        <p:spPr>
          <a:xfrm>
            <a:off x="6012160" y="312083"/>
            <a:ext cx="2809875" cy="16287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p:nvPr/>
        </p:nvSpPr>
        <p:spPr>
          <a:xfrm>
            <a:off x="1368517" y="1029261"/>
            <a:ext cx="7138986" cy="409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nl-NL" sz="1900" b="1" i="0" u="none" strike="noStrike" cap="none" baseline="0" dirty="0">
                <a:solidFill>
                  <a:schemeClr val="dk2"/>
                </a:solidFill>
                <a:latin typeface="Calibri"/>
                <a:ea typeface="Calibri"/>
                <a:cs typeface="Calibri"/>
                <a:sym typeface="Calibri"/>
                <a:rtl val="0"/>
              </a:rPr>
              <a:t>Voorlichting en advies </a:t>
            </a:r>
            <a:r>
              <a:rPr lang="nl-NL" sz="1900" b="1" i="0" u="none" strike="noStrike" cap="none" baseline="0" dirty="0" smtClean="0">
                <a:solidFill>
                  <a:schemeClr val="dk2"/>
                </a:solidFill>
                <a:latin typeface="Calibri"/>
                <a:ea typeface="Calibri"/>
                <a:cs typeface="Calibri"/>
                <a:sym typeface="Calibri"/>
                <a:rtl val="0"/>
              </a:rPr>
              <a:t>(2)</a:t>
            </a:r>
            <a:endParaRPr lang="nl-NL" sz="1900" b="1" i="0" u="none" strike="noStrike" cap="none" baseline="0" dirty="0">
              <a:solidFill>
                <a:schemeClr val="dk2"/>
              </a:solidFill>
              <a:latin typeface="Calibri"/>
              <a:ea typeface="Calibri"/>
              <a:cs typeface="Calibri"/>
              <a:sym typeface="Calibri"/>
              <a:rtl val="0"/>
            </a:endParaRPr>
          </a:p>
        </p:txBody>
      </p:sp>
      <p:sp>
        <p:nvSpPr>
          <p:cNvPr id="106" name="Shape 106"/>
          <p:cNvSpPr txBox="1"/>
          <p:nvPr/>
        </p:nvSpPr>
        <p:spPr>
          <a:xfrm>
            <a:off x="827584" y="1376083"/>
            <a:ext cx="7679919" cy="3962399"/>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SzPct val="25000"/>
              <a:buFont typeface="Calibri"/>
              <a:buNone/>
            </a:pPr>
            <a:r>
              <a:rPr lang="nl-NL" sz="1900" dirty="0">
                <a:solidFill>
                  <a:schemeClr val="dk1"/>
                </a:solidFill>
                <a:latin typeface="Calibri"/>
                <a:ea typeface="Calibri"/>
                <a:cs typeface="Calibri"/>
                <a:sym typeface="Calibri"/>
              </a:rPr>
              <a:t>Geef</a:t>
            </a:r>
            <a:r>
              <a:rPr lang="nl-NL" sz="1900" b="0" i="0" u="none" strike="noStrike" cap="none" baseline="0" dirty="0">
                <a:solidFill>
                  <a:schemeClr val="dk1"/>
                </a:solidFill>
                <a:latin typeface="Calibri"/>
                <a:ea typeface="Calibri"/>
                <a:cs typeface="Calibri"/>
                <a:sym typeface="Calibri"/>
                <a:rtl val="0"/>
              </a:rPr>
              <a:t> informatie over de volgende onderwerpen:</a:t>
            </a:r>
          </a:p>
          <a:p>
            <a:pPr marL="342900" marR="0" lvl="0" indent="-342900" algn="l" rtl="0">
              <a:lnSpc>
                <a:spcPct val="136842"/>
              </a:lnSpc>
              <a:spcBef>
                <a:spcPts val="0"/>
              </a:spcBef>
              <a:spcAft>
                <a:spcPts val="0"/>
              </a:spcAft>
              <a:buClr>
                <a:schemeClr val="dk1"/>
              </a:buClr>
              <a:buSzPct val="100000"/>
              <a:buFont typeface="Arial" panose="020B0604020202020204" pitchFamily="34" charset="0"/>
              <a:buChar char="•"/>
            </a:pPr>
            <a:r>
              <a:rPr lang="nl-NL" sz="1900" b="0" i="0" u="none" strike="noStrike" cap="none" baseline="0" dirty="0" smtClean="0">
                <a:solidFill>
                  <a:schemeClr val="dk1"/>
                </a:solidFill>
                <a:latin typeface="Calibri"/>
                <a:ea typeface="Calibri"/>
                <a:cs typeface="Calibri"/>
                <a:sym typeface="Calibri"/>
                <a:rtl val="0"/>
              </a:rPr>
              <a:t>Mogelijke </a:t>
            </a:r>
            <a:r>
              <a:rPr lang="nl-NL" sz="1900" b="0" i="0" u="none" strike="noStrike" cap="none" baseline="0" dirty="0">
                <a:solidFill>
                  <a:schemeClr val="dk1"/>
                </a:solidFill>
                <a:latin typeface="Calibri"/>
                <a:ea typeface="Calibri"/>
                <a:cs typeface="Calibri"/>
                <a:sym typeface="Calibri"/>
                <a:rtl val="0"/>
              </a:rPr>
              <a:t>oorzaken van ADHD </a:t>
            </a:r>
          </a:p>
          <a:p>
            <a:pPr marL="342900" marR="0" lvl="0" indent="-342900" algn="l" rtl="0">
              <a:lnSpc>
                <a:spcPct val="136842"/>
              </a:lnSpc>
              <a:spcBef>
                <a:spcPts val="0"/>
              </a:spcBef>
              <a:spcAft>
                <a:spcPts val="0"/>
              </a:spcAft>
              <a:buClr>
                <a:schemeClr val="dk1"/>
              </a:buClr>
              <a:buSzPct val="100000"/>
              <a:buFont typeface="Arial" panose="020B0604020202020204" pitchFamily="34" charset="0"/>
              <a:buChar char="•"/>
            </a:pPr>
            <a:r>
              <a:rPr lang="nl-NL" sz="1900" b="0" i="0" u="none" strike="noStrike" cap="none" baseline="0" dirty="0" smtClean="0">
                <a:solidFill>
                  <a:schemeClr val="dk1"/>
                </a:solidFill>
                <a:latin typeface="Calibri"/>
                <a:ea typeface="Calibri"/>
                <a:cs typeface="Calibri"/>
                <a:sym typeface="Calibri"/>
                <a:rtl val="0"/>
              </a:rPr>
              <a:t>De </a:t>
            </a:r>
            <a:r>
              <a:rPr lang="nl-NL" sz="1900" b="0" i="0" u="none" strike="noStrike" cap="none" baseline="0" dirty="0">
                <a:solidFill>
                  <a:schemeClr val="dk1"/>
                </a:solidFill>
                <a:latin typeface="Calibri"/>
                <a:ea typeface="Calibri"/>
                <a:cs typeface="Calibri"/>
                <a:sym typeface="Calibri"/>
                <a:rtl val="0"/>
              </a:rPr>
              <a:t>invloed van omgeving op het naar buiten komen van ADHD-symptomen.</a:t>
            </a:r>
          </a:p>
          <a:p>
            <a:pPr marL="342900" marR="0" lvl="0" indent="-342900" algn="l" rtl="0">
              <a:lnSpc>
                <a:spcPct val="136842"/>
              </a:lnSpc>
              <a:spcBef>
                <a:spcPts val="0"/>
              </a:spcBef>
              <a:spcAft>
                <a:spcPts val="0"/>
              </a:spcAft>
              <a:buClr>
                <a:schemeClr val="dk1"/>
              </a:buClr>
              <a:buSzPct val="100000"/>
              <a:buFont typeface="Arial" panose="020B0604020202020204" pitchFamily="34" charset="0"/>
              <a:buChar char="•"/>
            </a:pPr>
            <a:r>
              <a:rPr lang="nl-NL" sz="1900" dirty="0" smtClean="0">
                <a:solidFill>
                  <a:schemeClr val="dk1"/>
                </a:solidFill>
                <a:latin typeface="Calibri"/>
                <a:ea typeface="Calibri"/>
                <a:cs typeface="Calibri"/>
                <a:sym typeface="Calibri"/>
                <a:rtl val="0"/>
              </a:rPr>
              <a:t>D</a:t>
            </a:r>
            <a:r>
              <a:rPr lang="nl-NL" sz="1900" b="0" i="0" u="none" strike="noStrike" cap="none" baseline="0" dirty="0" smtClean="0">
                <a:solidFill>
                  <a:schemeClr val="dk1"/>
                </a:solidFill>
                <a:latin typeface="Calibri"/>
                <a:ea typeface="Calibri"/>
                <a:cs typeface="Calibri"/>
                <a:sym typeface="Calibri"/>
                <a:rtl val="0"/>
              </a:rPr>
              <a:t>e </a:t>
            </a:r>
            <a:r>
              <a:rPr lang="nl-NL" sz="1900" b="0" i="0" u="none" strike="noStrike" cap="none" baseline="0" dirty="0">
                <a:solidFill>
                  <a:schemeClr val="dk1"/>
                </a:solidFill>
                <a:latin typeface="Calibri"/>
                <a:ea typeface="Calibri"/>
                <a:cs typeface="Calibri"/>
                <a:sym typeface="Calibri"/>
                <a:rtl val="0"/>
              </a:rPr>
              <a:t>verschillende subtypen</a:t>
            </a:r>
            <a:r>
              <a:rPr lang="nl-NL" sz="1900" dirty="0">
                <a:solidFill>
                  <a:schemeClr val="dk1"/>
                </a:solidFill>
                <a:latin typeface="Calibri"/>
                <a:ea typeface="Calibri"/>
                <a:cs typeface="Calibri"/>
                <a:sym typeface="Calibri"/>
                <a:rtl val="0"/>
              </a:rPr>
              <a:t>, </a:t>
            </a:r>
            <a:r>
              <a:rPr lang="nl-NL" sz="1900" b="0" i="0" u="none" strike="noStrike" cap="none" baseline="0" dirty="0">
                <a:solidFill>
                  <a:schemeClr val="dk1"/>
                </a:solidFill>
                <a:latin typeface="Calibri"/>
                <a:ea typeface="Calibri"/>
                <a:cs typeface="Calibri"/>
                <a:sym typeface="Calibri"/>
                <a:rtl val="0"/>
              </a:rPr>
              <a:t>het samengaan met andere stoornissen en het ontwikkelingsverloop.</a:t>
            </a:r>
          </a:p>
          <a:p>
            <a:pPr marL="342900" marR="0" lvl="0" indent="-342900" algn="l" rtl="0">
              <a:lnSpc>
                <a:spcPct val="136842"/>
              </a:lnSpc>
              <a:spcBef>
                <a:spcPts val="0"/>
              </a:spcBef>
              <a:spcAft>
                <a:spcPts val="0"/>
              </a:spcAft>
              <a:buClr>
                <a:schemeClr val="dk1"/>
              </a:buClr>
              <a:buSzPct val="100000"/>
              <a:buFont typeface="Arial" panose="020B0604020202020204" pitchFamily="34" charset="0"/>
              <a:buChar char="•"/>
            </a:pPr>
            <a:r>
              <a:rPr lang="nl-NL" sz="1900" b="0" i="0" u="none" strike="noStrike" cap="none" baseline="0" dirty="0" smtClean="0">
                <a:solidFill>
                  <a:schemeClr val="dk1"/>
                </a:solidFill>
                <a:latin typeface="Calibri"/>
                <a:ea typeface="Calibri"/>
                <a:cs typeface="Calibri"/>
                <a:sym typeface="Calibri"/>
                <a:rtl val="0"/>
              </a:rPr>
              <a:t>Chroniciteit </a:t>
            </a:r>
            <a:endParaRPr lang="nl-NL" sz="1900" b="0" i="0" u="none" strike="noStrike" cap="none" baseline="0" dirty="0">
              <a:solidFill>
                <a:schemeClr val="dk1"/>
              </a:solidFill>
              <a:latin typeface="Calibri"/>
              <a:ea typeface="Calibri"/>
              <a:cs typeface="Calibri"/>
              <a:sym typeface="Calibri"/>
              <a:rtl val="0"/>
            </a:endParaRPr>
          </a:p>
          <a:p>
            <a:pPr marL="342900" marR="0" lvl="0" indent="-342900" algn="l" rtl="0">
              <a:lnSpc>
                <a:spcPct val="136842"/>
              </a:lnSpc>
              <a:spcBef>
                <a:spcPts val="0"/>
              </a:spcBef>
              <a:spcAft>
                <a:spcPts val="0"/>
              </a:spcAft>
              <a:buClr>
                <a:schemeClr val="dk1"/>
              </a:buClr>
              <a:buSzPct val="100000"/>
              <a:buFont typeface="Arial" panose="020B0604020202020204" pitchFamily="34" charset="0"/>
              <a:buChar char="•"/>
            </a:pPr>
            <a:r>
              <a:rPr lang="nl-NL" sz="1900" b="0" i="0" u="none" strike="noStrike" cap="none" baseline="0" dirty="0" smtClean="0">
                <a:solidFill>
                  <a:schemeClr val="dk1"/>
                </a:solidFill>
                <a:latin typeface="Calibri"/>
                <a:ea typeface="Calibri"/>
                <a:cs typeface="Calibri"/>
                <a:sym typeface="Calibri"/>
                <a:rtl val="0"/>
              </a:rPr>
              <a:t>Verschillende </a:t>
            </a:r>
            <a:r>
              <a:rPr lang="nl-NL" sz="1900" b="0" i="0" u="none" strike="noStrike" cap="none" baseline="0" dirty="0">
                <a:solidFill>
                  <a:schemeClr val="dk1"/>
                </a:solidFill>
                <a:latin typeface="Calibri"/>
                <a:ea typeface="Calibri"/>
                <a:cs typeface="Calibri"/>
                <a:sym typeface="Calibri"/>
                <a:rtl val="0"/>
              </a:rPr>
              <a:t>begeleidings- en behandelmogelijkheden.</a:t>
            </a:r>
          </a:p>
          <a:p>
            <a:pPr marL="342900" marR="0" lvl="0" indent="-342900" algn="l" rtl="0">
              <a:lnSpc>
                <a:spcPct val="136842"/>
              </a:lnSpc>
              <a:spcBef>
                <a:spcPts val="0"/>
              </a:spcBef>
              <a:spcAft>
                <a:spcPts val="0"/>
              </a:spcAft>
              <a:buClr>
                <a:schemeClr val="dk1"/>
              </a:buClr>
              <a:buSzPct val="100000"/>
              <a:buFont typeface="Arial" panose="020B0604020202020204" pitchFamily="34" charset="0"/>
              <a:buChar char="•"/>
            </a:pPr>
            <a:r>
              <a:rPr lang="nl-NL" sz="1900" b="0" i="0" u="none" strike="noStrike" cap="none" baseline="0" dirty="0" smtClean="0">
                <a:solidFill>
                  <a:schemeClr val="dk1"/>
                </a:solidFill>
                <a:latin typeface="Calibri"/>
                <a:ea typeface="Calibri"/>
                <a:cs typeface="Calibri"/>
                <a:sym typeface="Calibri"/>
                <a:rtl val="0"/>
              </a:rPr>
              <a:t>Geef </a:t>
            </a:r>
            <a:r>
              <a:rPr lang="nl-NL" sz="1900" b="0" i="0" u="none" strike="noStrike" cap="none" baseline="0" dirty="0">
                <a:solidFill>
                  <a:schemeClr val="dk1"/>
                </a:solidFill>
                <a:latin typeface="Calibri"/>
                <a:ea typeface="Calibri"/>
                <a:cs typeface="Calibri"/>
                <a:sym typeface="Calibri"/>
                <a:rtl val="0"/>
              </a:rPr>
              <a:t>aparte aandacht aan de doelen, wensen en mogelijkheden van de kinderen en jongeren zelf.      </a:t>
            </a:r>
          </a:p>
        </p:txBody>
      </p:sp>
      <p:sp>
        <p:nvSpPr>
          <p:cNvPr id="107" name="Shape 107"/>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nl-NL" sz="1000" b="0" i="0" u="none" strike="noStrike" cap="none" baseline="0">
                <a:solidFill>
                  <a:srgbClr val="A08241"/>
                </a:solidFill>
                <a:latin typeface="Calibri"/>
                <a:ea typeface="Calibri"/>
                <a:cs typeface="Calibri"/>
                <a:sym typeface="Calibri"/>
                <a:rtl val="0"/>
              </a:rPr>
              <a:t>*</a:t>
            </a:r>
          </a:p>
        </p:txBody>
      </p:sp>
    </p:spTree>
  </p:cSld>
  <p:clrMapOvr>
    <a:masterClrMapping/>
  </p:clrMapOvr>
  <p:transition spd="slow">
    <p:cut/>
  </p:transition>
</p:sld>
</file>

<file path=ppt/theme/theme1.xml><?xml version="1.0" encoding="utf-8"?>
<a:theme xmlns:a="http://schemas.openxmlformats.org/drawingml/2006/main" name="1_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0.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1.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2.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3.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4.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15.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2.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3.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4.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5.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6.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7.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8.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ppt/theme/themeOverride9.xml><?xml version="1.0" encoding="utf-8"?>
<a:themeOverride xmlns:a="http://schemas.openxmlformats.org/drawingml/2006/main">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29</TotalTime>
  <Words>2446</Words>
  <Application>Microsoft Office PowerPoint</Application>
  <PresentationFormat>Diavoorstelling (4:3)</PresentationFormat>
  <Paragraphs>235</Paragraphs>
  <Slides>28</Slides>
  <Notes>28</Notes>
  <HiddenSlides>0</HiddenSlides>
  <MMClips>0</MMClips>
  <ScaleCrop>false</ScaleCrop>
  <HeadingPairs>
    <vt:vector size="4" baseType="variant">
      <vt:variant>
        <vt:lpstr>Thema</vt:lpstr>
      </vt:variant>
      <vt:variant>
        <vt:i4>2</vt:i4>
      </vt:variant>
      <vt:variant>
        <vt:lpstr>Diatitels</vt:lpstr>
      </vt:variant>
      <vt:variant>
        <vt:i4>28</vt:i4>
      </vt:variant>
    </vt:vector>
  </HeadingPairs>
  <TitlesOfParts>
    <vt:vector size="30" baseType="lpstr">
      <vt:lpstr>1_Presentatie</vt:lpstr>
      <vt:lpstr>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lastModifiedBy>Trudy</cp:lastModifiedBy>
  <cp:revision>4</cp:revision>
  <dcterms:modified xsi:type="dcterms:W3CDTF">2015-02-25T10:55:54Z</dcterms:modified>
</cp:coreProperties>
</file>