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 id="2147483655" r:id="rId5"/>
    <p:sldMasterId id="2147483656" r:id="rId6"/>
    <p:sldMasterId id="214748365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C25CCD2-54BC-44C0-9B6A-31E9ADCA4016}">
  <a:tblStyle styleId="{6C25CCD2-54BC-44C0-9B6A-31E9ADCA4016}"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12700">
              <a:solidFill>
                <a:schemeClr val="accent2"/>
              </a:solidFill>
              <a:prstDash val="solid"/>
              <a:round/>
              <a:headEnd len="med" w="med" type="none"/>
              <a:tailEnd len="med" w="med" type="none"/>
            </a:ln>
          </a:top>
          <a:bottom>
            <a:ln cap="flat" cmpd="sng" w="12700">
              <a:solidFill>
                <a:schemeClr val="accent2"/>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band1H>
      <a:tcStyle>
        <a:fill>
          <a:solidFill>
            <a:schemeClr val="accent2">
              <a:alpha val="20000"/>
            </a:schemeClr>
          </a:solidFill>
        </a:fill>
      </a:tcStyle>
    </a:band1H>
    <a:band1V>
      <a:tcStyle>
        <a:fill>
          <a:solidFill>
            <a:schemeClr val="accent2">
              <a:alpha val="20000"/>
            </a:schemeClr>
          </a:solidFill>
        </a:fill>
      </a:tcStyle>
    </a:band1V>
    <a:lastCol>
      <a:tcTxStyle b="on" i="off"/>
    </a:lastCol>
    <a:firstCol>
      <a:tcTxStyle b="on" i="off"/>
    </a:firstCol>
    <a:lastRow>
      <a:tcTxStyle b="on" i="off"/>
      <a:tcStyle>
        <a:tcBdr>
          <a:top>
            <a:ln cap="flat" cmpd="sng" w="12700">
              <a:solidFill>
                <a:schemeClr val="accent2"/>
              </a:solidFill>
              <a:prstDash val="solid"/>
              <a:round/>
              <a:headEnd len="med" w="med" type="none"/>
              <a:tailEnd len="med" w="med" type="none"/>
            </a:ln>
          </a:top>
        </a:tcBdr>
        <a:fill>
          <a:solidFill>
            <a:srgbClr val="FFFFFF">
              <a:alpha val="0"/>
            </a:srgbClr>
          </a:solidFill>
        </a:fill>
      </a:tcStyle>
    </a:lastRow>
    <a:firstRow>
      <a:tcTxStyle b="on" i="off"/>
      <a:tcStyle>
        <a:tcBdr>
          <a:bottom>
            <a:ln cap="flat" cmpd="sng" w="12700">
              <a:solidFill>
                <a:schemeClr val="accent2"/>
              </a:solidFill>
              <a:prstDash val="solid"/>
              <a:round/>
              <a:headEnd len="med" w="med" type="none"/>
              <a:tailEnd len="med" w="med" type="none"/>
            </a:ln>
          </a:bottom>
        </a:tcBdr>
        <a:fill>
          <a:solidFill>
            <a:srgbClr val="FFFFFF">
              <a:alpha val="0"/>
            </a:srgbClr>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1"/>
                </a:solidFill>
                <a:latin typeface="Arial"/>
                <a:ea typeface="Arial"/>
                <a:cs typeface="Arial"/>
                <a:sym typeface="Arial"/>
              </a:defRPr>
            </a:lvl1pPr>
            <a:lvl2pPr indent="0" lvl="1" marL="457200" marR="0" rtl="0" algn="l">
              <a:spcBef>
                <a:spcPts val="0"/>
              </a:spcBef>
              <a:buNone/>
              <a:defRPr b="0" i="0" sz="1200" u="none" cap="none" strike="noStrike">
                <a:solidFill>
                  <a:schemeClr val="dk1"/>
                </a:solidFill>
                <a:latin typeface="Arial"/>
                <a:ea typeface="Arial"/>
                <a:cs typeface="Arial"/>
                <a:sym typeface="Arial"/>
              </a:defRPr>
            </a:lvl2pPr>
            <a:lvl3pPr indent="0" lvl="2" marL="914400" marR="0" rtl="0" algn="l">
              <a:spcBef>
                <a:spcPts val="0"/>
              </a:spcBef>
              <a:buNone/>
              <a:defRPr b="0" i="0" sz="1200" u="none" cap="none" strike="noStrike">
                <a:solidFill>
                  <a:schemeClr val="dk1"/>
                </a:solidFill>
                <a:latin typeface="Arial"/>
                <a:ea typeface="Arial"/>
                <a:cs typeface="Arial"/>
                <a:sym typeface="Arial"/>
              </a:defRPr>
            </a:lvl3pPr>
            <a:lvl4pPr indent="0" lvl="3" marL="1371600" marR="0" rtl="0" algn="l">
              <a:spcBef>
                <a:spcPts val="0"/>
              </a:spcBef>
              <a:buNone/>
              <a:defRPr b="0" i="0" sz="1200" u="none" cap="none" strike="noStrike">
                <a:solidFill>
                  <a:schemeClr val="dk1"/>
                </a:solidFill>
                <a:latin typeface="Arial"/>
                <a:ea typeface="Arial"/>
                <a:cs typeface="Arial"/>
                <a:sym typeface="Arial"/>
              </a:defRPr>
            </a:lvl4pPr>
            <a:lvl5pPr indent="0" lvl="4" marL="1828800" marR="0" rtl="0" algn="l">
              <a:spcBef>
                <a:spcPts val="0"/>
              </a:spcBef>
              <a:buNone/>
              <a:defRPr b="0" i="0" sz="1200" u="none" cap="none" strike="noStrike">
                <a:solidFill>
                  <a:schemeClr val="dk1"/>
                </a:solidFill>
                <a:latin typeface="Arial"/>
                <a:ea typeface="Arial"/>
                <a:cs typeface="Arial"/>
                <a:sym typeface="Arial"/>
              </a:defRPr>
            </a:lvl5pPr>
            <a:lvl6pPr indent="0" lvl="5" marL="2286000" marR="0" rtl="0" algn="l">
              <a:spcBef>
                <a:spcPts val="0"/>
              </a:spcBef>
              <a:buNone/>
              <a:defRPr b="0" i="0" sz="1200" u="none" cap="none" strike="noStrike">
                <a:solidFill>
                  <a:schemeClr val="dk1"/>
                </a:solidFill>
                <a:latin typeface="Arial"/>
                <a:ea typeface="Arial"/>
                <a:cs typeface="Arial"/>
                <a:sym typeface="Arial"/>
              </a:defRPr>
            </a:lvl6pPr>
            <a:lvl7pPr indent="0" lvl="6" marL="2743200" marR="0" rtl="0" algn="l">
              <a:spcBef>
                <a:spcPts val="0"/>
              </a:spcBef>
              <a:buNone/>
              <a:defRPr b="0" i="0" sz="1200" u="none" cap="none" strike="noStrike">
                <a:solidFill>
                  <a:schemeClr val="dk1"/>
                </a:solidFill>
                <a:latin typeface="Arial"/>
                <a:ea typeface="Arial"/>
                <a:cs typeface="Arial"/>
                <a:sym typeface="Arial"/>
              </a:defRPr>
            </a:lvl7pPr>
            <a:lvl8pPr indent="0" lvl="7" marL="3200400" marR="0" rtl="0" algn="l">
              <a:spcBef>
                <a:spcPts val="0"/>
              </a:spcBef>
              <a:buNone/>
              <a:defRPr b="0" i="0" sz="1200" u="none" cap="none" strike="noStrike">
                <a:solidFill>
                  <a:schemeClr val="dk1"/>
                </a:solidFill>
                <a:latin typeface="Arial"/>
                <a:ea typeface="Arial"/>
                <a:cs typeface="Arial"/>
                <a:sym typeface="Arial"/>
              </a:defRPr>
            </a:lvl8pPr>
            <a:lvl9pPr indent="0" lvl="8" marL="3657600" marR="0" rtl="0" algn="l">
              <a:spcBef>
                <a:spcPts val="0"/>
              </a:spcBef>
              <a:buNone/>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685210"/>
            <a:ext cx="2971799" cy="4572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3" name="Shape 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39" name="Shape 1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136842"/>
              </a:lnSpc>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Aanleiding voor de ontwikkeling van de richtlijn</a:t>
            </a:r>
          </a:p>
          <a:p>
            <a:pPr indent="0" lvl="0" marL="0" marR="0" rtl="0" algn="l">
              <a:lnSpc>
                <a:spcPct val="136842"/>
              </a:lnSpc>
              <a:spcBef>
                <a:spcPts val="38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Beschrijving van het doel van de richtlijn	</a:t>
            </a:r>
          </a:p>
          <a:p>
            <a:pPr indent="0" lvl="0" marL="0" marR="0" rtl="0" algn="l">
              <a:lnSpc>
                <a:spcPct val="136842"/>
              </a:lnSpc>
              <a:spcBef>
                <a:spcPts val="38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Voor wie is de richtlijn bedoeld (doelgroep)?</a:t>
            </a:r>
          </a:p>
          <a:p>
            <a:pPr indent="0" lvl="0" marL="0" marR="0" rtl="0" algn="l">
              <a:lnSpc>
                <a:spcPct val="136842"/>
              </a:lnSpc>
              <a:spcBef>
                <a:spcPts val="38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Afbakening (waar gaat de richtlijn wel en niet over)</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49" name="Shape 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 Beschrijving van de signaleringsactiviteiten door de JGZ, zoals genoemd in de richtlijn</a:t>
            </a:r>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228600" lvl="0" marL="228600" marR="0" rtl="0" algn="l">
              <a:lnSpc>
                <a:spcPct val="100000"/>
              </a:lnSpc>
              <a:spcBef>
                <a:spcPts val="0"/>
              </a:spcBef>
              <a:spcAft>
                <a:spcPts val="0"/>
              </a:spcAft>
              <a:buClr>
                <a:schemeClr val="dk1"/>
              </a:buClr>
              <a:buSzPct val="100000"/>
              <a:buFont typeface="Arial"/>
              <a:buAutoNum type="arabicPeriod"/>
            </a:pPr>
            <a:r>
              <a:rPr b="0" i="0" lang="en-US" sz="1200" u="none" cap="none" strike="noStrike">
                <a:solidFill>
                  <a:schemeClr val="dk1"/>
                </a:solidFill>
                <a:latin typeface="Arial"/>
                <a:ea typeface="Arial"/>
                <a:cs typeface="Arial"/>
                <a:sym typeface="Arial"/>
              </a:rPr>
              <a:t>De anamnese levert geen bijzonderheden op, behalve dat Martijn soms een ‘pauze’ neemt tijdens het drinken aan de borst. De jeugdverpleegkundige ziet (ontkleed) een roze, rustige zuigeling, met een ademhalingsfrequentie van ongeveer 30/min.</a:t>
            </a:r>
          </a:p>
          <a:p>
            <a:pPr indent="-228600" lvl="0" marL="228600" marR="0" rtl="0" algn="l">
              <a:lnSpc>
                <a:spcPct val="100000"/>
              </a:lnSpc>
              <a:spcBef>
                <a:spcPts val="0"/>
              </a:spcBef>
              <a:spcAft>
                <a:spcPts val="0"/>
              </a:spcAft>
              <a:buClr>
                <a:schemeClr val="dk1"/>
              </a:buClr>
              <a:buSzPct val="100000"/>
              <a:buFont typeface="Arial"/>
              <a:buNone/>
            </a:pPr>
            <a:r>
              <a:t/>
            </a:r>
            <a:endParaRPr b="0" i="1" sz="12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t/>
            </a:r>
            <a:endParaRPr b="0" i="1" sz="12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213" name="Shape 2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Contact 4 weken: wat vraagt en doet de jeugdarts?</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Anamnese</a:t>
            </a:r>
            <a:r>
              <a:rPr b="0" i="0" lang="en-US" sz="1200" u="sng" cap="none" strike="noStrike">
                <a:solidFill>
                  <a:schemeClr val="dk1"/>
                </a:solidFill>
                <a:latin typeface="Arial"/>
                <a:ea typeface="Arial"/>
                <a:cs typeface="Arial"/>
                <a:sym typeface="Arial"/>
              </a:rPr>
              <a:t> (als nog niet eerder beschreven)</a:t>
            </a:r>
            <a:r>
              <a:rPr b="0" i="0" lang="en-US" sz="1200" u="none" cap="none" strike="noStrike">
                <a:solidFill>
                  <a:schemeClr val="dk1"/>
                </a:solidFill>
                <a:latin typeface="Arial"/>
                <a:ea typeface="Arial"/>
                <a:cs typeface="Arial"/>
                <a:sym typeface="Arial"/>
              </a:rPr>
              <a:t> : </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Zwangerschap:  Is er een 20 weken-echo uitgevoerd? Waren er bijzonderheden op de echo? Verloop zwangerschap? Ziekte tijdens zwangerschap? Medicatiegebruik tijdens zwangerschap? </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Familieanamnese (specifiek op hart- en vaatziekten en plotseling overlijden van 1e en 2e graads familieleden)</a:t>
            </a:r>
          </a:p>
          <a:p>
            <a:pPr indent="0" lvl="0" marL="0" marR="0" rtl="0" algn="l">
              <a:spcBef>
                <a:spcPts val="0"/>
              </a:spcBef>
              <a:spcAft>
                <a:spcPts val="0"/>
              </a:spcAft>
              <a:buSzPct val="25000"/>
              <a:buNone/>
            </a:pPr>
            <a:r>
              <a:rPr b="0" i="0" lang="en-US" sz="1200" u="sng" cap="none" strike="noStrike">
                <a:solidFill>
                  <a:schemeClr val="dk1"/>
                </a:solidFill>
                <a:latin typeface="Arial"/>
                <a:ea typeface="Arial"/>
                <a:cs typeface="Arial"/>
                <a:sym typeface="Arial"/>
              </a:rPr>
              <a:t>Anamnese altijd:</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Inspanningstolerantie tijdens drinken</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Gedrag/algemene indruk (is kind onrustig, tevreden, etc)</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Onderzoek:</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Groeicurve beoordelen</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Inspectie</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Palpatie van aa. femorales, lever, milt</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Auscultatie</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2. Uit de anamnese blijkt dat Martijn nog steeds wat moeite heeft met drinken, hij neemt regelmatig een pauze, maar drinkt wel door. Martijn is een rustig kind, hij huilt niet zo veel en huilt niet heel hard. Qua kleur is ouders niets bijzonders opgevallen.</a:t>
            </a: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Bij het lichamelijk onderzoek worden geen bijzonderheden gevonden. Hij is voldoende gegroeid in de afgelopen weken. </a:t>
            </a:r>
          </a:p>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Het eerste jaar verloopt de ontwikkeling van Martijn goed. Het drinken en eten gaat redelijk. In verband met een matige groei qua gewicht word hij wel nog een paar keer extra gewogen en gemeten.</a:t>
            </a: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14" name="Shape 214"/>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b="0" i="1" lang="en-US" sz="1200" u="none" cap="none" strike="noStrike">
                <a:solidFill>
                  <a:schemeClr val="dk1"/>
                </a:solidFill>
                <a:latin typeface="Arial"/>
                <a:ea typeface="Arial"/>
                <a:cs typeface="Arial"/>
                <a:sym typeface="Arial"/>
              </a:rPr>
              <a:t>3. </a:t>
            </a:r>
            <a:r>
              <a:rPr b="0" i="0" lang="en-US" sz="1200" u="none" cap="none" strike="noStrike">
                <a:solidFill>
                  <a:schemeClr val="dk1"/>
                </a:solidFill>
                <a:latin typeface="Arial"/>
                <a:ea typeface="Arial"/>
                <a:cs typeface="Arial"/>
                <a:sym typeface="Arial"/>
              </a:rPr>
              <a:t>De jeugdarts voert het volledige lichamelijk onderzoek uit voor het onderscheiden van een hartgeruis.  Beoordeling geruis (liggend en zittend), beoordeling uitstraling in de fossa suprasternalis en langs de carotiden.  Er blijkt geen uitstraling van de ruis en in lig is de ruis zachter dan zittend.</a:t>
            </a:r>
          </a:p>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De conclusie is dat er sprake is van een fysiologische hartruis en er in elk geval cardiaal voor dit moment geen zorgen zijn. Je voert het gesprek met de ouder en licht dit toe. Ouders hebben een nichtje die ook een onschuldige hartruis heeft en zijn niet ongerust.</a:t>
            </a:r>
          </a:p>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buSzPct val="25000"/>
              <a:buNone/>
            </a:pPr>
            <a:r>
              <a:t/>
            </a:r>
            <a:endParaRPr b="0" i="0" sz="1200" u="none" cap="none" strike="noStrike">
              <a:solidFill>
                <a:schemeClr val="dk1"/>
              </a:solidFill>
              <a:latin typeface="Arial"/>
              <a:ea typeface="Arial"/>
              <a:cs typeface="Arial"/>
              <a:sym typeface="Arial"/>
            </a:endParaRPr>
          </a:p>
        </p:txBody>
      </p:sp>
      <p:sp>
        <p:nvSpPr>
          <p:cNvPr id="221" name="Shape 221"/>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Zwangerschap </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Geboorte</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Familieanamnese</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Inspanningsintolerantie</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Medische voorgeschiedenis</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Syncope/wegrakingen</a:t>
            </a:r>
          </a:p>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Vader vertelt dat hij niet zo veel weet over de zwangerschap en geboorte van Hussein, hij denkt dat dit allemaal ‘goed gegaan is’. De vader van vader is overleden op de leeftijd van 60 jaar, vader weet niet waaraan hij is overleden. In Syrië heeft Hussein diverse vaccinaties gehad, vader weet niet meer welke dit waren. Hussein heeft ongeveer een jaar geleden een forse keelontsteking gehad. Hij heeft daarna nog een tijdje last gehouden van ‘pijn in zijn lijf, vooral in zijn benen’.  Verder is hij altijd goed gezond geweest. De laatste 3 maanden is Hussein veel moe, hij heeft weinig energie. Vader geeft aan dat het gezin veel heftige dingen heeft meegemaakt in Syrië.</a:t>
            </a: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6" name="Shape 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242" name="Shape 2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Groeicurve beoordelen</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Inspectie van het kind: algemene indruk, dysmorfieën, huid, thorax, hoofd-hals en extremiteiten</a:t>
            </a:r>
          </a:p>
          <a:p>
            <a:pPr indent="-285750" lvl="0" marL="285750" marR="0" rtl="0" algn="l">
              <a:spcBef>
                <a:spcPts val="0"/>
              </a:spcBef>
              <a:spcAft>
                <a:spcPts val="0"/>
              </a:spcAft>
              <a:buClr>
                <a:schemeClr val="dk1"/>
              </a:buClr>
              <a:buSzPct val="100000"/>
              <a:buFont typeface="Arial"/>
              <a:buChar char="•"/>
            </a:pPr>
            <a:r>
              <a:rPr b="0" i="0" lang="en-US" sz="1200" u="none" cap="none" strike="noStrike">
                <a:solidFill>
                  <a:schemeClr val="dk1"/>
                </a:solidFill>
                <a:latin typeface="Arial"/>
                <a:ea typeface="Arial"/>
                <a:cs typeface="Arial"/>
                <a:sym typeface="Arial"/>
              </a:rPr>
              <a:t>Auscultatie: hart en longen</a:t>
            </a:r>
          </a:p>
          <a:p>
            <a:pPr indent="0" lvl="0" marL="0" marR="0" rtl="0" algn="l">
              <a:lnSpc>
                <a:spcPct val="100000"/>
              </a:lnSpc>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De groei van Hussein lijkt zonder bijzonderheden, alhoewel er geen eerder meetpunt is ter referentie. De jeugdarts ziet een niet ziek uitziende jongen die al enkele woordjes Nederlands spreekt. Bij auscultatie van het hart hoort de jeugdarts een blazende, systolische souffle ter hoogte van de vijfde intercostaal ruimte links op de midclaviculairlijn</a:t>
            </a:r>
            <a:r>
              <a:rPr b="0" i="0" lang="en-US" sz="1200" u="none" cap="none" strike="noStrike">
                <a:solidFill>
                  <a:schemeClr val="dk1"/>
                </a:solidFill>
                <a:latin typeface="Arial"/>
                <a:ea typeface="Arial"/>
                <a:cs typeface="Arial"/>
                <a:sym typeface="Arial"/>
              </a:rPr>
              <a:t>.</a:t>
            </a:r>
          </a:p>
        </p:txBody>
      </p:sp>
      <p:sp>
        <p:nvSpPr>
          <p:cNvPr id="243" name="Shape 243"/>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249" name="Shape 2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De jeugdarts beoordeeld het geruis (liggend en zittend) en eventuele uitstraling in de fossa suprasternalis en langs de carotiden. Daarnaast wordt op de thorax gevoeld naar thrills en ictus cordis. De jeugdarts besluit Hussein te verwijzen in verband met de verdenking op acuut reuma in de voorgeschiedenis en het hartgeruis.</a:t>
            </a:r>
          </a:p>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Er blijkt sprake te zijn van een mitralisinsufficiëntie na acuut reuma. </a:t>
            </a:r>
          </a:p>
        </p:txBody>
      </p:sp>
      <p:sp>
        <p:nvSpPr>
          <p:cNvPr id="250" name="Shape 250"/>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57" name="Shape 257"/>
          <p:cNvSpPr txBox="1"/>
          <p:nvPr>
            <p:ph idx="12" type="sldNum"/>
          </p:nvPr>
        </p:nvSpPr>
        <p:spPr>
          <a:xfrm>
            <a:off x="3884612" y="8685210"/>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SzPct val="250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63" name="Shape 2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136842"/>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hoeverre verschilt de in de richtlijn voorgestelde  werkwijze van de huidige? </a:t>
            </a:r>
          </a:p>
          <a:p>
            <a:pPr indent="0" lvl="0" marL="0" marR="0" rtl="0" algn="l">
              <a:lnSpc>
                <a:spcPct val="136842"/>
              </a:lnSpc>
              <a:spcBef>
                <a:spcPts val="380"/>
              </a:spcBef>
              <a:spcAft>
                <a:spcPts val="0"/>
              </a:spcAft>
              <a:buClr>
                <a:schemeClr val="dk1"/>
              </a:buClr>
              <a:buSzPct val="25000"/>
              <a:buFont typeface="Calibri"/>
              <a:buNone/>
            </a:pPr>
            <a:r>
              <a:rPr b="0" i="1" lang="en-US" sz="1200" u="none" cap="none" strike="noStrike">
                <a:solidFill>
                  <a:schemeClr val="dk1"/>
                </a:solidFill>
                <a:latin typeface="Calibri"/>
                <a:ea typeface="Calibri"/>
                <a:cs typeface="Calibri"/>
                <a:sym typeface="Calibri"/>
              </a:rPr>
              <a:t>Geef aan wat landelijk nieuw is in de richtlijn.</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62" name="Shape 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lnSpc>
                <a:spcPct val="136842"/>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hoeverre verschilt de in de richtlijn voorgestelde  werkwijze van de huidige? </a:t>
            </a:r>
          </a:p>
          <a:p>
            <a:pPr indent="0" lvl="0" marL="0" marR="0" rtl="0" algn="l">
              <a:lnSpc>
                <a:spcPct val="136842"/>
              </a:lnSpc>
              <a:spcBef>
                <a:spcPts val="380"/>
              </a:spcBef>
              <a:spcAft>
                <a:spcPts val="0"/>
              </a:spcAft>
              <a:buClr>
                <a:schemeClr val="dk1"/>
              </a:buClr>
              <a:buSzPct val="25000"/>
              <a:buFont typeface="Calibri"/>
              <a:buNone/>
            </a:pPr>
            <a:r>
              <a:rPr b="0" i="1" lang="en-US" sz="1200" u="none" cap="none" strike="noStrike">
                <a:solidFill>
                  <a:schemeClr val="dk1"/>
                </a:solidFill>
                <a:latin typeface="Calibri"/>
                <a:ea typeface="Calibri"/>
                <a:cs typeface="Calibri"/>
                <a:sym typeface="Calibri"/>
              </a:rPr>
              <a:t>Geef aan wat landelijk nieuw is in de richtlijn.</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1" marL="342900" marR="0" rtl="0" algn="l">
              <a:lnSpc>
                <a:spcPct val="136842"/>
              </a:lnSpc>
              <a:spcBef>
                <a:spcPts val="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Incidentie- en prevalentiecijfers</a:t>
            </a:r>
          </a:p>
          <a:p>
            <a:pPr indent="0" lvl="1" marL="342900" marR="0" rtl="0" algn="l">
              <a:lnSpc>
                <a:spcPct val="136842"/>
              </a:lnSpc>
              <a:spcBef>
                <a:spcPts val="380"/>
              </a:spcBef>
              <a:spcAft>
                <a:spcPts val="0"/>
              </a:spcAft>
              <a:buClr>
                <a:schemeClr val="dk1"/>
              </a:buClr>
              <a:buSzPct val="100000"/>
              <a:buFont typeface="Calibri"/>
              <a:buChar char="•"/>
            </a:pPr>
            <a:r>
              <a:rPr b="0" i="0" lang="en-US" sz="1900" u="none" cap="none" strike="noStrike">
                <a:solidFill>
                  <a:schemeClr val="dk1"/>
                </a:solidFill>
                <a:latin typeface="Calibri"/>
                <a:ea typeface="Calibri"/>
                <a:cs typeface="Calibri"/>
                <a:sym typeface="Calibri"/>
              </a:rPr>
              <a:t>Prevalentie: het </a:t>
            </a:r>
            <a:r>
              <a:rPr b="0" i="1" lang="en-US" sz="1900" u="none" cap="none" strike="noStrike">
                <a:solidFill>
                  <a:schemeClr val="dk1"/>
                </a:solidFill>
                <a:latin typeface="Calibri"/>
                <a:ea typeface="Calibri"/>
                <a:cs typeface="Calibri"/>
                <a:sym typeface="Calibri"/>
              </a:rPr>
              <a:t>totale aantal gevallen </a:t>
            </a:r>
            <a:r>
              <a:rPr b="0" i="0" lang="en-US" sz="1900" u="none" cap="none" strike="noStrike">
                <a:solidFill>
                  <a:schemeClr val="dk1"/>
                </a:solidFill>
                <a:latin typeface="Calibri"/>
                <a:ea typeface="Calibri"/>
                <a:cs typeface="Calibri"/>
                <a:sym typeface="Calibri"/>
              </a:rPr>
              <a:t>op een bepaald moment of gedurende een bepaalde periode (meestal een jaar)</a:t>
            </a:r>
          </a:p>
          <a:p>
            <a:pPr indent="0" lvl="1" marL="342900" marR="0" rtl="0" algn="l">
              <a:lnSpc>
                <a:spcPct val="136842"/>
              </a:lnSpc>
              <a:spcBef>
                <a:spcPts val="380"/>
              </a:spcBef>
              <a:spcAft>
                <a:spcPts val="0"/>
              </a:spcAft>
              <a:buClr>
                <a:schemeClr val="dk1"/>
              </a:buClr>
              <a:buSzPct val="100000"/>
              <a:buFont typeface="Calibri"/>
              <a:buChar char="•"/>
            </a:pPr>
            <a:r>
              <a:rPr b="0" i="0" lang="en-US" sz="1900" u="none" cap="none" strike="noStrike">
                <a:solidFill>
                  <a:schemeClr val="dk1"/>
                </a:solidFill>
                <a:latin typeface="Calibri"/>
                <a:ea typeface="Calibri"/>
                <a:cs typeface="Calibri"/>
                <a:sym typeface="Calibri"/>
              </a:rPr>
              <a:t>Incidentie: het aantal </a:t>
            </a:r>
            <a:r>
              <a:rPr b="0" i="1" lang="en-US" sz="1900" u="none" cap="none" strike="noStrike">
                <a:solidFill>
                  <a:schemeClr val="dk1"/>
                </a:solidFill>
                <a:latin typeface="Calibri"/>
                <a:ea typeface="Calibri"/>
                <a:cs typeface="Calibri"/>
                <a:sym typeface="Calibri"/>
              </a:rPr>
              <a:t>nieuwe gevallen</a:t>
            </a:r>
            <a:r>
              <a:rPr b="0" i="0" lang="en-US" sz="1900" u="none" cap="none" strike="noStrike">
                <a:solidFill>
                  <a:schemeClr val="dk1"/>
                </a:solidFill>
                <a:latin typeface="Calibri"/>
                <a:ea typeface="Calibri"/>
                <a:cs typeface="Calibri"/>
                <a:sym typeface="Calibri"/>
              </a:rPr>
              <a:t> in een bepaald tijdvak</a:t>
            </a:r>
          </a:p>
          <a:p>
            <a:pPr indent="0" lvl="1" marL="342900" marR="0" rtl="0" algn="l">
              <a:lnSpc>
                <a:spcPct val="136842"/>
              </a:lnSpc>
              <a:spcBef>
                <a:spcPts val="38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Gespecificeerd naar leeftijd, geslacht, etniciteit (als daartussen een evidente relatie bestaat)</a:t>
            </a:r>
          </a:p>
          <a:p>
            <a:pPr indent="0" lvl="1" marL="342900" marR="0" rtl="0" algn="l">
              <a:lnSpc>
                <a:spcPct val="136842"/>
              </a:lnSpc>
              <a:spcBef>
                <a:spcPts val="38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Trends en prognoses van incidentie en prevalentie (en mogelijke verklaringen daarvan)</a:t>
            </a:r>
          </a:p>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Vul alleen in als je de incidentie en prevalentie duidelijk met cijfers kunt weergeven. Haal anders deze dia er tussen uit. </a:t>
            </a:r>
          </a:p>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76" name="Shape 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84" name="Shape 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12" name="Shape 12"/>
        <p:cNvGrpSpPr/>
        <p:nvPr/>
      </p:nvGrpSpPr>
      <p:grpSpPr>
        <a:xfrm>
          <a:off x="0" y="0"/>
          <a:ext cx="0" cy="0"/>
          <a:chOff x="0" y="0"/>
          <a:chExt cx="0" cy="0"/>
        </a:xfrm>
      </p:grpSpPr>
      <p:sp>
        <p:nvSpPr>
          <p:cNvPr id="13" name="Shape 13"/>
          <p:cNvSpPr txBox="1"/>
          <p:nvPr>
            <p:ph type="ctrTitle"/>
          </p:nvPr>
        </p:nvSpPr>
        <p:spPr>
          <a:xfrm>
            <a:off x="2286000" y="1447800"/>
            <a:ext cx="6629400" cy="381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1"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4" name="Shape 14"/>
          <p:cNvSpPr txBox="1"/>
          <p:nvPr>
            <p:ph idx="1" type="subTitle"/>
          </p:nvPr>
        </p:nvSpPr>
        <p:spPr>
          <a:xfrm>
            <a:off x="2286000" y="1824038"/>
            <a:ext cx="6629400" cy="1447800"/>
          </a:xfrm>
          <a:prstGeom prst="rect">
            <a:avLst/>
          </a:prstGeom>
          <a:noFill/>
          <a:ln>
            <a:noFill/>
          </a:ln>
        </p:spPr>
        <p:txBody>
          <a:bodyPr anchorCtr="0" anchor="t" bIns="91425" lIns="91425" rIns="91425" tIns="91425"/>
          <a:lstStyle>
            <a:lvl1pPr indent="0" lvl="0" marL="0" marR="0" rtl="0" algn="l">
              <a:lnSpc>
                <a:spcPct val="136842"/>
              </a:lnSpc>
              <a:spcBef>
                <a:spcPts val="380"/>
              </a:spcBef>
              <a:spcAft>
                <a:spcPts val="0"/>
              </a:spcAft>
              <a:buClr>
                <a:schemeClr val="dk1"/>
              </a:buClr>
              <a:buFont typeface="Arial"/>
              <a:buNone/>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21" name="Shape 21"/>
        <p:cNvGrpSpPr/>
        <p:nvPr/>
      </p:nvGrpSpPr>
      <p:grpSpPr>
        <a:xfrm>
          <a:off x="0" y="0"/>
          <a:ext cx="0" cy="0"/>
          <a:chOff x="0" y="0"/>
          <a:chExt cx="0" cy="0"/>
        </a:xfrm>
      </p:grpSpPr>
      <p:sp>
        <p:nvSpPr>
          <p:cNvPr id="22" name="Shape 22"/>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3" name="Shape 23"/>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31" name="Shape 31"/>
        <p:cNvGrpSpPr/>
        <p:nvPr/>
      </p:nvGrpSpPr>
      <p:grpSpPr>
        <a:xfrm>
          <a:off x="0" y="0"/>
          <a:ext cx="0" cy="0"/>
          <a:chOff x="0" y="0"/>
          <a:chExt cx="0" cy="0"/>
        </a:xfrm>
      </p:grpSpPr>
      <p:sp>
        <p:nvSpPr>
          <p:cNvPr id="32" name="Shape 32"/>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3" name="Shape 33"/>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38" name="Shape 38"/>
        <p:cNvGrpSpPr/>
        <p:nvPr/>
      </p:nvGrpSpPr>
      <p:grpSpPr>
        <a:xfrm>
          <a:off x="0" y="0"/>
          <a:ext cx="0" cy="0"/>
          <a:chOff x="0" y="0"/>
          <a:chExt cx="0" cy="0"/>
        </a:xfrm>
      </p:grpSpPr>
      <p:sp>
        <p:nvSpPr>
          <p:cNvPr id="39" name="Shape 39"/>
          <p:cNvSpPr txBox="1"/>
          <p:nvPr>
            <p:ph type="ctrTitle"/>
          </p:nvPr>
        </p:nvSpPr>
        <p:spPr>
          <a:xfrm>
            <a:off x="2286000" y="1447800"/>
            <a:ext cx="6629400" cy="3810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1"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0" name="Shape 40"/>
          <p:cNvSpPr txBox="1"/>
          <p:nvPr>
            <p:ph idx="1" type="subTitle"/>
          </p:nvPr>
        </p:nvSpPr>
        <p:spPr>
          <a:xfrm>
            <a:off x="2286000" y="1824038"/>
            <a:ext cx="6629400" cy="1447800"/>
          </a:xfrm>
          <a:prstGeom prst="rect">
            <a:avLst/>
          </a:prstGeom>
          <a:noFill/>
          <a:ln>
            <a:noFill/>
          </a:ln>
        </p:spPr>
        <p:txBody>
          <a:bodyPr anchorCtr="0" anchor="t" bIns="91425" lIns="91425" rIns="91425" tIns="91425"/>
          <a:lstStyle>
            <a:lvl1pPr indent="0" lvl="0" marL="0" marR="0" rtl="0" algn="l">
              <a:lnSpc>
                <a:spcPct val="136842"/>
              </a:lnSpc>
              <a:spcBef>
                <a:spcPts val="380"/>
              </a:spcBef>
              <a:spcAft>
                <a:spcPts val="0"/>
              </a:spcAft>
              <a:buClr>
                <a:schemeClr val="dk1"/>
              </a:buClr>
              <a:buFont typeface="Arial"/>
              <a:buNone/>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0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02.jp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6.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CF8F1"/>
        </a:solidFill>
      </p:bgPr>
    </p:bg>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1">
            <a:alphaModFix/>
          </a:blip>
          <a:srcRect b="0" l="0" r="0" t="0"/>
          <a:stretch/>
        </p:blipFill>
        <p:spPr>
          <a:xfrm>
            <a:off x="0" y="0"/>
            <a:ext cx="2571749" cy="2182811"/>
          </a:xfrm>
          <a:prstGeom prst="rect">
            <a:avLst/>
          </a:prstGeom>
          <a:noFill/>
          <a:ln>
            <a:noFill/>
          </a:ln>
        </p:spPr>
      </p:pic>
      <p:sp>
        <p:nvSpPr>
          <p:cNvPr id="17" name="Shape 17"/>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8" name="Shape 18"/>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9" name="Shape 19"/>
          <p:cNvSpPr txBox="1"/>
          <p:nvPr>
            <p:ph idx="10" type="dt"/>
          </p:nvPr>
        </p:nvSpPr>
        <p:spPr>
          <a:xfrm>
            <a:off x="6705600" y="6553200"/>
            <a:ext cx="1981199" cy="228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1" type="ftr"/>
          </p:nvPr>
        </p:nvSpPr>
        <p:spPr>
          <a:xfrm>
            <a:off x="1547812" y="6553200"/>
            <a:ext cx="5157787" cy="228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CF8F1"/>
        </a:solidFill>
      </p:bgPr>
    </p:bg>
    <p:spTree>
      <p:nvGrpSpPr>
        <p:cNvPr id="25" name="Shape 25"/>
        <p:cNvGrpSpPr/>
        <p:nvPr/>
      </p:nvGrpSpPr>
      <p:grpSpPr>
        <a:xfrm>
          <a:off x="0" y="0"/>
          <a:ext cx="0" cy="0"/>
          <a:chOff x="0" y="0"/>
          <a:chExt cx="0" cy="0"/>
        </a:xfrm>
      </p:grpSpPr>
      <p:pic>
        <p:nvPicPr>
          <p:cNvPr id="26" name="Shape 26"/>
          <p:cNvPicPr preferRelativeResize="0"/>
          <p:nvPr/>
        </p:nvPicPr>
        <p:blipFill rotWithShape="1">
          <a:blip r:embed="rId1">
            <a:alphaModFix/>
          </a:blip>
          <a:srcRect b="0" l="0" r="0" t="0"/>
          <a:stretch/>
        </p:blipFill>
        <p:spPr>
          <a:xfrm>
            <a:off x="0" y="0"/>
            <a:ext cx="2571749" cy="2182811"/>
          </a:xfrm>
          <a:prstGeom prst="rect">
            <a:avLst/>
          </a:prstGeom>
          <a:noFill/>
          <a:ln>
            <a:noFill/>
          </a:ln>
        </p:spPr>
      </p:pic>
      <p:sp>
        <p:nvSpPr>
          <p:cNvPr id="27" name="Shape 27"/>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8" name="Shape 28"/>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9" name="Shape 29"/>
          <p:cNvSpPr txBox="1"/>
          <p:nvPr>
            <p:ph idx="10" type="dt"/>
          </p:nvPr>
        </p:nvSpPr>
        <p:spPr>
          <a:xfrm>
            <a:off x="6705600" y="6553200"/>
            <a:ext cx="1981199" cy="228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30" name="Shape 30"/>
          <p:cNvSpPr txBox="1"/>
          <p:nvPr>
            <p:ph idx="11" type="ftr"/>
          </p:nvPr>
        </p:nvSpPr>
        <p:spPr>
          <a:xfrm>
            <a:off x="1547812" y="6553200"/>
            <a:ext cx="5157787" cy="2286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35" name="Shape 35"/>
        <p:cNvGrpSpPr/>
        <p:nvPr/>
      </p:nvGrpSpPr>
      <p:grpSpPr>
        <a:xfrm>
          <a:off x="0" y="0"/>
          <a:ext cx="0" cy="0"/>
          <a:chOff x="0" y="0"/>
          <a:chExt cx="0" cy="0"/>
        </a:xfrm>
      </p:grpSpPr>
      <p:sp>
        <p:nvSpPr>
          <p:cNvPr id="36" name="Shape 36"/>
          <p:cNvSpPr txBox="1"/>
          <p:nvPr>
            <p:ph type="title"/>
          </p:nvPr>
        </p:nvSpPr>
        <p:spPr>
          <a:xfrm>
            <a:off x="1547812" y="1800225"/>
            <a:ext cx="7138986" cy="4095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Arial"/>
              <a:buNone/>
              <a:defRPr b="0" i="0" sz="1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1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1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1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19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7" name="Shape 37"/>
          <p:cNvSpPr txBox="1"/>
          <p:nvPr>
            <p:ph idx="1" type="body"/>
          </p:nvPr>
        </p:nvSpPr>
        <p:spPr>
          <a:xfrm>
            <a:off x="1547812" y="2209800"/>
            <a:ext cx="7138986" cy="3962399"/>
          </a:xfrm>
          <a:prstGeom prst="rect">
            <a:avLst/>
          </a:prstGeom>
          <a:noFill/>
          <a:ln>
            <a:noFill/>
          </a:ln>
        </p:spPr>
        <p:txBody>
          <a:bodyPr anchorCtr="0" anchor="t" bIns="91425" lIns="91425" rIns="91425" tIns="91425"/>
          <a:lstStyle>
            <a:lvl1pPr indent="-107950" lvl="0" marL="3429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1pPr>
            <a:lvl2pPr indent="-50800" lvl="1" marL="74295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2pPr>
            <a:lvl3pPr indent="6350" lvl="2" marL="11430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3pPr>
            <a:lvl4pPr indent="6350" lvl="3" marL="16002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4pPr>
            <a:lvl5pPr indent="6350" lvl="4" marL="2057400" marR="0" rtl="0" algn="l">
              <a:lnSpc>
                <a:spcPct val="136842"/>
              </a:lnSpc>
              <a:spcBef>
                <a:spcPts val="380"/>
              </a:spcBef>
              <a:spcAft>
                <a:spcPts val="0"/>
              </a:spcAft>
              <a:buClr>
                <a:schemeClr val="dk1"/>
              </a:buClr>
              <a:buSzPct val="100000"/>
              <a:buFont typeface="Arial"/>
              <a:buChar char="-"/>
              <a:defRPr b="0" i="0" sz="1900" u="none" cap="none" strike="noStrike">
                <a:solidFill>
                  <a:schemeClr val="dk1"/>
                </a:solidFill>
                <a:latin typeface="Arial"/>
                <a:ea typeface="Arial"/>
                <a:cs typeface="Arial"/>
                <a:sym typeface="Arial"/>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youtube.com/watch?v=qhgAEfLh1Ck" TargetMode="External"/><Relationship Id="rId4" Type="http://schemas.openxmlformats.org/officeDocument/2006/relationships/image" Target="../media/image06.png"/><Relationship Id="rId5"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aangeborenhartafwijking.n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centrumjeugdgezondheid@ncj.n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4" name="Shape 44"/>
        <p:cNvGrpSpPr/>
        <p:nvPr/>
      </p:nvGrpSpPr>
      <p:grpSpPr>
        <a:xfrm>
          <a:off x="0" y="0"/>
          <a:ext cx="0" cy="0"/>
          <a:chOff x="0" y="0"/>
          <a:chExt cx="0" cy="0"/>
        </a:xfrm>
      </p:grpSpPr>
      <p:sp>
        <p:nvSpPr>
          <p:cNvPr id="45" name="Shape 45"/>
          <p:cNvSpPr txBox="1"/>
          <p:nvPr/>
        </p:nvSpPr>
        <p:spPr>
          <a:xfrm>
            <a:off x="2286000" y="1447800"/>
            <a:ext cx="66294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JGZ-richtlijn ‘Hartafwijkingen’</a:t>
            </a:r>
          </a:p>
        </p:txBody>
      </p:sp>
      <p:sp>
        <p:nvSpPr>
          <p:cNvPr id="46" name="Shape 46"/>
          <p:cNvSpPr txBox="1"/>
          <p:nvPr/>
        </p:nvSpPr>
        <p:spPr>
          <a:xfrm>
            <a:off x="2286000" y="1824035"/>
            <a:ext cx="6629400" cy="14478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Auteurs: Jacqueline Deurloo, Nen Heerdink</a:t>
            </a:r>
          </a:p>
          <a:p>
            <a:pPr indent="0" lvl="0" marL="0" marR="0" rtl="0" algn="l">
              <a:lnSpc>
                <a:spcPct val="136842"/>
              </a:lnSpc>
              <a:spcBef>
                <a:spcPts val="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Publicatiedatum: 26 januari 2017</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nvSpPr>
        <p:spPr>
          <a:xfrm>
            <a:off x="899591" y="1488270"/>
            <a:ext cx="7643041"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a:t>
            </a:r>
          </a:p>
        </p:txBody>
      </p:sp>
      <p:sp>
        <p:nvSpPr>
          <p:cNvPr id="107" name="Shape 107"/>
          <p:cNvSpPr txBox="1"/>
          <p:nvPr/>
        </p:nvSpPr>
        <p:spPr>
          <a:xfrm>
            <a:off x="399400" y="1897850"/>
            <a:ext cx="8744400" cy="473610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1"/>
              </a:buClr>
              <a:buSzPct val="25000"/>
              <a:buFont typeface="Calibri"/>
              <a:buNone/>
            </a:pPr>
            <a:r>
              <a:rPr b="0" i="0" lang="en-US" sz="1600" u="none" cap="none" strike="noStrike">
                <a:solidFill>
                  <a:schemeClr val="dk1"/>
                </a:solidFill>
                <a:latin typeface="Calibri"/>
                <a:ea typeface="Calibri"/>
                <a:cs typeface="Calibri"/>
                <a:sym typeface="Calibri"/>
              </a:rPr>
              <a:t>Onderzoek:</a:t>
            </a:r>
          </a:p>
          <a:p>
            <a:pPr indent="-342900" lvl="0" marL="342900" marR="0" rtl="0" algn="l">
              <a:lnSpc>
                <a:spcPct val="15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Calibri"/>
                <a:ea typeface="Calibri"/>
                <a:cs typeface="Calibri"/>
                <a:sym typeface="Calibri"/>
              </a:rPr>
              <a:t>Anamnese: zwangerschap, familieanamnese, inspanningstolerantie, algemene indruk (ouders), doorgemaakte ziektes en syncope/wegrakingen</a:t>
            </a:r>
          </a:p>
          <a:p>
            <a:pPr indent="-342900" lvl="0" marL="342900" marR="0" rtl="0" algn="l">
              <a:lnSpc>
                <a:spcPct val="15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Calibri"/>
                <a:ea typeface="Calibri"/>
                <a:cs typeface="Calibri"/>
                <a:sym typeface="Calibri"/>
              </a:rPr>
              <a:t>Groei (gewicht=eerste signaal, later pas lengte)</a:t>
            </a:r>
          </a:p>
          <a:p>
            <a:pPr indent="-342900" lvl="0" marL="342900" marR="0" rtl="0" algn="l">
              <a:lnSpc>
                <a:spcPct val="150000"/>
              </a:lnSpc>
              <a:spcBef>
                <a:spcPts val="0"/>
              </a:spcBef>
              <a:spcAft>
                <a:spcPts val="0"/>
              </a:spcAft>
              <a:buClr>
                <a:schemeClr val="dk1"/>
              </a:buClr>
              <a:buSzPct val="100000"/>
              <a:buFont typeface="Arial"/>
              <a:buAutoNum type="arabicPeriod"/>
            </a:pPr>
            <a:r>
              <a:rPr b="0" i="0" lang="en-US" sz="1600" u="none" cap="none" strike="noStrike">
                <a:solidFill>
                  <a:schemeClr val="dk1"/>
                </a:solidFill>
                <a:latin typeface="Calibri"/>
                <a:ea typeface="Calibri"/>
                <a:cs typeface="Calibri"/>
                <a:sym typeface="Calibri"/>
              </a:rPr>
              <a:t>Lichamelijk onderzoek:</a:t>
            </a:r>
          </a:p>
          <a:p>
            <a:pPr indent="-330200" lvl="1" marL="914400" marR="0" rtl="0" algn="l">
              <a:lnSpc>
                <a:spcPct val="150000"/>
              </a:lnSpc>
              <a:spcBef>
                <a:spcPts val="0"/>
              </a:spcBef>
              <a:spcAft>
                <a:spcPts val="0"/>
              </a:spcAft>
              <a:buClr>
                <a:schemeClr val="dk1"/>
              </a:buClr>
              <a:buSzPct val="100000"/>
              <a:buFont typeface="Arial"/>
            </a:pPr>
            <a:r>
              <a:rPr b="0" i="0" lang="en-US" sz="1600" u="sng" cap="none" strike="noStrike">
                <a:solidFill>
                  <a:schemeClr val="dk1"/>
                </a:solidFill>
                <a:latin typeface="Calibri"/>
                <a:ea typeface="Calibri"/>
                <a:cs typeface="Calibri"/>
                <a:sym typeface="Calibri"/>
              </a:rPr>
              <a:t>Inspectie: </a:t>
            </a:r>
            <a:r>
              <a:rPr b="0" i="0" lang="en-US" sz="1600" u="none" cap="none" strike="noStrike">
                <a:solidFill>
                  <a:schemeClr val="dk1"/>
                </a:solidFill>
                <a:latin typeface="Calibri"/>
                <a:ea typeface="Calibri"/>
                <a:cs typeface="Calibri"/>
                <a:sym typeface="Calibri"/>
              </a:rPr>
              <a:t>algemene indruk, dysmorfiëen, huid, thorax, ademhaling, hoofd-hals en extremiteiten)</a:t>
            </a:r>
          </a:p>
          <a:p>
            <a:pPr indent="-330200" lvl="1" marL="914400" marR="0" rtl="0" algn="l">
              <a:lnSpc>
                <a:spcPct val="150000"/>
              </a:lnSpc>
              <a:spcBef>
                <a:spcPts val="0"/>
              </a:spcBef>
              <a:spcAft>
                <a:spcPts val="0"/>
              </a:spcAft>
              <a:buClr>
                <a:schemeClr val="dk1"/>
              </a:buClr>
              <a:buSzPct val="100000"/>
              <a:buFont typeface="Arial"/>
            </a:pPr>
            <a:r>
              <a:rPr b="0" i="0" lang="en-US" sz="1600" u="sng" cap="none" strike="noStrike">
                <a:solidFill>
                  <a:schemeClr val="dk1"/>
                </a:solidFill>
                <a:latin typeface="Calibri"/>
                <a:ea typeface="Calibri"/>
                <a:cs typeface="Calibri"/>
                <a:sym typeface="Calibri"/>
              </a:rPr>
              <a:t>Palpatie: </a:t>
            </a:r>
            <a:r>
              <a:rPr b="0" i="0" lang="en-US" sz="1600" u="none" cap="none" strike="noStrike">
                <a:solidFill>
                  <a:schemeClr val="dk1"/>
                </a:solidFill>
                <a:latin typeface="Calibri"/>
                <a:ea typeface="Calibri"/>
                <a:cs typeface="Calibri"/>
                <a:sym typeface="Calibri"/>
              </a:rPr>
              <a:t>pols, ictus cordis, thrills en lever en milt</a:t>
            </a:r>
          </a:p>
          <a:p>
            <a:pPr indent="-330200" lvl="1" marL="914400" marR="0" rtl="0" algn="l">
              <a:lnSpc>
                <a:spcPct val="150000"/>
              </a:lnSpc>
              <a:spcBef>
                <a:spcPts val="0"/>
              </a:spcBef>
              <a:spcAft>
                <a:spcPts val="0"/>
              </a:spcAft>
              <a:buClr>
                <a:schemeClr val="dk1"/>
              </a:buClr>
              <a:buSzPct val="100000"/>
              <a:buFont typeface="Arial"/>
            </a:pPr>
            <a:r>
              <a:rPr b="0" i="0" lang="en-US" sz="1600" u="sng" cap="none" strike="noStrike">
                <a:solidFill>
                  <a:schemeClr val="dk1"/>
                </a:solidFill>
                <a:latin typeface="Calibri"/>
                <a:ea typeface="Calibri"/>
                <a:cs typeface="Calibri"/>
                <a:sym typeface="Calibri"/>
              </a:rPr>
              <a:t>Auscultatie: </a:t>
            </a:r>
            <a:r>
              <a:rPr b="0" i="0" lang="en-US" sz="1600" u="none" cap="none" strike="noStrike">
                <a:solidFill>
                  <a:schemeClr val="dk1"/>
                </a:solidFill>
                <a:latin typeface="Calibri"/>
                <a:ea typeface="Calibri"/>
                <a:cs typeface="Calibri"/>
                <a:sym typeface="Calibri"/>
              </a:rPr>
              <a:t>Tweede intercostaal ruimte rechts naast sternumrand, tweede intercostaal ruimte links naast de linker sternumrand, vierde intercostaal ruimte links naast de linker sternumrand en vijfde intercostaal ruimte op de midclaviculairlijn links t.h.v. apex</a:t>
            </a:r>
          </a:p>
          <a:p>
            <a:pPr indent="-330200" lvl="1" marL="914400" marR="0" rtl="0" algn="l">
              <a:lnSpc>
                <a:spcPct val="150000"/>
              </a:lnSpc>
              <a:spcBef>
                <a:spcPts val="0"/>
              </a:spcBef>
              <a:spcAft>
                <a:spcPts val="0"/>
              </a:spcAft>
              <a:buClr>
                <a:schemeClr val="dk1"/>
              </a:buClr>
              <a:buSzPct val="100000"/>
              <a:buFont typeface="Arial"/>
            </a:pPr>
            <a:r>
              <a:rPr b="0" i="0" lang="en-US" sz="1600" u="sng" cap="none" strike="noStrike">
                <a:solidFill>
                  <a:schemeClr val="dk1"/>
                </a:solidFill>
                <a:latin typeface="Calibri"/>
                <a:ea typeface="Calibri"/>
                <a:cs typeface="Calibri"/>
                <a:sym typeface="Calibri"/>
              </a:rPr>
              <a:t>Bloeddrukmeting</a:t>
            </a:r>
            <a:r>
              <a:rPr b="0" i="0" lang="en-US" sz="1600" u="none" cap="none" strike="noStrike">
                <a:solidFill>
                  <a:schemeClr val="dk1"/>
                </a:solidFill>
                <a:latin typeface="Calibri"/>
                <a:ea typeface="Calibri"/>
                <a:cs typeface="Calibri"/>
                <a:sym typeface="Calibri"/>
              </a:rPr>
              <a:t> (zo nodig)</a:t>
            </a:r>
          </a:p>
          <a:p>
            <a:pPr indent="0" lvl="0" marL="0" marR="0" rtl="0" algn="l">
              <a:lnSpc>
                <a:spcPct val="100000"/>
              </a:lnSpc>
              <a:spcBef>
                <a:spcPts val="0"/>
              </a:spcBef>
              <a:spcAft>
                <a:spcPts val="0"/>
              </a:spcAft>
              <a:buClr>
                <a:srgbClr val="000000"/>
              </a:buClr>
              <a:buFont typeface="Arial"/>
              <a:buNone/>
            </a:pPr>
            <a:r>
              <a:t/>
            </a:r>
            <a:endParaRPr b="0" i="0" sz="1550" u="none" cap="none" strike="noStrike">
              <a:solidFill>
                <a:schemeClr val="dk1"/>
              </a:solidFill>
              <a:latin typeface="Calibri"/>
              <a:ea typeface="Calibri"/>
              <a:cs typeface="Calibri"/>
              <a:sym typeface="Calibri"/>
            </a:endParaRPr>
          </a:p>
        </p:txBody>
      </p:sp>
      <p:sp>
        <p:nvSpPr>
          <p:cNvPr id="108" name="Shape 108"/>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1403648" y="1800225"/>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Palpatie aa. femoralis/radialis/brachialis</a:t>
            </a:r>
            <a:br>
              <a:rPr b="0" i="0" lang="en-US" sz="1900" u="none" cap="none" strike="noStrike">
                <a:solidFill>
                  <a:schemeClr val="dk2"/>
                </a:solidFill>
                <a:latin typeface="Arial"/>
                <a:ea typeface="Arial"/>
                <a:cs typeface="Arial"/>
                <a:sym typeface="Arial"/>
              </a:rPr>
            </a:br>
          </a:p>
        </p:txBody>
      </p:sp>
      <p:sp>
        <p:nvSpPr>
          <p:cNvPr id="114" name="Shape 114"/>
          <p:cNvSpPr txBox="1"/>
          <p:nvPr>
            <p:ph idx="1" type="body"/>
          </p:nvPr>
        </p:nvSpPr>
        <p:spPr>
          <a:xfrm>
            <a:off x="1547812" y="2209800"/>
            <a:ext cx="7138986" cy="3962399"/>
          </a:xfrm>
          <a:prstGeom prst="rect">
            <a:avLst/>
          </a:prstGeom>
          <a:noFill/>
          <a:ln>
            <a:noFill/>
          </a:ln>
        </p:spPr>
        <p:txBody>
          <a:bodyPr anchorCtr="0" anchor="t" bIns="91425" lIns="91425" rIns="91425" tIns="91425">
            <a:noAutofit/>
          </a:bodyPr>
          <a:lstStyle/>
          <a:p>
            <a:pPr indent="0" lvl="0" marL="0" marR="0" rtl="0" algn="l">
              <a:lnSpc>
                <a:spcPct val="136842"/>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Femoralispulsaties: met wijs- en middelvinger, beide zijden simultaan</a:t>
            </a:r>
          </a:p>
          <a:p>
            <a:pPr indent="0" lvl="0" marL="0" marR="0" rtl="0" algn="l">
              <a:lnSpc>
                <a:spcPct val="136842"/>
              </a:lnSpc>
              <a:spcBef>
                <a:spcPts val="38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Brachialispulsaties: aan binnenzijde bovenarm, tussen biceps en triceps</a:t>
            </a:r>
          </a:p>
          <a:p>
            <a:pPr indent="0" lvl="0" marL="0" marR="0" rtl="0" algn="l">
              <a:lnSpc>
                <a:spcPct val="136842"/>
              </a:lnSpc>
              <a:spcBef>
                <a:spcPts val="380"/>
              </a:spcBef>
              <a:spcAft>
                <a:spcPts val="0"/>
              </a:spcAft>
              <a:buClr>
                <a:schemeClr val="dk1"/>
              </a:buClr>
              <a:buSzPct val="25000"/>
              <a:buFont typeface="Arial"/>
              <a:buNone/>
            </a:pPr>
            <a:r>
              <a:rPr lang="en-US" sz="1800" u="sng">
                <a:solidFill>
                  <a:schemeClr val="hlink"/>
                </a:solidFill>
                <a:latin typeface="Calibri"/>
                <a:ea typeface="Calibri"/>
                <a:cs typeface="Calibri"/>
                <a:sym typeface="Calibri"/>
                <a:hlinkClick r:id="rId3"/>
              </a:rPr>
              <a:t>Bekijk een filmpje hierover</a:t>
            </a:r>
          </a:p>
          <a:p>
            <a:pPr indent="0" lvl="0" marL="0" marR="0" rtl="0" algn="l">
              <a:lnSpc>
                <a:spcPct val="136842"/>
              </a:lnSpc>
              <a:spcBef>
                <a:spcPts val="380"/>
              </a:spcBef>
              <a:spcAft>
                <a:spcPts val="0"/>
              </a:spcAft>
              <a:buClr>
                <a:schemeClr val="dk1"/>
              </a:buClr>
              <a:buSzPct val="25000"/>
              <a:buFont typeface="Arial"/>
              <a:buNone/>
            </a:pPr>
            <a:r>
              <a:rPr b="0" i="1" lang="en-US" sz="1400" u="none" cap="none" strike="noStrike">
                <a:solidFill>
                  <a:schemeClr val="dk1"/>
                </a:solidFill>
                <a:latin typeface="Calibri"/>
                <a:ea typeface="Calibri"/>
                <a:cs typeface="Calibri"/>
                <a:sym typeface="Calibri"/>
              </a:rPr>
              <a:t>vanaf 1.00 tot 1.25 minuut</a:t>
            </a:r>
          </a:p>
          <a:p>
            <a:pPr indent="0" lvl="0" marL="0" marR="0" rtl="0" algn="l">
              <a:lnSpc>
                <a:spcPct val="136842"/>
              </a:lnSpc>
              <a:spcBef>
                <a:spcPts val="380"/>
              </a:spcBef>
              <a:spcAft>
                <a:spcPts val="0"/>
              </a:spcAft>
              <a:buClr>
                <a:schemeClr val="dk1"/>
              </a:buClr>
              <a:buSzPct val="25000"/>
              <a:buFont typeface="Arial"/>
              <a:buNone/>
            </a:pPr>
            <a:r>
              <a:t/>
            </a:r>
            <a:endParaRPr b="0" i="0" sz="1800" u="none" cap="none" strike="noStrike">
              <a:solidFill>
                <a:schemeClr val="dk1"/>
              </a:solidFill>
              <a:latin typeface="Calibri"/>
              <a:ea typeface="Calibri"/>
              <a:cs typeface="Calibri"/>
              <a:sym typeface="Calibri"/>
            </a:endParaRPr>
          </a:p>
        </p:txBody>
      </p:sp>
      <p:pic>
        <p:nvPicPr>
          <p:cNvPr id="115" name="Shape 115"/>
          <p:cNvPicPr preferRelativeResize="0"/>
          <p:nvPr/>
        </p:nvPicPr>
        <p:blipFill rotWithShape="1">
          <a:blip r:embed="rId4">
            <a:alphaModFix/>
          </a:blip>
          <a:srcRect b="52830" l="11801" r="65055" t="24641"/>
          <a:stretch/>
        </p:blipFill>
        <p:spPr>
          <a:xfrm>
            <a:off x="367987" y="4454853"/>
            <a:ext cx="2359647" cy="1722665"/>
          </a:xfrm>
          <a:prstGeom prst="rect">
            <a:avLst/>
          </a:prstGeom>
          <a:noFill/>
          <a:ln>
            <a:noFill/>
          </a:ln>
        </p:spPr>
      </p:pic>
      <p:pic>
        <p:nvPicPr>
          <p:cNvPr id="116" name="Shape 116"/>
          <p:cNvPicPr preferRelativeResize="0"/>
          <p:nvPr/>
        </p:nvPicPr>
        <p:blipFill rotWithShape="1">
          <a:blip r:embed="rId5">
            <a:alphaModFix/>
          </a:blip>
          <a:srcRect b="0" l="0" r="0" t="0"/>
          <a:stretch/>
        </p:blipFill>
        <p:spPr>
          <a:xfrm>
            <a:off x="5848216" y="4290173"/>
            <a:ext cx="2978411" cy="2397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1403648" y="1800225"/>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Auscultatie</a:t>
            </a:r>
          </a:p>
        </p:txBody>
      </p:sp>
      <p:graphicFrame>
        <p:nvGraphicFramePr>
          <p:cNvPr id="122" name="Shape 122"/>
          <p:cNvGraphicFramePr/>
          <p:nvPr/>
        </p:nvGraphicFramePr>
        <p:xfrm>
          <a:off x="907890" y="3420069"/>
          <a:ext cx="3000000" cy="3000000"/>
        </p:xfrm>
        <a:graphic>
          <a:graphicData uri="http://schemas.openxmlformats.org/drawingml/2006/table">
            <a:tbl>
              <a:tblPr bandRow="1">
                <a:noFill/>
                <a:tableStyleId>{6C25CCD2-54BC-44C0-9B6A-31E9ADCA4016}</a:tableStyleId>
              </a:tblPr>
              <a:tblGrid>
                <a:gridCol w="3814900"/>
                <a:gridCol w="4025675"/>
              </a:tblGrid>
              <a:tr h="8341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400" u="none" cap="none" strike="noStrike">
                          <a:latin typeface="Calibri"/>
                          <a:ea typeface="Calibri"/>
                          <a:cs typeface="Calibri"/>
                          <a:sym typeface="Calibri"/>
                        </a:rPr>
                        <a:t>1.Frequentie en ritme</a:t>
                      </a:r>
                    </a:p>
                  </a:txBody>
                  <a:tcPr marT="0" marB="0" marR="73025" marL="73025">
                    <a:lnB cap="flat" cmpd="sng" w="9525">
                      <a:solidFill>
                        <a:srgbClr val="000000">
                          <a:alpha val="0"/>
                        </a:srgbClr>
                      </a:solidFill>
                      <a:prstDash val="solid"/>
                      <a:round/>
                      <a:headEnd len="med" w="med" type="none"/>
                      <a:tailEnd len="med" w="med" type="none"/>
                    </a:lnB>
                    <a:solidFill>
                      <a:srgbClr val="C1034B">
                        <a:alpha val="20000"/>
                      </a:srgbClr>
                    </a:solidFill>
                  </a:tcPr>
                </a:tc>
                <a:tc>
                  <a:txBody>
                    <a:bodyPr>
                      <a:noAutofit/>
                    </a:bodyPr>
                    <a:lstStyle/>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Tachycardie</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Bradycardie</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Irregulariteit</a:t>
                      </a:r>
                    </a:p>
                  </a:txBody>
                  <a:tcPr marT="0" marB="0" marR="73025" marL="73025">
                    <a:solidFill>
                      <a:srgbClr val="C1034B">
                        <a:alpha val="20000"/>
                      </a:srgbClr>
                    </a:solidFill>
                  </a:tcPr>
                </a:tc>
              </a:tr>
              <a:tr h="8341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400" u="none" cap="none" strike="noStrike">
                          <a:latin typeface="Calibri"/>
                          <a:ea typeface="Calibri"/>
                          <a:cs typeface="Calibri"/>
                          <a:sym typeface="Calibri"/>
                        </a:rPr>
                        <a:t>2.Tonen</a:t>
                      </a:r>
                    </a:p>
                  </a:txBody>
                  <a:tcPr marT="0" marB="0" marR="73025" marL="730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eerste toon</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tweede toon</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splijting tweede toon</a:t>
                      </a:r>
                    </a:p>
                  </a:txBody>
                  <a:tcPr marT="0" marB="0" marR="73025" marL="73025">
                    <a:lnL cap="flat" cmpd="sng" w="9525">
                      <a:solidFill>
                        <a:srgbClr val="000000">
                          <a:alpha val="0"/>
                        </a:srgbClr>
                      </a:solidFill>
                      <a:prstDash val="solid"/>
                      <a:round/>
                      <a:headEnd len="med" w="med" type="none"/>
                      <a:tailEnd len="med" w="med" type="none"/>
                    </a:lnL>
                  </a:tcPr>
                </a:tc>
              </a:tr>
              <a:tr h="278050">
                <a:tc>
                  <a:txBody>
                    <a:bodyPr>
                      <a:noAutofit/>
                    </a:bodyPr>
                    <a:lstStyle/>
                    <a:p>
                      <a:pPr indent="-180340" lvl="0" marL="180340" marR="0" rtl="0" algn="l">
                        <a:lnSpc>
                          <a:spcPct val="115000"/>
                        </a:lnSpc>
                        <a:spcBef>
                          <a:spcPts val="0"/>
                        </a:spcBef>
                        <a:spcAft>
                          <a:spcPts val="0"/>
                        </a:spcAft>
                        <a:buClr>
                          <a:srgbClr val="000000"/>
                        </a:buClr>
                        <a:buSzPct val="25000"/>
                        <a:buFont typeface="Calibri"/>
                        <a:buNone/>
                      </a:pPr>
                      <a:r>
                        <a:rPr lang="en-US" sz="1400" u="none" cap="none" strike="noStrike">
                          <a:latin typeface="Calibri"/>
                          <a:ea typeface="Calibri"/>
                          <a:cs typeface="Calibri"/>
                          <a:sym typeface="Calibri"/>
                        </a:rPr>
                        <a:t>3. Extra tonen</a:t>
                      </a:r>
                    </a:p>
                  </a:txBody>
                  <a:tcPr marT="0" marB="0" marR="73025" marL="73025">
                    <a:lnT cap="flat" cmpd="sng" w="9525">
                      <a:solidFill>
                        <a:srgbClr val="000000">
                          <a:alpha val="0"/>
                        </a:srgbClr>
                      </a:solidFill>
                      <a:prstDash val="solid"/>
                      <a:round/>
                      <a:headEnd len="med" w="med" type="none"/>
                      <a:tailEnd len="med" w="med" type="none"/>
                    </a:lnT>
                    <a:solidFill>
                      <a:srgbClr val="C1034B">
                        <a:alpha val="20000"/>
                      </a:srgbClr>
                    </a:solidFill>
                  </a:tcPr>
                </a:tc>
                <a:tc>
                  <a:txBody>
                    <a:bodyPr>
                      <a:noAutofit/>
                    </a:bodyPr>
                    <a:lstStyle/>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3</a:t>
                      </a:r>
                      <a:r>
                        <a:rPr baseline="30000" lang="en-US" sz="1400" u="none" cap="none" strike="noStrike">
                          <a:latin typeface="Calibri"/>
                          <a:ea typeface="Calibri"/>
                          <a:cs typeface="Calibri"/>
                          <a:sym typeface="Calibri"/>
                        </a:rPr>
                        <a:t>e</a:t>
                      </a:r>
                      <a:r>
                        <a:rPr lang="en-US" sz="1400" u="none" cap="none" strike="noStrike">
                          <a:latin typeface="Calibri"/>
                          <a:ea typeface="Calibri"/>
                          <a:cs typeface="Calibri"/>
                          <a:sym typeface="Calibri"/>
                        </a:rPr>
                        <a:t> en/of 4</a:t>
                      </a:r>
                      <a:r>
                        <a:rPr baseline="30000" lang="en-US" sz="1400" u="none" cap="none" strike="noStrike">
                          <a:latin typeface="Calibri"/>
                          <a:ea typeface="Calibri"/>
                          <a:cs typeface="Calibri"/>
                          <a:sym typeface="Calibri"/>
                        </a:rPr>
                        <a:t>e</a:t>
                      </a:r>
                      <a:r>
                        <a:rPr lang="en-US" sz="1400" u="none" cap="none" strike="noStrike">
                          <a:latin typeface="Calibri"/>
                          <a:ea typeface="Calibri"/>
                          <a:cs typeface="Calibri"/>
                          <a:sym typeface="Calibri"/>
                        </a:rPr>
                        <a:t> toon</a:t>
                      </a:r>
                    </a:p>
                  </a:txBody>
                  <a:tcPr marT="0" marB="0" marR="73025" marL="73025">
                    <a:solidFill>
                      <a:srgbClr val="C1034B">
                        <a:alpha val="20000"/>
                      </a:srgbClr>
                    </a:solidFill>
                  </a:tcPr>
                </a:tc>
              </a:tr>
              <a:tr h="1394525">
                <a:tc>
                  <a:txBody>
                    <a:bodyPr>
                      <a:noAutofit/>
                    </a:bodyPr>
                    <a:lstStyle/>
                    <a:p>
                      <a:pPr indent="-180340" lvl="0" marL="180340" marR="0" rtl="0" algn="l">
                        <a:lnSpc>
                          <a:spcPct val="115000"/>
                        </a:lnSpc>
                        <a:spcBef>
                          <a:spcPts val="0"/>
                        </a:spcBef>
                        <a:spcAft>
                          <a:spcPts val="0"/>
                        </a:spcAft>
                        <a:buClr>
                          <a:srgbClr val="000000"/>
                        </a:buClr>
                        <a:buSzPct val="25000"/>
                        <a:buFont typeface="Calibri"/>
                        <a:buNone/>
                      </a:pPr>
                      <a:r>
                        <a:rPr lang="en-US" sz="1400" u="none" cap="none" strike="noStrike">
                          <a:latin typeface="Calibri"/>
                          <a:ea typeface="Calibri"/>
                          <a:cs typeface="Calibri"/>
                          <a:sym typeface="Calibri"/>
                        </a:rPr>
                        <a:t>4. Geruisen</a:t>
                      </a:r>
                    </a:p>
                    <a:p>
                      <a:pPr indent="-180340" lvl="0" marL="180340" marR="0" rtl="0" algn="l">
                        <a:lnSpc>
                          <a:spcPct val="115000"/>
                        </a:lnSpc>
                        <a:spcBef>
                          <a:spcPts val="0"/>
                        </a:spcBef>
                        <a:spcAft>
                          <a:spcPts val="0"/>
                        </a:spcAft>
                        <a:buClr>
                          <a:srgbClr val="000000"/>
                        </a:buClr>
                        <a:buSzPct val="25000"/>
                        <a:buFont typeface="Calibri"/>
                        <a:buNone/>
                      </a:pPr>
                      <a:r>
                        <a:rPr lang="en-US" sz="1400" u="none" cap="none" strike="noStrike">
                          <a:latin typeface="Calibri"/>
                          <a:ea typeface="Calibri"/>
                          <a:cs typeface="Calibri"/>
                          <a:sym typeface="Calibri"/>
                        </a:rPr>
                        <a:t> </a:t>
                      </a:r>
                    </a:p>
                  </a:txBody>
                  <a:tcPr marT="0" marB="0" marR="73025" marL="73025"/>
                </a:tc>
                <a:tc>
                  <a:txBody>
                    <a:bodyPr>
                      <a:noAutofit/>
                    </a:bodyPr>
                    <a:lstStyle/>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systolisch en/of diastolisch</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luidheid</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punctum maximum</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uitstraling</a:t>
                      </a:r>
                    </a:p>
                    <a:p>
                      <a:pPr indent="-342900" lvl="0" marL="342900" marR="0" rtl="0" algn="l">
                        <a:lnSpc>
                          <a:spcPct val="115000"/>
                        </a:lnSpc>
                        <a:spcBef>
                          <a:spcPts val="0"/>
                        </a:spcBef>
                        <a:spcAft>
                          <a:spcPts val="0"/>
                        </a:spcAft>
                        <a:buClr>
                          <a:srgbClr val="000000"/>
                        </a:buClr>
                        <a:buSzPct val="100000"/>
                        <a:buFont typeface="Arial"/>
                        <a:buChar char="●"/>
                      </a:pPr>
                      <a:r>
                        <a:rPr lang="en-US" sz="1400" u="none" cap="none" strike="noStrike">
                          <a:latin typeface="Calibri"/>
                          <a:ea typeface="Calibri"/>
                          <a:cs typeface="Calibri"/>
                          <a:sym typeface="Calibri"/>
                        </a:rPr>
                        <a:t>variatie met ademhaling/houding</a:t>
                      </a:r>
                    </a:p>
                  </a:txBody>
                  <a:tcPr marT="0" marB="0" marR="73025" marL="73025"/>
                </a:tc>
              </a:tr>
            </a:tbl>
          </a:graphicData>
        </a:graphic>
      </p:graphicFrame>
      <p:pic>
        <p:nvPicPr>
          <p:cNvPr id="123" name="Shape 123"/>
          <p:cNvPicPr preferRelativeResize="0"/>
          <p:nvPr/>
        </p:nvPicPr>
        <p:blipFill rotWithShape="1">
          <a:blip r:embed="rId3">
            <a:alphaModFix/>
          </a:blip>
          <a:srcRect b="0" l="0" r="0" t="0"/>
          <a:stretch/>
        </p:blipFill>
        <p:spPr>
          <a:xfrm>
            <a:off x="3203848" y="868357"/>
            <a:ext cx="4286400" cy="2273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1403648" y="1484783"/>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Auscultatie</a:t>
            </a:r>
          </a:p>
        </p:txBody>
      </p:sp>
      <p:graphicFrame>
        <p:nvGraphicFramePr>
          <p:cNvPr id="129" name="Shape 129"/>
          <p:cNvGraphicFramePr/>
          <p:nvPr/>
        </p:nvGraphicFramePr>
        <p:xfrm>
          <a:off x="683566" y="1952081"/>
          <a:ext cx="3000000" cy="3000000"/>
        </p:xfrm>
        <a:graphic>
          <a:graphicData uri="http://schemas.openxmlformats.org/drawingml/2006/table">
            <a:tbl>
              <a:tblPr bandRow="1" firstRow="1">
                <a:noFill/>
                <a:tableStyleId>{6C25CCD2-54BC-44C0-9B6A-31E9ADCA4016}</a:tableStyleId>
              </a:tblPr>
              <a:tblGrid>
                <a:gridCol w="1843800"/>
                <a:gridCol w="3525100"/>
                <a:gridCol w="2912025"/>
              </a:tblGrid>
              <a:tr h="552950">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Kenmerk</a:t>
                      </a:r>
                    </a:p>
                  </a:txBody>
                  <a:tcPr marT="53800" marB="53800" marR="53800" marL="53800">
                    <a:solidFill>
                      <a:srgbClr val="C1034B">
                        <a:alpha val="6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Kenmerken, die meestal wijzen op een onschuldig geruis</a:t>
                      </a:r>
                    </a:p>
                  </a:txBody>
                  <a:tcPr marT="53800" marB="53800" marR="53800" marL="53800">
                    <a:solidFill>
                      <a:srgbClr val="C1034B">
                        <a:alpha val="6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Kenmerken, die vrijwel altijd wijzen op een pathologisch geruis</a:t>
                      </a:r>
                    </a:p>
                  </a:txBody>
                  <a:tcPr marT="53800" marB="53800" marR="53800" marL="53800">
                    <a:solidFill>
                      <a:srgbClr val="C1034B">
                        <a:alpha val="60000"/>
                      </a:srgbClr>
                    </a:solidFill>
                  </a:tcPr>
                </a:tc>
              </a:tr>
              <a:tr h="256025">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Intensiteit</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Zacht muzikaal geruis (graad 1-2)</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Luid geruis (graad 3 en luider)</a:t>
                      </a:r>
                    </a:p>
                  </a:txBody>
                  <a:tcPr marT="53800" marB="53800" marR="53800" marL="53800">
                    <a:solidFill>
                      <a:srgbClr val="C1034B">
                        <a:alpha val="20000"/>
                      </a:srgbClr>
                    </a:solidFill>
                  </a:tcPr>
                </a:tc>
              </a:tr>
              <a:tr h="567775">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Timing: systolisch vs. diastolisch</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Systolisch ejectiegeruis (met uitzondering van continu veneus geruis)</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Diastolisch, holosystolisch of continu geruis</a:t>
                      </a:r>
                    </a:p>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 </a:t>
                      </a:r>
                    </a:p>
                  </a:txBody>
                  <a:tcPr marT="53800" marB="53800" marR="53800" marL="53800"/>
                </a:tc>
              </a:tr>
              <a:tr h="411475">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Vorm</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Ejectiefase (crescendo-decrescendo)</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Holosystolisch</a:t>
                      </a:r>
                    </a:p>
                  </a:txBody>
                  <a:tcPr marT="53800" marB="53800" marR="53800" marL="53800">
                    <a:solidFill>
                      <a:srgbClr val="C1034B">
                        <a:alpha val="20000"/>
                      </a:srgbClr>
                    </a:solidFill>
                  </a:tcPr>
                </a:tc>
              </a:tr>
              <a:tr h="490925">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Lokalisatie (punctum maximum) </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Te horen in de tweede of vierde intercostaal ruimte links</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Tweede intercostaal ruimte rechts</a:t>
                      </a:r>
                    </a:p>
                  </a:txBody>
                  <a:tcPr marT="53800" marB="53800" marR="53800" marL="53800"/>
                </a:tc>
              </a:tr>
              <a:tr h="404475">
                <a:tc>
                  <a:txBody>
                    <a:bodyPr>
                      <a:noAutofit/>
                    </a:bodyPr>
                    <a:lstStyle/>
                    <a:p>
                      <a:pPr indent="0" lvl="0" marL="0" marR="0" rtl="0" algn="l">
                        <a:lnSpc>
                          <a:spcPct val="115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Voortgeleiding </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Geen voortgeleiding</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Voortgeleiding naar rug, oksels</a:t>
                      </a:r>
                    </a:p>
                    <a:p>
                      <a:pPr indent="0" lvl="0" marL="0" marR="0" rtl="0" algn="l">
                        <a:lnSpc>
                          <a:spcPct val="115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en/of hals</a:t>
                      </a:r>
                    </a:p>
                  </a:txBody>
                  <a:tcPr marT="53800" marB="53800" marR="53800" marL="53800">
                    <a:solidFill>
                      <a:srgbClr val="C1034B">
                        <a:alpha val="20000"/>
                      </a:srgbClr>
                    </a:solidFill>
                  </a:tcPr>
                </a:tc>
              </a:tr>
              <a:tr h="755300">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Houdingsafhankelijkheid </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Wisselende intensiteit bij verandering van houding (van zitten/staan naar liggen en andersom) en/of bij ademhaling. Luider bij inspanning</a:t>
                      </a:r>
                    </a:p>
                  </a:txBody>
                  <a:tcPr marT="53800" marB="53800" marR="53800" marL="53800"/>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Niet houdingsafhankelijk</a:t>
                      </a:r>
                    </a:p>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(verdwijnt zelden)</a:t>
                      </a:r>
                    </a:p>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 </a:t>
                      </a:r>
                    </a:p>
                  </a:txBody>
                  <a:tcPr marT="53800" marB="53800" marR="53800" marL="53800"/>
                </a:tc>
              </a:tr>
              <a:tr h="552950">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Aanwezigheid andere geluiden </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Geen </a:t>
                      </a:r>
                    </a:p>
                  </a:txBody>
                  <a:tcPr marT="53800" marB="53800" marR="53800" marL="53800">
                    <a:solidFill>
                      <a:srgbClr val="C1034B">
                        <a:alpha val="2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Calibri"/>
                        <a:buNone/>
                      </a:pPr>
                      <a:r>
                        <a:rPr lang="en-US" sz="1200" u="none" cap="none" strike="noStrike">
                          <a:latin typeface="Calibri"/>
                          <a:ea typeface="Calibri"/>
                          <a:cs typeface="Calibri"/>
                          <a:sym typeface="Calibri"/>
                        </a:rPr>
                        <a:t>3e harttoon; 4e harttoon. Kan vergezeld gaan van klik of galopritme</a:t>
                      </a:r>
                    </a:p>
                  </a:txBody>
                  <a:tcPr marT="53800" marB="53800" marR="53800" marL="53800">
                    <a:solidFill>
                      <a:srgbClr val="C1034B">
                        <a:alpha val="20000"/>
                      </a:srgb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a:t>
            </a:r>
          </a:p>
        </p:txBody>
      </p:sp>
      <p:sp>
        <p:nvSpPr>
          <p:cNvPr id="135" name="Shape 135"/>
          <p:cNvSpPr txBox="1"/>
          <p:nvPr/>
        </p:nvSpPr>
        <p:spPr>
          <a:xfrm>
            <a:off x="1403648" y="2132856"/>
            <a:ext cx="7704855" cy="3962399"/>
          </a:xfrm>
          <a:prstGeom prst="rect">
            <a:avLst/>
          </a:prstGeom>
          <a:noFill/>
          <a:ln>
            <a:noFill/>
          </a:ln>
        </p:spPr>
        <p:txBody>
          <a:bodyPr anchorCtr="0" anchor="t" bIns="45700" lIns="91425" rIns="91425" tIns="45700">
            <a:noAutofit/>
          </a:bodyPr>
          <a:lstStyle/>
          <a:p>
            <a:pPr indent="0" lvl="0" marL="0" marR="0" rtl="0" algn="l">
              <a:lnSpc>
                <a:spcPct val="193750"/>
              </a:lnSpc>
              <a:spcBef>
                <a:spcPts val="0"/>
              </a:spcBef>
              <a:spcAft>
                <a:spcPts val="0"/>
              </a:spcAft>
              <a:buClr>
                <a:srgbClr val="000000"/>
              </a:buClr>
              <a:buSzPct val="25000"/>
              <a:buFont typeface="Calibri"/>
              <a:buNone/>
            </a:pPr>
            <a:r>
              <a:rPr b="1" i="0" lang="en-US" sz="1600" u="none" cap="none" strike="noStrike">
                <a:solidFill>
                  <a:srgbClr val="000000"/>
                </a:solidFill>
                <a:latin typeface="Calibri"/>
                <a:ea typeface="Calibri"/>
                <a:cs typeface="Calibri"/>
                <a:sym typeface="Calibri"/>
              </a:rPr>
              <a:t>Anamnese en lichamelijk onderzoek (jeugdige ontbloot):</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14 (10-18) dagen: huisbezoek jeugdverpleegkundige</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4 (3-5) weken: jeugdarts</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Hierna in periode tot 14 maanden nog 3 maal onderzoek door jeugdarts</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In periode 14 mnd – 4 jaar: ausculteren als jeugdarts lichamelijk onderzoek verricht</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Daarna/daarnaast op indicatie</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‘nieuwkomers’ in JGZ: binnen 3 (2-4) maanden: lichamelijk onderzoek door jeugdarts</a:t>
            </a:r>
          </a:p>
          <a:p>
            <a:pPr indent="0" lvl="0" marL="0" marR="0" rtl="0" algn="l">
              <a:lnSpc>
                <a:spcPct val="193750"/>
              </a:lnSpc>
              <a:spcBef>
                <a:spcPts val="0"/>
              </a:spcBef>
              <a:spcAft>
                <a:spcPts val="0"/>
              </a:spcAft>
              <a:buClr>
                <a:srgbClr val="000000"/>
              </a:buClr>
              <a:buSzPct val="25000"/>
              <a:buFont typeface="Calibri"/>
              <a:buNone/>
            </a:pPr>
            <a:r>
              <a:rPr b="1" i="0" lang="en-US" sz="1600" u="none" cap="none" strike="noStrike">
                <a:solidFill>
                  <a:srgbClr val="000000"/>
                </a:solidFill>
                <a:latin typeface="Calibri"/>
                <a:ea typeface="Calibri"/>
                <a:cs typeface="Calibri"/>
                <a:sym typeface="Calibri"/>
              </a:rPr>
              <a:t>Anamnese en/of persoonlijke vragenlijst:</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Ten minste eenmaal in periode 4-12 jaar</a:t>
            </a:r>
          </a:p>
          <a:p>
            <a:pPr indent="-285750" lvl="0" marL="285750" marR="0" rtl="0" algn="l">
              <a:lnSpc>
                <a:spcPct val="1937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Ten minste eenmaal in periode 12-18 jaar</a:t>
            </a:r>
          </a:p>
          <a:p>
            <a:pPr indent="-285750" lvl="0" marL="285750" marR="0" rtl="0" algn="l">
              <a:lnSpc>
                <a:spcPct val="100000"/>
              </a:lnSpc>
              <a:spcBef>
                <a:spcPts val="0"/>
              </a:spcBef>
              <a:spcAft>
                <a:spcPts val="0"/>
              </a:spcAft>
              <a:buClr>
                <a:srgbClr val="000000"/>
              </a:buClr>
              <a:buFont typeface="Arial"/>
              <a:buNone/>
            </a:pPr>
            <a:r>
              <a:t/>
            </a:r>
            <a:endParaRPr b="0" i="0" sz="15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Font typeface="Arial"/>
              <a:buNone/>
            </a:pPr>
            <a:r>
              <a:t/>
            </a:r>
            <a:endParaRPr b="0" i="0" sz="1550" u="none" cap="none" strike="noStrike">
              <a:solidFill>
                <a:schemeClr val="dk1"/>
              </a:solidFill>
              <a:latin typeface="Calibri"/>
              <a:ea typeface="Calibri"/>
              <a:cs typeface="Calibri"/>
              <a:sym typeface="Calibri"/>
            </a:endParaRPr>
          </a:p>
        </p:txBody>
      </p:sp>
      <p:sp>
        <p:nvSpPr>
          <p:cNvPr id="136" name="Shape 136"/>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(COARCTATIO AORTAE)</a:t>
            </a:r>
          </a:p>
        </p:txBody>
      </p:sp>
      <p:sp>
        <p:nvSpPr>
          <p:cNvPr id="142" name="Shape 142"/>
          <p:cNvSpPr txBox="1"/>
          <p:nvPr/>
        </p:nvSpPr>
        <p:spPr>
          <a:xfrm>
            <a:off x="1475655" y="2132856"/>
            <a:ext cx="7488831" cy="3962399"/>
          </a:xfrm>
          <a:prstGeom prst="rect">
            <a:avLst/>
          </a:prstGeom>
          <a:noFill/>
          <a:ln>
            <a:noFill/>
          </a:ln>
        </p:spPr>
        <p:txBody>
          <a:bodyPr anchorCtr="0" anchor="t" bIns="45700" lIns="91425" rIns="91425" tIns="45700">
            <a:noAutofit/>
          </a:bodyPr>
          <a:lstStyle/>
          <a:p>
            <a:pPr indent="-285750" lvl="0" marL="285750" marR="0" rtl="0" algn="l">
              <a:lnSpc>
                <a:spcPct val="206250"/>
              </a:lnSpc>
              <a:spcBef>
                <a:spcPts val="0"/>
              </a:spcBef>
              <a:spcAft>
                <a:spcPts val="0"/>
              </a:spcAft>
              <a:buClr>
                <a:srgbClr val="000000"/>
              </a:buClr>
              <a:buSzPct val="100000"/>
              <a:buFont typeface="Arial"/>
              <a:buChar char="•"/>
            </a:pPr>
            <a:r>
              <a:rPr b="0" i="0" lang="en-US" sz="1600" u="sng" cap="none" strike="noStrike">
                <a:solidFill>
                  <a:srgbClr val="000000"/>
                </a:solidFill>
                <a:latin typeface="Calibri"/>
                <a:ea typeface="Calibri"/>
                <a:cs typeface="Calibri"/>
                <a:sym typeface="Calibri"/>
              </a:rPr>
              <a:t>Eerste huisbezoek</a:t>
            </a:r>
            <a:r>
              <a:rPr b="0" i="0" lang="en-US" sz="1600" u="none" cap="none" strike="noStrike">
                <a:solidFill>
                  <a:srgbClr val="000000"/>
                </a:solidFill>
                <a:latin typeface="Calibri"/>
                <a:ea typeface="Calibri"/>
                <a:cs typeface="Calibri"/>
                <a:sym typeface="Calibri"/>
              </a:rPr>
              <a:t>: pasgeborene </a:t>
            </a:r>
            <a:r>
              <a:rPr b="1" i="0" lang="en-US" sz="1600" u="none" cap="none" strike="noStrike">
                <a:solidFill>
                  <a:srgbClr val="000000"/>
                </a:solidFill>
                <a:latin typeface="Calibri"/>
                <a:ea typeface="Calibri"/>
                <a:cs typeface="Calibri"/>
                <a:sym typeface="Calibri"/>
              </a:rPr>
              <a:t>ontbloot </a:t>
            </a:r>
            <a:r>
              <a:rPr b="0" i="0" lang="en-US" sz="1600" u="none" cap="none" strike="noStrike">
                <a:solidFill>
                  <a:srgbClr val="000000"/>
                </a:solidFill>
                <a:latin typeface="Calibri"/>
                <a:ea typeface="Calibri"/>
                <a:cs typeface="Calibri"/>
                <a:sym typeface="Calibri"/>
              </a:rPr>
              <a:t>onderzoeken. </a:t>
            </a:r>
          </a:p>
          <a:p>
            <a:pPr indent="-288925" lvl="1" marL="542925" marR="0" rtl="0" algn="l">
              <a:lnSpc>
                <a:spcPct val="206250"/>
              </a:lnSpc>
              <a:spcBef>
                <a:spcPts val="0"/>
              </a:spcBef>
              <a:spcAft>
                <a:spcPts val="0"/>
              </a:spcAft>
              <a:buClr>
                <a:srgbClr val="000000"/>
              </a:buClr>
              <a:buSzPct val="100000"/>
              <a:buFont typeface="Courier New"/>
              <a:buChar char="o"/>
            </a:pPr>
            <a:r>
              <a:rPr b="0" i="0" lang="en-US" sz="1600" u="none" cap="none" strike="noStrike">
                <a:solidFill>
                  <a:srgbClr val="000000"/>
                </a:solidFill>
                <a:latin typeface="Calibri"/>
                <a:ea typeface="Calibri"/>
                <a:cs typeface="Calibri"/>
                <a:sym typeface="Calibri"/>
              </a:rPr>
              <a:t>Anamnese: zwangerschap, familieanamnese, inspanningstolerantie (drinken), gedrag</a:t>
            </a:r>
          </a:p>
          <a:p>
            <a:pPr indent="-288925" lvl="1" marL="542925" marR="0" rtl="0" algn="l">
              <a:lnSpc>
                <a:spcPct val="206250"/>
              </a:lnSpc>
              <a:spcBef>
                <a:spcPts val="0"/>
              </a:spcBef>
              <a:spcAft>
                <a:spcPts val="0"/>
              </a:spcAft>
              <a:buClr>
                <a:srgbClr val="000000"/>
              </a:buClr>
              <a:buSzPct val="100000"/>
              <a:buFont typeface="Courier New"/>
              <a:buChar char="o"/>
            </a:pPr>
            <a:r>
              <a:rPr b="0" i="0" lang="en-US" sz="1600" u="none" cap="none" strike="noStrike">
                <a:solidFill>
                  <a:srgbClr val="000000"/>
                </a:solidFill>
                <a:latin typeface="Calibri"/>
                <a:ea typeface="Calibri"/>
                <a:cs typeface="Calibri"/>
                <a:sym typeface="Calibri"/>
              </a:rPr>
              <a:t>Kijken naar: algemene indruk, kleur, ademhaling</a:t>
            </a:r>
          </a:p>
          <a:p>
            <a:pPr indent="-285750" lvl="0" marL="285750" marR="0" rtl="0" algn="l">
              <a:lnSpc>
                <a:spcPct val="2062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Bij </a:t>
            </a:r>
            <a:r>
              <a:rPr b="0" i="0" lang="en-US" sz="1600" u="sng" cap="none" strike="noStrike">
                <a:solidFill>
                  <a:srgbClr val="000000"/>
                </a:solidFill>
                <a:latin typeface="Calibri"/>
                <a:ea typeface="Calibri"/>
                <a:cs typeface="Calibri"/>
                <a:sym typeface="Calibri"/>
              </a:rPr>
              <a:t>4 </a:t>
            </a:r>
            <a:r>
              <a:rPr b="0" i="0" lang="en-US" sz="1600" u="sng" cap="none" strike="noStrike">
                <a:solidFill>
                  <a:schemeClr val="dk1"/>
                </a:solidFill>
                <a:latin typeface="Calibri"/>
                <a:ea typeface="Calibri"/>
                <a:cs typeface="Calibri"/>
                <a:sym typeface="Calibri"/>
              </a:rPr>
              <a:t>wkn en tweede contactmoment jeugdarts </a:t>
            </a:r>
            <a:r>
              <a:rPr b="0" i="0" lang="en-US" sz="1600" u="none" cap="none" strike="noStrike">
                <a:solidFill>
                  <a:schemeClr val="dk1"/>
                </a:solidFill>
                <a:latin typeface="Calibri"/>
                <a:ea typeface="Calibri"/>
                <a:cs typeface="Calibri"/>
                <a:sym typeface="Calibri"/>
              </a:rPr>
              <a:t>(bijv. 3 mnd): aa. Femorales palperen</a:t>
            </a:r>
          </a:p>
          <a:p>
            <a:pPr indent="-288925" lvl="1" marL="542925" marR="0" rtl="0" algn="l">
              <a:lnSpc>
                <a:spcPct val="206250"/>
              </a:lnSpc>
              <a:spcBef>
                <a:spcPts val="0"/>
              </a:spcBef>
              <a:spcAft>
                <a:spcPts val="0"/>
              </a:spcAft>
              <a:buClr>
                <a:srgbClr val="000000"/>
              </a:buClr>
              <a:buSzPct val="100000"/>
              <a:buFont typeface="Courier New"/>
              <a:buChar char="o"/>
            </a:pPr>
            <a:r>
              <a:rPr b="0" i="0" lang="en-US" sz="1600" u="none" cap="none" strike="noStrike">
                <a:solidFill>
                  <a:srgbClr val="000000"/>
                </a:solidFill>
                <a:latin typeface="Calibri"/>
                <a:ea typeface="Calibri"/>
                <a:cs typeface="Calibri"/>
                <a:sym typeface="Calibri"/>
              </a:rPr>
              <a:t>Bij twijfel: vergelijken met brachialispulsaties (en/of met radialispulsaties). </a:t>
            </a:r>
          </a:p>
          <a:p>
            <a:pPr indent="-288925" lvl="1" marL="542925" marR="0" rtl="0" algn="l">
              <a:lnSpc>
                <a:spcPct val="206250"/>
              </a:lnSpc>
              <a:spcBef>
                <a:spcPts val="0"/>
              </a:spcBef>
              <a:spcAft>
                <a:spcPts val="0"/>
              </a:spcAft>
              <a:buClr>
                <a:srgbClr val="000000"/>
              </a:buClr>
              <a:buSzPct val="100000"/>
              <a:buFont typeface="Courier New"/>
              <a:buChar char="o"/>
            </a:pPr>
            <a:r>
              <a:rPr b="0" i="0" lang="en-US" sz="1600" u="none" cap="none" strike="noStrike">
                <a:solidFill>
                  <a:srgbClr val="000000"/>
                </a:solidFill>
                <a:latin typeface="Calibri"/>
                <a:ea typeface="Calibri"/>
                <a:cs typeface="Calibri"/>
                <a:sym typeface="Calibri"/>
              </a:rPr>
              <a:t>Ook op de rug tussen de schouderbladen ausculteren </a:t>
            </a:r>
          </a:p>
          <a:p>
            <a:pPr indent="-285750" lvl="0" marL="285750" marR="0" rtl="0" algn="l">
              <a:lnSpc>
                <a:spcPct val="2062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Bij (aanhoudende) twijfel bij </a:t>
            </a:r>
            <a:r>
              <a:rPr b="0" i="0" lang="en-US" sz="1600" u="none" cap="none" strike="noStrike">
                <a:solidFill>
                  <a:schemeClr val="dk1"/>
                </a:solidFill>
                <a:latin typeface="Calibri"/>
                <a:ea typeface="Calibri"/>
                <a:cs typeface="Calibri"/>
                <a:sym typeface="Calibri"/>
              </a:rPr>
              <a:t>tweede contactmoment</a:t>
            </a:r>
            <a:r>
              <a:rPr b="0" i="0" lang="en-US" sz="1600" u="none" cap="none" strike="noStrike">
                <a:solidFill>
                  <a:srgbClr val="000000"/>
                </a:solidFill>
                <a:latin typeface="Calibri"/>
                <a:ea typeface="Calibri"/>
                <a:cs typeface="Calibri"/>
                <a:sym typeface="Calibri"/>
              </a:rPr>
              <a:t>: verwijzen </a:t>
            </a:r>
          </a:p>
          <a:p>
            <a:pPr indent="-285750" lvl="0" marL="285750" marR="0" rtl="0" algn="l">
              <a:lnSpc>
                <a:spcPct val="206250"/>
              </a:lnSpc>
              <a:spcBef>
                <a:spcPts val="0"/>
              </a:spcBef>
              <a:spcAft>
                <a:spcPts val="0"/>
              </a:spcAft>
              <a:buClr>
                <a:srgbClr val="000000"/>
              </a:buClr>
              <a:buSzPct val="100000"/>
              <a:buFont typeface="Arial"/>
              <a:buChar char="•"/>
            </a:pPr>
            <a:r>
              <a:rPr b="0" i="0" lang="en-US" sz="1600" u="none" cap="none" strike="noStrike">
                <a:solidFill>
                  <a:srgbClr val="000000"/>
                </a:solidFill>
                <a:latin typeface="Calibri"/>
                <a:ea typeface="Calibri"/>
                <a:cs typeface="Calibri"/>
                <a:sym typeface="Calibri"/>
              </a:rPr>
              <a:t>Bij hypertensie: denk aan CoAo: eventueel palperen aa. femorales</a:t>
            </a:r>
          </a:p>
        </p:txBody>
      </p:sp>
      <p:sp>
        <p:nvSpPr>
          <p:cNvPr id="143" name="Shape 143"/>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(ARITMIEEN/ VERWORVEN HARTAFWIJKINGEN)</a:t>
            </a:r>
          </a:p>
        </p:txBody>
      </p:sp>
      <p:sp>
        <p:nvSpPr>
          <p:cNvPr id="149" name="Shape 149"/>
          <p:cNvSpPr txBox="1"/>
          <p:nvPr/>
        </p:nvSpPr>
        <p:spPr>
          <a:xfrm>
            <a:off x="1331640" y="2132856"/>
            <a:ext cx="7560839" cy="3962399"/>
          </a:xfrm>
          <a:prstGeom prst="rect">
            <a:avLst/>
          </a:prstGeom>
          <a:noFill/>
          <a:ln>
            <a:noFill/>
          </a:ln>
        </p:spPr>
        <p:txBody>
          <a:bodyPr anchorCtr="0" anchor="t" bIns="45700" lIns="91425" rIns="91425" tIns="45700">
            <a:noAutofit/>
          </a:bodyPr>
          <a:lstStyle/>
          <a:p>
            <a:pPr indent="-285750" lvl="0" marL="285750" marR="0" rtl="0" algn="l">
              <a:lnSpc>
                <a:spcPct val="15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Niet screenen</a:t>
            </a:r>
          </a:p>
          <a:p>
            <a:pPr indent="-285750" lvl="0" marL="285750" marR="0" rtl="0" algn="l">
              <a:lnSpc>
                <a:spcPct val="150000"/>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Wel achtergrondkennis nodig om met vragen &amp; signalen om te kunnen gaan</a:t>
            </a:r>
          </a:p>
          <a:p>
            <a:pPr indent="0" lvl="0" marL="0" marR="0" rtl="0" algn="l">
              <a:lnSpc>
                <a:spcPct val="15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Syncope: meestal GEEN cardiale oorzaak</a:t>
            </a:r>
          </a:p>
          <a:p>
            <a:pPr indent="0" lvl="0" marL="0" marR="0" rtl="0" algn="l">
              <a:lnSpc>
                <a:spcPct val="15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Alarmsignalen cardiale oorzaak:</a:t>
            </a:r>
          </a:p>
          <a:p>
            <a:pPr indent="-288925" lvl="3" marL="542925" marR="0" rtl="0" algn="l">
              <a:lnSpc>
                <a:spcPct val="150000"/>
              </a:lnSpc>
              <a:spcBef>
                <a:spcPts val="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syncope tijdens inspanning</a:t>
            </a:r>
          </a:p>
          <a:p>
            <a:pPr indent="-288925" lvl="3" marL="542925" marR="0" rtl="0" algn="l">
              <a:lnSpc>
                <a:spcPct val="150000"/>
              </a:lnSpc>
              <a:spcBef>
                <a:spcPts val="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pijn op de borst voorafgaand aan syncope tijdens inspanning</a:t>
            </a:r>
          </a:p>
          <a:p>
            <a:pPr indent="-288925" lvl="3" marL="542925" marR="0" rtl="0" algn="l">
              <a:lnSpc>
                <a:spcPct val="150000"/>
              </a:lnSpc>
              <a:spcBef>
                <a:spcPts val="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hartkloppingen voorafgaand aan syncope </a:t>
            </a:r>
          </a:p>
          <a:p>
            <a:pPr indent="-288925" lvl="3" marL="542925" marR="0" rtl="0" algn="l">
              <a:lnSpc>
                <a:spcPct val="150000"/>
              </a:lnSpc>
              <a:spcBef>
                <a:spcPts val="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syncope na schrikken, hard geluid of emotionele stress</a:t>
            </a:r>
          </a:p>
          <a:p>
            <a:pPr indent="-288925" lvl="3" marL="542925" marR="0" rtl="0" algn="l">
              <a:lnSpc>
                <a:spcPct val="150000"/>
              </a:lnSpc>
              <a:spcBef>
                <a:spcPts val="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de afwezigheid van prodromale verschijnselen (bleekheid, misselijkheid, zweten)</a:t>
            </a:r>
          </a:p>
          <a:p>
            <a:pPr indent="-285750" lvl="0" marL="285750" marR="0" rtl="0" algn="l">
              <a:lnSpc>
                <a:spcPct val="100000"/>
              </a:lnSpc>
              <a:spcBef>
                <a:spcPts val="0"/>
              </a:spcBef>
              <a:spcAft>
                <a:spcPts val="0"/>
              </a:spcAft>
              <a:buClr>
                <a:srgbClr val="000000"/>
              </a:buClr>
              <a:buFont typeface="Arial"/>
              <a:buNone/>
            </a:pPr>
            <a:r>
              <a:t/>
            </a:r>
            <a:endParaRPr b="0" i="0" sz="155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Font typeface="Arial"/>
              <a:buNone/>
            </a:pPr>
            <a:r>
              <a:t/>
            </a:r>
            <a:endParaRPr b="0" i="0" sz="1550" u="none" cap="none" strike="noStrike">
              <a:solidFill>
                <a:schemeClr val="dk1"/>
              </a:solidFill>
              <a:latin typeface="Calibri"/>
              <a:ea typeface="Calibri"/>
              <a:cs typeface="Calibri"/>
              <a:sym typeface="Calibri"/>
            </a:endParaRPr>
          </a:p>
        </p:txBody>
      </p:sp>
      <p:sp>
        <p:nvSpPr>
          <p:cNvPr id="150" name="Shape 150"/>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(ARITMIEEN/ VERWORVEN HARTAFWIJKINGEN)</a:t>
            </a:r>
          </a:p>
        </p:txBody>
      </p:sp>
      <p:sp>
        <p:nvSpPr>
          <p:cNvPr id="156" name="Shape 156"/>
          <p:cNvSpPr txBox="1"/>
          <p:nvPr/>
        </p:nvSpPr>
        <p:spPr>
          <a:xfrm>
            <a:off x="1475655" y="2132856"/>
            <a:ext cx="7210993" cy="3962399"/>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Symptomen:</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Vermoeidheid of inspanningsbeperking</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Moeilijkheden met de voeding en bleekzien (zuigelingen)</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Syncope, zwakte, flauwte</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Hartkloppingen</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Trage of onregelmatige pols</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Duizeligheid</a:t>
            </a:r>
          </a:p>
          <a:p>
            <a:pPr indent="-285750" lvl="1" marL="7429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Lage bloeddruk</a:t>
            </a:r>
          </a:p>
        </p:txBody>
      </p:sp>
      <p:sp>
        <p:nvSpPr>
          <p:cNvPr id="157" name="Shape 157"/>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(ARITMIEEN/ VERWORVEN HARTAFWIJKINGEN)</a:t>
            </a:r>
          </a:p>
          <a:p>
            <a:pPr indent="0" lvl="0" marL="0" marR="0" rtl="0" algn="l">
              <a:lnSpc>
                <a:spcPct val="100000"/>
              </a:lnSpc>
              <a:spcBef>
                <a:spcPts val="0"/>
              </a:spcBef>
              <a:spcAft>
                <a:spcPts val="0"/>
              </a:spcAft>
              <a:buClr>
                <a:schemeClr val="dk2"/>
              </a:buClr>
              <a:buFont typeface="Calibri"/>
              <a:buNone/>
            </a:pPr>
            <a:r>
              <a:t/>
            </a:r>
            <a:endParaRPr b="1" i="0" sz="1900" u="none" cap="none" strike="noStrike">
              <a:solidFill>
                <a:schemeClr val="dk2"/>
              </a:solidFill>
              <a:latin typeface="Calibri"/>
              <a:ea typeface="Calibri"/>
              <a:cs typeface="Calibri"/>
              <a:sym typeface="Calibri"/>
            </a:endParaRPr>
          </a:p>
        </p:txBody>
      </p:sp>
      <p:sp>
        <p:nvSpPr>
          <p:cNvPr id="163" name="Shape 163"/>
          <p:cNvSpPr txBox="1"/>
          <p:nvPr/>
        </p:nvSpPr>
        <p:spPr>
          <a:xfrm>
            <a:off x="1537470" y="2132856"/>
            <a:ext cx="7138986" cy="3962399"/>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Onderzoek:</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Bij signalen van een aritmie of verworven hartafwijking:</a:t>
            </a:r>
          </a:p>
          <a:p>
            <a:pPr indent="-285750" lvl="1" marL="742950" marR="0" rtl="0" algn="l">
              <a:lnSpc>
                <a:spcPct val="150000"/>
              </a:lnSpc>
              <a:spcBef>
                <a:spcPts val="0"/>
              </a:spcBef>
              <a:spcAft>
                <a:spcPts val="0"/>
              </a:spcAft>
              <a:buClr>
                <a:srgbClr val="000000"/>
              </a:buClr>
              <a:buSzPct val="100000"/>
              <a:buFont typeface="Calibri"/>
              <a:buChar char="-"/>
            </a:pPr>
            <a:r>
              <a:rPr b="0" i="0" lang="en-US" sz="1800" u="none" cap="none" strike="noStrike">
                <a:solidFill>
                  <a:srgbClr val="000000"/>
                </a:solidFill>
                <a:latin typeface="Calibri"/>
                <a:ea typeface="Calibri"/>
                <a:cs typeface="Calibri"/>
                <a:sym typeface="Calibri"/>
              </a:rPr>
              <a:t>auscultatie </a:t>
            </a:r>
          </a:p>
          <a:p>
            <a:pPr indent="-285750" lvl="1" marL="742950" marR="0" rtl="0" algn="l">
              <a:lnSpc>
                <a:spcPct val="150000"/>
              </a:lnSpc>
              <a:spcBef>
                <a:spcPts val="0"/>
              </a:spcBef>
              <a:spcAft>
                <a:spcPts val="0"/>
              </a:spcAft>
              <a:buClr>
                <a:srgbClr val="000000"/>
              </a:buClr>
              <a:buSzPct val="100000"/>
              <a:buFont typeface="Calibri"/>
              <a:buChar char="-"/>
            </a:pPr>
            <a:r>
              <a:rPr b="0" i="0" lang="en-US" sz="1800" u="none" cap="none" strike="noStrike">
                <a:solidFill>
                  <a:srgbClr val="000000"/>
                </a:solidFill>
                <a:latin typeface="Calibri"/>
                <a:ea typeface="Calibri"/>
                <a:cs typeface="Calibri"/>
                <a:sym typeface="Calibri"/>
              </a:rPr>
              <a:t>palpatie van de brachialispulsaties </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Indien twijfel over het hartritme tijdens auscultatie: </a:t>
            </a:r>
          </a:p>
          <a:p>
            <a:pPr indent="-285750" lvl="1" marL="742950" marR="0" rtl="0" algn="l">
              <a:lnSpc>
                <a:spcPct val="150000"/>
              </a:lnSpc>
              <a:spcBef>
                <a:spcPts val="0"/>
              </a:spcBef>
              <a:spcAft>
                <a:spcPts val="0"/>
              </a:spcAft>
              <a:buClr>
                <a:srgbClr val="000000"/>
              </a:buClr>
              <a:buSzPct val="100000"/>
              <a:buFont typeface="Calibri"/>
              <a:buChar char="-"/>
            </a:pPr>
            <a:r>
              <a:rPr b="0" i="0" lang="en-US" sz="1800" u="none" cap="none" strike="noStrike">
                <a:solidFill>
                  <a:srgbClr val="000000"/>
                </a:solidFill>
                <a:latin typeface="Calibri"/>
                <a:ea typeface="Calibri"/>
                <a:cs typeface="Calibri"/>
                <a:sym typeface="Calibri"/>
              </a:rPr>
              <a:t>palpatie van de brachialispulsaties</a:t>
            </a:r>
          </a:p>
        </p:txBody>
      </p:sp>
      <p:sp>
        <p:nvSpPr>
          <p:cNvPr id="164" name="Shape 164"/>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(ARITMIEEN/ VERWORVEN HARTAFWIJKINGEN)</a:t>
            </a:r>
          </a:p>
        </p:txBody>
      </p:sp>
      <p:sp>
        <p:nvSpPr>
          <p:cNvPr id="170" name="Shape 170"/>
          <p:cNvSpPr txBox="1"/>
          <p:nvPr/>
        </p:nvSpPr>
        <p:spPr>
          <a:xfrm>
            <a:off x="1547663" y="2132856"/>
            <a:ext cx="7138986" cy="3962399"/>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Verwijzen: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Alarmsignalen syncope</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klachten + afwijkingen bij lichamelijk onderzoek en/of + positieve familieanamnese voor aritmieën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onregelmatige pols die toeneemt bij inspanning</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(anamnestisch) aanvallen van tachycardieën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persisterende bradycardie </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positieve familieanamnese op ernstige, erfelijke aritmieën (zoals lang QT syndroom)</a:t>
            </a:r>
          </a:p>
        </p:txBody>
      </p:sp>
      <p:sp>
        <p:nvSpPr>
          <p:cNvPr id="171" name="Shape 171"/>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nvSpPr>
        <p:spPr>
          <a:xfrm>
            <a:off x="1381512" y="1800225"/>
            <a:ext cx="7139099" cy="409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Waarom deze richtlijn (1/2)?</a:t>
            </a:r>
          </a:p>
        </p:txBody>
      </p:sp>
      <p:sp>
        <p:nvSpPr>
          <p:cNvPr id="52" name="Shape 52"/>
          <p:cNvSpPr txBox="1"/>
          <p:nvPr/>
        </p:nvSpPr>
        <p:spPr>
          <a:xfrm>
            <a:off x="1547812" y="2209800"/>
            <a:ext cx="7138986" cy="3962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36842"/>
              </a:lnSpc>
              <a:spcBef>
                <a:spcPts val="3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dk1"/>
                </a:solidFill>
                <a:latin typeface="Calibri"/>
                <a:ea typeface="Calibri"/>
                <a:cs typeface="Calibri"/>
                <a:sym typeface="Calibri"/>
              </a:rPr>
              <a:t>Aanleiding</a:t>
            </a:r>
            <a:r>
              <a:rPr b="0" i="0" lang="en-US" sz="1800" u="none" cap="none" strike="noStrike">
                <a:solidFill>
                  <a:schemeClr val="dk1"/>
                </a:solidFill>
                <a:latin typeface="Calibri"/>
                <a:ea typeface="Calibri"/>
                <a:cs typeface="Calibri"/>
                <a:sym typeface="Calibri"/>
              </a:rPr>
              <a:t>: betreft update van richtlijn uit 2005 . Daarnaast is de  prenatale echografie ingevoerd in 2007.</a:t>
            </a:r>
            <a:br>
              <a:rPr b="0" i="0" lang="en-US" sz="1800" u="none" cap="none" strike="noStrike">
                <a:solidFill>
                  <a:schemeClr val="dk1"/>
                </a:solidFill>
                <a:latin typeface="Calibri"/>
                <a:ea typeface="Calibri"/>
                <a:cs typeface="Calibri"/>
                <a:sym typeface="Calibri"/>
              </a:rPr>
            </a:br>
          </a:p>
          <a:p>
            <a:pPr indent="0" lvl="0" marL="0" marR="0" rtl="0" algn="l">
              <a:lnSpc>
                <a:spcPct val="136842"/>
              </a:lnSpc>
              <a:spcBef>
                <a:spcPts val="3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 </a:t>
            </a:r>
            <a:r>
              <a:rPr b="0" i="0" lang="en-US" sz="1800" u="sng" cap="none" strike="noStrike">
                <a:solidFill>
                  <a:schemeClr val="dk1"/>
                </a:solidFill>
                <a:latin typeface="Calibri"/>
                <a:ea typeface="Calibri"/>
                <a:cs typeface="Calibri"/>
                <a:sym typeface="Calibri"/>
              </a:rPr>
              <a:t>Doel</a:t>
            </a:r>
            <a:r>
              <a:rPr b="0" i="0" lang="en-US" sz="1800" u="none" cap="none" strike="noStrike">
                <a:solidFill>
                  <a:schemeClr val="dk1"/>
                </a:solidFill>
                <a:latin typeface="Calibri"/>
                <a:ea typeface="Calibri"/>
                <a:cs typeface="Calibri"/>
                <a:sym typeface="Calibri"/>
              </a:rPr>
              <a:t>: vroege opsporing van aangeboren én verworven afwijkingen:</a:t>
            </a:r>
          </a:p>
          <a:p>
            <a:pPr indent="0" lvl="0" marL="0" marR="0" rtl="0" algn="l">
              <a:lnSpc>
                <a:spcPct val="136842"/>
              </a:lnSpc>
              <a:spcBef>
                <a:spcPts val="38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voorkomen &amp; beperken van negatieve gevolgen voor de gezondheid. Daarnaast preventie van hart- en vaatziekten.</a:t>
            </a:r>
          </a:p>
        </p:txBody>
      </p:sp>
      <p:sp>
        <p:nvSpPr>
          <p:cNvPr id="53" name="Shape 53"/>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HART- EN VAATZIEKTEN</a:t>
            </a:r>
          </a:p>
        </p:txBody>
      </p:sp>
      <p:sp>
        <p:nvSpPr>
          <p:cNvPr id="177" name="Shape 177"/>
          <p:cNvSpPr txBox="1"/>
          <p:nvPr/>
        </p:nvSpPr>
        <p:spPr>
          <a:xfrm>
            <a:off x="1537470" y="2132856"/>
            <a:ext cx="7138986" cy="3962399"/>
          </a:xfrm>
          <a:prstGeom prst="rect">
            <a:avLst/>
          </a:prstGeom>
          <a:noFill/>
          <a:ln>
            <a:noFill/>
          </a:ln>
        </p:spPr>
        <p:txBody>
          <a:bodyPr anchorCtr="0" anchor="t" bIns="45700" lIns="91425" rIns="91425" tIns="45700">
            <a:noAutofit/>
          </a:bodyPr>
          <a:lstStyle/>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Nieuw onderwerp in richtlijn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Wereldwijd belangrijkste doodsoorzaak bij volwassenen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Atherosclerose start op jonge leeftijd</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Risicofactoren kennen</a:t>
            </a:r>
          </a:p>
          <a:p>
            <a:pPr indent="-285750" lvl="0" marL="285750" marR="0" rtl="0" algn="l">
              <a:lnSpc>
                <a:spcPct val="150000"/>
              </a:lnSpc>
              <a:spcBef>
                <a:spcPts val="0"/>
              </a:spcBef>
              <a:spcAft>
                <a:spcPts val="0"/>
              </a:spcAft>
              <a:buClr>
                <a:srgbClr val="000000"/>
              </a:buClr>
              <a:buSzPct val="100000"/>
              <a:buFont typeface="Arial"/>
              <a:buChar char="•"/>
            </a:pPr>
            <a:r>
              <a:rPr b="0" i="0" lang="en-US" sz="1800" u="none" cap="none" strike="noStrike">
                <a:solidFill>
                  <a:srgbClr val="000000"/>
                </a:solidFill>
                <a:latin typeface="Calibri"/>
                <a:ea typeface="Calibri"/>
                <a:cs typeface="Calibri"/>
                <a:sym typeface="Calibri"/>
              </a:rPr>
              <a:t>Ziektes met verhoogd risico kennen</a:t>
            </a:r>
          </a:p>
        </p:txBody>
      </p:sp>
      <p:sp>
        <p:nvSpPr>
          <p:cNvPr id="178" name="Shape 178"/>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1403648" y="1800225"/>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HART- EN VAATZIEKTEN</a:t>
            </a:r>
            <a:br>
              <a:rPr b="1" i="0" lang="en-US" sz="1900" u="none" cap="none" strike="noStrike">
                <a:solidFill>
                  <a:schemeClr val="dk2"/>
                </a:solidFill>
                <a:latin typeface="Calibri"/>
                <a:ea typeface="Calibri"/>
                <a:cs typeface="Calibri"/>
                <a:sym typeface="Calibri"/>
              </a:rPr>
            </a:br>
          </a:p>
        </p:txBody>
      </p:sp>
      <p:sp>
        <p:nvSpPr>
          <p:cNvPr id="184" name="Shape 184"/>
          <p:cNvSpPr txBox="1"/>
          <p:nvPr>
            <p:ph idx="1" type="body"/>
          </p:nvPr>
        </p:nvSpPr>
        <p:spPr>
          <a:xfrm>
            <a:off x="1547812" y="2209800"/>
            <a:ext cx="7138986" cy="3962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Risicofactoren:</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Positieve familie anamnese voor HVZ of plotselinge dood</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Hogere leeftijd</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Mannelijk geslacht</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Voeding/dieet *</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Lichamelijke inactiviteit *</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Roken</a:t>
            </a:r>
            <a:r>
              <a:rPr b="0" i="0" lang="en-US" sz="1800" u="none" cap="none" strike="noStrike">
                <a:solidFill>
                  <a:srgbClr val="FF0000"/>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Hypertensie (*)</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Lipiden in bloed (*)</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Overgewicht</a:t>
            </a:r>
            <a:r>
              <a:rPr b="0" i="0" lang="en-US" sz="1800" u="none" cap="none" strike="noStrike">
                <a:solidFill>
                  <a:srgbClr val="FF0000"/>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Diabetes mellitus en andere ziektebeelden (*)</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Perinatale factoren (*)</a:t>
            </a:r>
          </a:p>
          <a:p>
            <a:pPr indent="0" lvl="0" marL="0" marR="0" rtl="0" algn="l">
              <a:lnSpc>
                <a:spcPct val="100000"/>
              </a:lnSpc>
              <a:spcBef>
                <a:spcPts val="380"/>
              </a:spcBef>
              <a:spcAft>
                <a:spcPts val="0"/>
              </a:spcAft>
              <a:buClr>
                <a:schemeClr val="dk1"/>
              </a:buClr>
              <a:buSzPct val="25000"/>
              <a:buFont typeface="Arial"/>
              <a:buNone/>
            </a:pPr>
            <a:r>
              <a:rPr b="0" i="1" lang="en-US" sz="1800" u="none" cap="none" strike="noStrike">
                <a:solidFill>
                  <a:schemeClr val="dk1"/>
                </a:solidFill>
                <a:latin typeface="Calibri"/>
                <a:ea typeface="Calibri"/>
                <a:cs typeface="Calibri"/>
                <a:sym typeface="Calibri"/>
              </a:rPr>
              <a:t>*= (indirect) te beinvloeden door JGZ</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1403648" y="1800225"/>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HART- EN VAATZIEKTEN</a:t>
            </a:r>
          </a:p>
        </p:txBody>
      </p:sp>
      <p:sp>
        <p:nvSpPr>
          <p:cNvPr id="190" name="Shape 190"/>
          <p:cNvSpPr txBox="1"/>
          <p:nvPr>
            <p:ph idx="1" type="body"/>
          </p:nvPr>
        </p:nvSpPr>
        <p:spPr>
          <a:xfrm>
            <a:off x="1547812" y="2209800"/>
            <a:ext cx="7138986" cy="3962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Ziektebeelden met verhoogd risico op HVZ:</a:t>
            </a:r>
          </a:p>
          <a:p>
            <a:pPr indent="0" lvl="0" marL="0" marR="0" rtl="0" algn="l">
              <a:lnSpc>
                <a:spcPct val="100000"/>
              </a:lnSpc>
              <a:spcBef>
                <a:spcPts val="380"/>
              </a:spcBef>
              <a:spcAft>
                <a:spcPts val="0"/>
              </a:spcAft>
              <a:buClr>
                <a:schemeClr val="dk1"/>
              </a:buClr>
              <a:buSzPct val="25000"/>
              <a:buFont typeface="Arial"/>
              <a:buNone/>
            </a:pPr>
            <a:r>
              <a:rPr b="1" i="0" lang="en-US" sz="1800" u="none" cap="none" strike="noStrike">
                <a:solidFill>
                  <a:schemeClr val="dk1"/>
                </a:solidFill>
                <a:latin typeface="Calibri"/>
                <a:ea typeface="Calibri"/>
                <a:cs typeface="Calibri"/>
                <a:sym typeface="Calibri"/>
              </a:rPr>
              <a:t>Hoog risico:</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Diabetes Mellitus type 1 en type 2</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Chronische nierziekten (stadium 3, 4, 5) en status na niertransplantatie</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Status na harttransplantatie</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Ziekte van Kawasaki met bestaande coronaire aneurysmata</a:t>
            </a:r>
          </a:p>
          <a:p>
            <a:pPr indent="0" lvl="0" marL="0" marR="0" rtl="0" algn="l">
              <a:lnSpc>
                <a:spcPct val="100000"/>
              </a:lnSpc>
              <a:spcBef>
                <a:spcPts val="380"/>
              </a:spcBef>
              <a:spcAft>
                <a:spcPts val="0"/>
              </a:spcAft>
              <a:buClr>
                <a:schemeClr val="dk1"/>
              </a:buClr>
              <a:buSzPct val="25000"/>
              <a:buFont typeface="Arial"/>
              <a:buNone/>
            </a:pPr>
            <a:r>
              <a:rPr b="1" i="0" lang="en-US" sz="1800" u="none" cap="none" strike="noStrike">
                <a:solidFill>
                  <a:schemeClr val="dk1"/>
                </a:solidFill>
                <a:latin typeface="Calibri"/>
                <a:ea typeface="Calibri"/>
                <a:cs typeface="Calibri"/>
                <a:sym typeface="Calibri"/>
              </a:rPr>
              <a:t>Matig risico:</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Ziekte van Kawasaki met in verleden coronaire aneurysmata</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Chronische inflammatoire aandoeningen</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HIV infectie</a:t>
            </a:r>
          </a:p>
          <a:p>
            <a:pPr indent="-263525" lvl="0" marL="263525"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Behandelingsresistent nefrotisch syndroom</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1403648" y="1800225"/>
            <a:ext cx="7138986" cy="409575"/>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Signalering (HART- EN VAATZIEKTEN)</a:t>
            </a:r>
          </a:p>
        </p:txBody>
      </p:sp>
      <p:sp>
        <p:nvSpPr>
          <p:cNvPr id="196" name="Shape 196"/>
          <p:cNvSpPr txBox="1"/>
          <p:nvPr>
            <p:ph idx="1" type="body"/>
          </p:nvPr>
        </p:nvSpPr>
        <p:spPr>
          <a:xfrm>
            <a:off x="1547812" y="2209800"/>
            <a:ext cx="7138986" cy="3962399"/>
          </a:xfrm>
          <a:prstGeom prst="rect">
            <a:avLst/>
          </a:prstGeom>
          <a:noFill/>
          <a:ln>
            <a:noFill/>
          </a:ln>
        </p:spPr>
        <p:txBody>
          <a:bodyPr anchorCtr="0" anchor="t" bIns="91425" lIns="91425" rIns="91425" tIns="91425">
            <a:noAutofit/>
          </a:bodyPr>
          <a:lstStyle/>
          <a:p>
            <a:pPr indent="-285750" lvl="0" marL="285750" marR="0" rtl="0" algn="l">
              <a:lnSpc>
                <a:spcPct val="166666"/>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Regelmatig:</a:t>
            </a:r>
          </a:p>
          <a:p>
            <a:pPr indent="-285750" lvl="0" marL="285750" marR="0" rtl="0" algn="l">
              <a:lnSpc>
                <a:spcPct val="166666"/>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Aandacht besteden aan risicofactoren voor HVZ: voeding, beweging, roken, lengte/gewicht/ BMI</a:t>
            </a:r>
          </a:p>
          <a:p>
            <a:pPr indent="0" lvl="0" marL="0" marR="0" rtl="0" algn="l">
              <a:lnSpc>
                <a:spcPct val="166666"/>
              </a:lnSpc>
              <a:spcBef>
                <a:spcPts val="38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Vanaf 5 jaar:</a:t>
            </a:r>
          </a:p>
          <a:p>
            <a:pPr indent="-285750" lvl="0" marL="285750" marR="0" rtl="0" algn="l">
              <a:lnSpc>
                <a:spcPct val="166666"/>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Bloedrukmeting indien overgewicht (richtlijn Overgewicht)</a:t>
            </a:r>
          </a:p>
          <a:p>
            <a:pPr indent="0" lvl="0" marL="0" marR="0" rtl="0" algn="l">
              <a:lnSpc>
                <a:spcPct val="166666"/>
              </a:lnSpc>
              <a:spcBef>
                <a:spcPts val="38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Leeftijd 12-18 jaar:</a:t>
            </a:r>
          </a:p>
          <a:p>
            <a:pPr indent="-285750" lvl="0" marL="285750" marR="0" rtl="0" algn="l">
              <a:lnSpc>
                <a:spcPct val="166666"/>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Nagaan voorgeschiedenis: ziektebeelden met verhoogd risico?</a:t>
            </a:r>
          </a:p>
          <a:p>
            <a:pPr indent="-285750" lvl="0" marL="285750" marR="0" rtl="0" algn="l">
              <a:lnSpc>
                <a:spcPct val="166666"/>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Nagaan familieanamnese op HVZ op jonge leeftijd (&lt; 65 jaar)</a:t>
            </a:r>
          </a:p>
          <a:p>
            <a:pPr indent="0" lvl="0" marL="0" marR="0" rtl="0" algn="l">
              <a:lnSpc>
                <a:spcPct val="136842"/>
              </a:lnSpc>
              <a:spcBef>
                <a:spcPts val="380"/>
              </a:spcBef>
              <a:spcAft>
                <a:spcPts val="0"/>
              </a:spcAft>
              <a:buClr>
                <a:schemeClr val="dk1"/>
              </a:buClr>
              <a:buSzPct val="25000"/>
              <a:buFont typeface="Arial"/>
              <a:buNone/>
            </a:pPr>
            <a:r>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Verwijzen</a:t>
            </a:r>
          </a:p>
        </p:txBody>
      </p:sp>
      <p:sp>
        <p:nvSpPr>
          <p:cNvPr id="202" name="Shape 202"/>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SzPct val="25000"/>
              <a:buFont typeface="Calibri"/>
              <a:buNone/>
            </a:pPr>
            <a:r>
              <a:rPr b="0" i="0" lang="en-US" sz="1000" u="none" cap="none" strike="noStrike">
                <a:solidFill>
                  <a:srgbClr val="A08241"/>
                </a:solidFill>
                <a:latin typeface="Calibri"/>
                <a:ea typeface="Calibri"/>
                <a:cs typeface="Calibri"/>
                <a:sym typeface="Calibri"/>
              </a:rPr>
              <a:t>*</a:t>
            </a:r>
          </a:p>
        </p:txBody>
      </p:sp>
      <p:pic>
        <p:nvPicPr>
          <p:cNvPr id="203" name="Shape 203"/>
          <p:cNvPicPr preferRelativeResize="0"/>
          <p:nvPr/>
        </p:nvPicPr>
        <p:blipFill rotWithShape="1">
          <a:blip r:embed="rId3">
            <a:alphaModFix/>
          </a:blip>
          <a:srcRect b="30051" l="4505" r="5066" t="3800"/>
          <a:stretch/>
        </p:blipFill>
        <p:spPr>
          <a:xfrm>
            <a:off x="2659584" y="44623"/>
            <a:ext cx="6448918" cy="6813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
        <p:nvSpPr>
          <p:cNvPr id="209" name="Shape 209"/>
          <p:cNvSpPr txBox="1"/>
          <p:nvPr/>
        </p:nvSpPr>
        <p:spPr>
          <a:xfrm>
            <a:off x="1547800" y="2405925"/>
            <a:ext cx="7139099" cy="4147274"/>
          </a:xfrm>
          <a:prstGeom prst="rect">
            <a:avLst/>
          </a:prstGeom>
          <a:noFill/>
          <a:ln>
            <a:noFill/>
          </a:ln>
        </p:spPr>
        <p:txBody>
          <a:bodyPr anchorCtr="0" anchor="t" bIns="45700" lIns="91425" rIns="91425" tIns="45700">
            <a:noAutofit/>
          </a:bodyPr>
          <a:lstStyle/>
          <a:p>
            <a:pPr indent="-285750" lvl="0" marL="285750" marR="0" rtl="0" algn="l">
              <a:lnSpc>
                <a:spcPct val="150000"/>
              </a:lnSpc>
              <a:spcBef>
                <a:spcPts val="0"/>
              </a:spcBef>
              <a:spcAft>
                <a:spcPts val="0"/>
              </a:spcAft>
              <a:buClr>
                <a:srgbClr val="000000"/>
              </a:buClr>
              <a:buSzPct val="100000"/>
              <a:buFont typeface="Arial"/>
              <a:buChar char="•"/>
            </a:pPr>
            <a:r>
              <a:rPr b="0" i="0" lang="en-US" sz="1800" u="sng" cap="none" strike="noStrike">
                <a:solidFill>
                  <a:srgbClr val="000000"/>
                </a:solidFill>
                <a:latin typeface="Calibri"/>
                <a:ea typeface="Calibri"/>
                <a:cs typeface="Calibri"/>
                <a:sym typeface="Calibri"/>
              </a:rPr>
              <a:t>Martijn is 10 dagen oud</a:t>
            </a:r>
            <a:r>
              <a:rPr b="0" i="0" lang="en-US" sz="1800" u="none" cap="none" strike="noStrike">
                <a:solidFill>
                  <a:srgbClr val="000000"/>
                </a:solidFill>
                <a:latin typeface="Calibri"/>
                <a:ea typeface="Calibri"/>
                <a:cs typeface="Calibri"/>
                <a:sym typeface="Calibri"/>
              </a:rPr>
              <a:t>.</a:t>
            </a:r>
            <a:br>
              <a:rPr b="0" i="0" lang="en-US" sz="1800" u="none" cap="none" strike="noStrike">
                <a:solidFill>
                  <a:srgbClr val="000000"/>
                </a:solidFill>
                <a:latin typeface="Calibri"/>
                <a:ea typeface="Calibri"/>
                <a:cs typeface="Calibri"/>
                <a:sym typeface="Calibri"/>
              </a:rPr>
            </a:br>
          </a:p>
          <a:p>
            <a:pPr indent="0" lvl="0" marL="0" marR="0" rtl="0" algn="l">
              <a:lnSpc>
                <a:spcPct val="150000"/>
              </a:lnSpc>
              <a:spcBef>
                <a:spcPts val="0"/>
              </a:spcBef>
              <a:spcAft>
                <a:spcPts val="0"/>
              </a:spcAft>
              <a:buClr>
                <a:srgbClr val="000000"/>
              </a:buClr>
              <a:buSzPct val="25000"/>
              <a:buFont typeface="Calibri"/>
              <a:buNone/>
            </a:pPr>
            <a:r>
              <a:rPr b="0" i="1" lang="en-US" sz="1800" u="none" cap="none" strike="noStrike">
                <a:solidFill>
                  <a:srgbClr val="000000"/>
                </a:solidFill>
                <a:latin typeface="Calibri"/>
                <a:ea typeface="Calibri"/>
                <a:cs typeface="Calibri"/>
                <a:sym typeface="Calibri"/>
              </a:rPr>
              <a:t>Wat vraagt en doet de jeugdverpleegkundige bij het huisbezoek?</a:t>
            </a:r>
            <a:br>
              <a:rPr b="0" i="0" lang="en-US" sz="1800" u="none" cap="none" strike="noStrike">
                <a:solidFill>
                  <a:srgbClr val="000000"/>
                </a:solidFill>
                <a:latin typeface="Calibri"/>
                <a:ea typeface="Calibri"/>
                <a:cs typeface="Calibri"/>
                <a:sym typeface="Calibri"/>
              </a:rPr>
            </a:br>
          </a:p>
          <a:p>
            <a:pPr indent="0" lvl="0" marL="0" marR="0" rtl="0" algn="l">
              <a:lnSpc>
                <a:spcPct val="150000"/>
              </a:lnSpc>
              <a:spcBef>
                <a:spcPts val="0"/>
              </a:spcBef>
              <a:spcAft>
                <a:spcPts val="0"/>
              </a:spcAft>
              <a:buClr>
                <a:srgbClr val="000000"/>
              </a:buClr>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50000"/>
              </a:lnSpc>
              <a:spcBef>
                <a:spcPts val="380"/>
              </a:spcBef>
              <a:spcAft>
                <a:spcPts val="0"/>
              </a:spcAft>
              <a:buClr>
                <a:schemeClr val="dk1"/>
              </a:buClr>
              <a:buFont typeface="Calibri"/>
              <a:buNone/>
            </a:pPr>
            <a:r>
              <a:t/>
            </a:r>
            <a:endParaRPr b="0" i="0" sz="1600" u="none" cap="none" strike="noStrike">
              <a:solidFill>
                <a:schemeClr val="dk1"/>
              </a:solidFill>
              <a:latin typeface="Calibri"/>
              <a:ea typeface="Calibri"/>
              <a:cs typeface="Calibri"/>
              <a:sym typeface="Calibri"/>
            </a:endParaRPr>
          </a:p>
        </p:txBody>
      </p:sp>
      <p:sp>
        <p:nvSpPr>
          <p:cNvPr id="210" name="Shape 210"/>
          <p:cNvSpPr txBox="1"/>
          <p:nvPr/>
        </p:nvSpPr>
        <p:spPr>
          <a:xfrm>
            <a:off x="1331640" y="1800225"/>
            <a:ext cx="7992887"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a:t>
            </a:r>
            <a:r>
              <a:rPr b="1" i="0" lang="en-US" sz="1800" u="none" cap="none" strike="noStrike">
                <a:solidFill>
                  <a:schemeClr val="dk1"/>
                </a:solidFill>
                <a:latin typeface="Arial"/>
                <a:ea typeface="Arial"/>
                <a:cs typeface="Arial"/>
                <a:sym typeface="Arial"/>
              </a:rPr>
              <a:t>toepassen (1/3)?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idx="1" type="body"/>
          </p:nvPr>
        </p:nvSpPr>
        <p:spPr>
          <a:xfrm>
            <a:off x="1547663" y="2405925"/>
            <a:ext cx="7138986" cy="3962399"/>
          </a:xfrm>
          <a:prstGeom prst="rect">
            <a:avLst/>
          </a:prstGeom>
          <a:noFill/>
          <a:ln>
            <a:noFill/>
          </a:ln>
        </p:spPr>
        <p:txBody>
          <a:bodyPr anchorCtr="0" anchor="t" bIns="91425" lIns="91425" rIns="91425" tIns="91425">
            <a:noAutofit/>
          </a:bodyPr>
          <a:lstStyle/>
          <a:p>
            <a:pPr indent="-228600" lvl="0" marL="342900" marR="0" rtl="0" algn="l">
              <a:lnSpc>
                <a:spcPct val="150000"/>
              </a:lnSpc>
              <a:spcBef>
                <a:spcPts val="0"/>
              </a:spcBef>
              <a:spcAft>
                <a:spcPts val="0"/>
              </a:spcAft>
              <a:buClr>
                <a:schemeClr val="dk1"/>
              </a:buClr>
              <a:buSzPct val="100000"/>
              <a:buFont typeface="Arial"/>
              <a:buChar char="•"/>
            </a:pPr>
            <a:r>
              <a:rPr b="0" i="0" lang="en-US" sz="1800" u="sng" cap="none" strike="noStrike">
                <a:solidFill>
                  <a:schemeClr val="dk1"/>
                </a:solidFill>
                <a:latin typeface="Calibri"/>
                <a:ea typeface="Calibri"/>
                <a:cs typeface="Calibri"/>
                <a:sym typeface="Calibri"/>
              </a:rPr>
              <a:t>Martijn is 4 weken oud</a:t>
            </a:r>
            <a:r>
              <a:rPr b="0" i="0" lang="en-US" sz="1800" u="none" cap="none" strike="noStrike">
                <a:solidFill>
                  <a:schemeClr val="dk1"/>
                </a:solidFill>
                <a:latin typeface="Calibri"/>
                <a:ea typeface="Calibri"/>
                <a:cs typeface="Calibri"/>
                <a:sym typeface="Calibri"/>
              </a:rPr>
              <a:t>.</a:t>
            </a:r>
          </a:p>
          <a:p>
            <a:pPr indent="-6350" lvl="0" marL="120650" marR="0" rtl="0" algn="l">
              <a:lnSpc>
                <a:spcPct val="150000"/>
              </a:lnSpc>
              <a:spcBef>
                <a:spcPts val="380"/>
              </a:spcBef>
              <a:spcAft>
                <a:spcPts val="0"/>
              </a:spcAft>
              <a:buClr>
                <a:schemeClr val="dk1"/>
              </a:buClr>
              <a:buSzPct val="25000"/>
              <a:buFont typeface="Arial"/>
              <a:buNone/>
            </a:pPr>
            <a:r>
              <a:rPr b="0" i="1" lang="en-US" sz="1800" u="none" cap="none" strike="noStrike">
                <a:solidFill>
                  <a:schemeClr val="dk1"/>
                </a:solidFill>
                <a:latin typeface="Calibri"/>
                <a:ea typeface="Calibri"/>
                <a:cs typeface="Calibri"/>
                <a:sym typeface="Calibri"/>
              </a:rPr>
              <a:t>Wat vraagt en doet de jeugdarts bij het 4 weken consult?</a:t>
            </a:r>
          </a:p>
          <a:p>
            <a:pPr indent="-6350" lvl="0" marL="120650" marR="0" rtl="0" algn="l">
              <a:lnSpc>
                <a:spcPct val="150000"/>
              </a:lnSpc>
              <a:spcBef>
                <a:spcPts val="380"/>
              </a:spcBef>
              <a:spcAft>
                <a:spcPts val="0"/>
              </a:spcAft>
              <a:buClr>
                <a:schemeClr val="dk1"/>
              </a:buClr>
              <a:buSzPct val="25000"/>
              <a:buFont typeface="Arial"/>
              <a:buNone/>
            </a:pPr>
            <a:r>
              <a:t/>
            </a:r>
            <a:endParaRPr b="0" i="0" sz="1700" u="none" cap="none" strike="noStrike">
              <a:solidFill>
                <a:schemeClr val="dk1"/>
              </a:solidFill>
              <a:latin typeface="Calibri"/>
              <a:ea typeface="Calibri"/>
              <a:cs typeface="Calibri"/>
              <a:sym typeface="Calibri"/>
            </a:endParaRPr>
          </a:p>
          <a:p>
            <a:pPr indent="-228600" lvl="0" marL="342900" marR="0" rtl="0" algn="l">
              <a:lnSpc>
                <a:spcPct val="150000"/>
              </a:lnSpc>
              <a:spcBef>
                <a:spcPts val="380"/>
              </a:spcBef>
              <a:spcAft>
                <a:spcPts val="0"/>
              </a:spcAft>
              <a:buClr>
                <a:schemeClr val="dk1"/>
              </a:buClr>
              <a:buSzPct val="100000"/>
              <a:buFont typeface="Arial"/>
              <a:buNone/>
            </a:pPr>
            <a:r>
              <a:t/>
            </a:r>
            <a:endParaRPr b="0" i="0" sz="1700" u="none" cap="none" strike="noStrike">
              <a:solidFill>
                <a:schemeClr val="dk1"/>
              </a:solidFill>
              <a:latin typeface="Calibri"/>
              <a:ea typeface="Calibri"/>
              <a:cs typeface="Calibri"/>
              <a:sym typeface="Calibri"/>
            </a:endParaRPr>
          </a:p>
        </p:txBody>
      </p:sp>
      <p:sp>
        <p:nvSpPr>
          <p:cNvPr id="217" name="Shape 217"/>
          <p:cNvSpPr txBox="1"/>
          <p:nvPr/>
        </p:nvSpPr>
        <p:spPr>
          <a:xfrm>
            <a:off x="1259632" y="1800225"/>
            <a:ext cx="7992887"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a:t>
            </a:r>
            <a:r>
              <a:rPr b="1" i="0" lang="en-US" sz="1800" u="none" cap="none" strike="noStrike">
                <a:solidFill>
                  <a:schemeClr val="dk1"/>
                </a:solidFill>
                <a:latin typeface="Arial"/>
                <a:ea typeface="Arial"/>
                <a:cs typeface="Arial"/>
                <a:sym typeface="Arial"/>
              </a:rPr>
              <a:t>toepassen (2/3)?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idx="1" type="body"/>
          </p:nvPr>
        </p:nvSpPr>
        <p:spPr>
          <a:xfrm>
            <a:off x="1403648" y="2060848"/>
            <a:ext cx="7283150" cy="3962399"/>
          </a:xfrm>
          <a:prstGeom prst="rect">
            <a:avLst/>
          </a:prstGeom>
          <a:noFill/>
          <a:ln>
            <a:noFill/>
          </a:ln>
        </p:spPr>
        <p:txBody>
          <a:bodyPr anchorCtr="0" anchor="t" bIns="91425" lIns="91425" rIns="91425" tIns="91425">
            <a:noAutofit/>
          </a:bodyPr>
          <a:lstStyle/>
          <a:p>
            <a:pPr indent="-228600" lvl="0" marL="342900" marR="0" rtl="0" algn="l">
              <a:lnSpc>
                <a:spcPct val="136842"/>
              </a:lnSpc>
              <a:spcBef>
                <a:spcPts val="0"/>
              </a:spcBef>
              <a:spcAft>
                <a:spcPts val="0"/>
              </a:spcAft>
              <a:buClr>
                <a:schemeClr val="dk1"/>
              </a:buClr>
              <a:buSzPct val="100000"/>
              <a:buFont typeface="Arial"/>
              <a:buChar char="•"/>
            </a:pPr>
            <a:r>
              <a:rPr b="0" i="0" lang="en-US" sz="1800" u="sng" cap="none" strike="noStrike">
                <a:solidFill>
                  <a:schemeClr val="dk1"/>
                </a:solidFill>
                <a:latin typeface="Calibri"/>
                <a:ea typeface="Calibri"/>
                <a:cs typeface="Calibri"/>
                <a:sym typeface="Calibri"/>
              </a:rPr>
              <a:t>Met 14 maanden komt Martijn bij de jeugdarts</a:t>
            </a:r>
            <a:r>
              <a:rPr b="0" i="0" lang="en-US" sz="1800" u="none" cap="none" strike="noStrike">
                <a:solidFill>
                  <a:schemeClr val="dk1"/>
                </a:solidFill>
                <a:latin typeface="Calibri"/>
                <a:ea typeface="Calibri"/>
                <a:cs typeface="Calibri"/>
                <a:sym typeface="Calibri"/>
              </a:rPr>
              <a:t>: </a:t>
            </a:r>
          </a:p>
          <a:p>
            <a:pPr indent="-6350" lvl="0" marL="120650" marR="0" rtl="0" algn="l">
              <a:lnSpc>
                <a:spcPct val="136842"/>
              </a:lnSpc>
              <a:spcBef>
                <a:spcPts val="38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Volgens ouders een heel rustig mannetje, hij ‘neemt zijn tijd’ voor alles: spelen, eten, etc.. Ouders hebben de indruk dat Martijn regelmatig moe is. </a:t>
            </a:r>
          </a:p>
          <a:p>
            <a:pPr indent="-6350" lvl="0" marL="120650" marR="0" rtl="0" algn="l">
              <a:lnSpc>
                <a:spcPct val="136842"/>
              </a:lnSpc>
              <a:spcBef>
                <a:spcPts val="38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Lichamelijk onderzoek: een tenger jongetje dat rustig afwachtend om zich heen kijkt. Ademhalingsfrequentie 35-40/min. Bij auscultatie geruis gehoord graad 2/6 (punctum maximum ICR 4 links), overig lichamelijk onderzoek is zonder bijzonderheden.  De groeicurve blijft stabiel, lengte net boven P10, gewicht naar lengte net onder P3. Van Wiechen is conform leeftijd.</a:t>
            </a:r>
            <a:br>
              <a:rPr b="0" i="0" lang="en-US" sz="1800" u="none" cap="none" strike="noStrike">
                <a:solidFill>
                  <a:schemeClr val="dk1"/>
                </a:solidFill>
                <a:latin typeface="Calibri"/>
                <a:ea typeface="Calibri"/>
                <a:cs typeface="Calibri"/>
                <a:sym typeface="Calibri"/>
              </a:rPr>
            </a:br>
          </a:p>
          <a:p>
            <a:pPr indent="-6350" lvl="0" marL="120650" marR="0" rtl="0" algn="l">
              <a:lnSpc>
                <a:spcPct val="136842"/>
              </a:lnSpc>
              <a:spcBef>
                <a:spcPts val="380"/>
              </a:spcBef>
              <a:spcAft>
                <a:spcPts val="0"/>
              </a:spcAft>
              <a:buClr>
                <a:schemeClr val="dk1"/>
              </a:buClr>
              <a:buSzPct val="25000"/>
              <a:buFont typeface="Arial"/>
              <a:buNone/>
            </a:pPr>
            <a:r>
              <a:rPr b="0" i="1" lang="en-US" sz="1800" u="none" cap="none" strike="noStrike">
                <a:solidFill>
                  <a:schemeClr val="dk1"/>
                </a:solidFill>
                <a:latin typeface="Calibri"/>
                <a:ea typeface="Calibri"/>
                <a:cs typeface="Calibri"/>
                <a:sym typeface="Calibri"/>
              </a:rPr>
              <a:t>Wat doet de jeugdarts nu?</a:t>
            </a:r>
          </a:p>
          <a:p>
            <a:pPr indent="-6350" lvl="0" marL="120650" marR="0" rtl="0" algn="l">
              <a:lnSpc>
                <a:spcPct val="136842"/>
              </a:lnSpc>
              <a:spcBef>
                <a:spcPts val="380"/>
              </a:spcBef>
              <a:spcAft>
                <a:spcPts val="0"/>
              </a:spcAft>
              <a:buClr>
                <a:schemeClr val="dk1"/>
              </a:buClr>
              <a:buSzPct val="25000"/>
              <a:buFont typeface="Arial"/>
              <a:buNone/>
            </a:pPr>
            <a:br>
              <a:rPr b="0" i="0" lang="en-US" sz="1800" u="none" cap="none" strike="noStrike">
                <a:solidFill>
                  <a:schemeClr val="dk1"/>
                </a:solidFill>
                <a:latin typeface="Calibri"/>
                <a:ea typeface="Calibri"/>
                <a:cs typeface="Calibri"/>
                <a:sym typeface="Calibri"/>
              </a:rPr>
            </a:br>
          </a:p>
        </p:txBody>
      </p:sp>
      <p:sp>
        <p:nvSpPr>
          <p:cNvPr id="224" name="Shape 224"/>
          <p:cNvSpPr txBox="1"/>
          <p:nvPr/>
        </p:nvSpPr>
        <p:spPr>
          <a:xfrm>
            <a:off x="1259632" y="1700808"/>
            <a:ext cx="7992887"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a:t>
            </a:r>
            <a:r>
              <a:rPr b="1" i="0" lang="en-US" sz="1800" u="none" cap="none" strike="noStrike">
                <a:solidFill>
                  <a:schemeClr val="dk1"/>
                </a:solidFill>
                <a:latin typeface="Calibri"/>
                <a:ea typeface="Calibri"/>
                <a:cs typeface="Calibri"/>
                <a:sym typeface="Calibri"/>
              </a:rPr>
              <a:t>toepassen (3/3)?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Ondersteuning en begeleiding</a:t>
            </a:r>
          </a:p>
        </p:txBody>
      </p:sp>
      <p:sp>
        <p:nvSpPr>
          <p:cNvPr id="230" name="Shape 230"/>
          <p:cNvSpPr txBox="1"/>
          <p:nvPr/>
        </p:nvSpPr>
        <p:spPr>
          <a:xfrm>
            <a:off x="1547812" y="2209800"/>
            <a:ext cx="7138986" cy="3962399"/>
          </a:xfrm>
          <a:prstGeom prst="rect">
            <a:avLst/>
          </a:prstGeom>
          <a:noFill/>
          <a:ln>
            <a:noFill/>
          </a:ln>
        </p:spPr>
        <p:txBody>
          <a:bodyPr anchorCtr="0" anchor="t" bIns="45700" lIns="91425" rIns="91425" tIns="45700">
            <a:noAutofit/>
          </a:bodyPr>
          <a:lstStyle/>
          <a:p>
            <a:pPr indent="-285750" lvl="0" marL="285750" marR="0" rtl="0" algn="l">
              <a:lnSpc>
                <a:spcPct val="136842"/>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Primaire verantwoordelijkheid voor begeleiding en nazorg ligt bij de behandelend specialist. De interventies en begeleiding die de JGZ biedt zijn aanvullend.</a:t>
            </a:r>
            <a:br>
              <a:rPr b="0" i="0" lang="en-US" sz="1800" u="none" cap="none" strike="noStrike">
                <a:solidFill>
                  <a:schemeClr val="dk1"/>
                </a:solidFill>
                <a:latin typeface="Calibri"/>
                <a:ea typeface="Calibri"/>
                <a:cs typeface="Calibri"/>
                <a:sym typeface="Calibri"/>
              </a:rPr>
            </a:br>
          </a:p>
          <a:p>
            <a:pPr indent="-342900" lvl="0" marL="34290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De JGZ biedt ouders waar nodig aanvullende uitleg en informatie, opvoedadvies en opvoedondersteuning. </a:t>
            </a:r>
            <a:br>
              <a:rPr b="0" i="0" lang="en-US" sz="1800" u="none" cap="none" strike="noStrike">
                <a:solidFill>
                  <a:schemeClr val="dk1"/>
                </a:solidFill>
                <a:latin typeface="Calibri"/>
                <a:ea typeface="Calibri"/>
                <a:cs typeface="Calibri"/>
                <a:sym typeface="Calibri"/>
              </a:rPr>
            </a:br>
          </a:p>
          <a:p>
            <a:pPr indent="-342900" lvl="0" marL="34290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Wijzen op </a:t>
            </a:r>
            <a:r>
              <a:rPr b="0" i="0" lang="en-US" sz="1800" u="sng" cap="none" strike="noStrike">
                <a:solidFill>
                  <a:schemeClr val="hlink"/>
                </a:solidFill>
                <a:latin typeface="Calibri"/>
                <a:ea typeface="Calibri"/>
                <a:cs typeface="Calibri"/>
                <a:sym typeface="Calibri"/>
                <a:hlinkClick r:id="rId3"/>
              </a:rPr>
              <a:t>Patiëntenvereniging Aangeboren Hartafwijkingen</a:t>
            </a:r>
            <a:r>
              <a:rPr b="0" i="0" lang="en-US" sz="1800" u="none" cap="none" strike="noStrike">
                <a:solidFill>
                  <a:schemeClr val="dk1"/>
                </a:solidFill>
                <a:latin typeface="Calibri"/>
                <a:ea typeface="Calibri"/>
                <a:cs typeface="Calibri"/>
                <a:sym typeface="Calibri"/>
              </a:rPr>
              <a:t> (voor lotgenotencontact, informatie en belangenbehartiging).</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231" name="Shape 231"/>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
        <p:nvSpPr>
          <p:cNvPr id="237" name="Shape 237"/>
          <p:cNvSpPr txBox="1"/>
          <p:nvPr/>
        </p:nvSpPr>
        <p:spPr>
          <a:xfrm>
            <a:off x="1327195" y="1800225"/>
            <a:ext cx="7925324"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a:t>
            </a:r>
            <a:r>
              <a:rPr b="1" i="0" lang="en-US" sz="1800" u="none" cap="none" strike="noStrike">
                <a:solidFill>
                  <a:schemeClr val="dk1"/>
                </a:solidFill>
                <a:latin typeface="Arial"/>
                <a:ea typeface="Arial"/>
                <a:cs typeface="Arial"/>
                <a:sym typeface="Arial"/>
              </a:rPr>
              <a:t>toepassen (1/3)?</a:t>
            </a:r>
          </a:p>
          <a:p>
            <a:pPr indent="0" lvl="0" marL="0" marR="0" rtl="0" algn="l">
              <a:lnSpc>
                <a:spcPct val="136842"/>
              </a:lnSpc>
              <a:spcBef>
                <a:spcPts val="380"/>
              </a:spcBef>
              <a:spcAft>
                <a:spcPts val="0"/>
              </a:spcAft>
              <a:buClr>
                <a:schemeClr val="dk1"/>
              </a:buClr>
              <a:buSzPct val="25000"/>
              <a:buFont typeface="Calibri"/>
              <a:buNone/>
            </a:pPr>
            <a:r>
              <a:rPr b="1" i="0" lang="en-US" sz="1800" u="none" cap="none" strike="noStrike">
                <a:solidFill>
                  <a:schemeClr val="dk1"/>
                </a:solidFill>
                <a:latin typeface="Arial"/>
                <a:ea typeface="Arial"/>
                <a:cs typeface="Arial"/>
                <a:sym typeface="Arial"/>
              </a:rPr>
              <a:t> </a:t>
            </a:r>
          </a:p>
        </p:txBody>
      </p:sp>
      <p:sp>
        <p:nvSpPr>
          <p:cNvPr id="238" name="Shape 238"/>
          <p:cNvSpPr txBox="1"/>
          <p:nvPr/>
        </p:nvSpPr>
        <p:spPr>
          <a:xfrm>
            <a:off x="1547800" y="2405925"/>
            <a:ext cx="7139099" cy="3766199"/>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Font typeface="Calibri"/>
              <a:buNone/>
            </a:pPr>
            <a:r>
              <a:t/>
            </a:r>
            <a:endParaRPr b="0" i="0" sz="1800" u="none" cap="none" strike="noStrike">
              <a:solidFill>
                <a:schemeClr val="dk1"/>
              </a:solidFill>
              <a:latin typeface="Arial"/>
              <a:ea typeface="Arial"/>
              <a:cs typeface="Arial"/>
              <a:sym typeface="Arial"/>
            </a:endParaRPr>
          </a:p>
        </p:txBody>
      </p:sp>
      <p:sp>
        <p:nvSpPr>
          <p:cNvPr id="239" name="Shape 239"/>
          <p:cNvSpPr txBox="1"/>
          <p:nvPr/>
        </p:nvSpPr>
        <p:spPr>
          <a:xfrm>
            <a:off x="1434699" y="2307824"/>
            <a:ext cx="7673804" cy="3962399"/>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Hussein is 9 jaar. Hij is met zijn vader, moeder en jongere zusje gevlucht uit Syrië. Hij is sinds 10 weken in Nederland. </a:t>
            </a:r>
          </a:p>
          <a:p>
            <a:pPr indent="0" lvl="0" marL="0" marR="0" rtl="0" algn="l">
              <a:lnSpc>
                <a:spcPct val="150000"/>
              </a:lnSpc>
              <a:spcBef>
                <a:spcPts val="0"/>
              </a:spcBef>
              <a:spcAft>
                <a:spcPts val="0"/>
              </a:spcAft>
              <a:buClr>
                <a:srgbClr val="000000"/>
              </a:buClr>
              <a:buSzPct val="25000"/>
              <a:buFont typeface="Calibri"/>
              <a:buNone/>
            </a:pPr>
            <a:r>
              <a:rPr b="0" i="0" lang="en-US" sz="1800" u="none" cap="none" strike="noStrike">
                <a:solidFill>
                  <a:srgbClr val="000000"/>
                </a:solidFill>
                <a:latin typeface="Calibri"/>
                <a:ea typeface="Calibri"/>
                <a:cs typeface="Calibri"/>
                <a:sym typeface="Calibri"/>
              </a:rPr>
              <a:t>Hussein komt samen met zijn vader op het spreekuur van de jeugdarts.</a:t>
            </a:r>
          </a:p>
          <a:p>
            <a:pPr indent="0" lvl="0" marL="0" marR="0" rtl="0" algn="l">
              <a:lnSpc>
                <a:spcPct val="150000"/>
              </a:lnSpc>
              <a:spcBef>
                <a:spcPts val="0"/>
              </a:spcBef>
              <a:spcAft>
                <a:spcPts val="0"/>
              </a:spcAft>
              <a:buClr>
                <a:srgbClr val="000000"/>
              </a:buClr>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ct val="25000"/>
              <a:buFont typeface="Calibri"/>
              <a:buNone/>
            </a:pPr>
            <a:r>
              <a:rPr b="0" i="1" lang="en-US" sz="1800" u="none" cap="none" strike="noStrike">
                <a:solidFill>
                  <a:srgbClr val="000000"/>
                </a:solidFill>
                <a:latin typeface="Calibri"/>
                <a:ea typeface="Calibri"/>
                <a:cs typeface="Calibri"/>
                <a:sym typeface="Calibri"/>
              </a:rPr>
              <a:t>Wat vraagt de jeugdarts allemaal na?</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idx="1" type="body"/>
          </p:nvPr>
        </p:nvSpPr>
        <p:spPr>
          <a:xfrm>
            <a:off x="1547812" y="2209800"/>
            <a:ext cx="7138986" cy="3962399"/>
          </a:xfrm>
          <a:prstGeom prst="rect">
            <a:avLst/>
          </a:prstGeom>
          <a:noFill/>
          <a:ln>
            <a:noFill/>
          </a:ln>
        </p:spPr>
        <p:txBody>
          <a:bodyPr anchorCtr="0" anchor="t" bIns="91425" lIns="91425" rIns="91425" tIns="91425">
            <a:noAutofit/>
          </a:bodyPr>
          <a:lstStyle/>
          <a:p>
            <a:pPr indent="-228600" lvl="0" marL="342900" marR="0" rtl="0" algn="l">
              <a:lnSpc>
                <a:spcPct val="136842"/>
              </a:lnSpc>
              <a:spcBef>
                <a:spcPts val="0"/>
              </a:spcBef>
              <a:spcAft>
                <a:spcPts val="0"/>
              </a:spcAft>
              <a:buClr>
                <a:schemeClr val="dk1"/>
              </a:buClr>
              <a:buSzPct val="100000"/>
              <a:buFont typeface="Arial"/>
              <a:buChar char="•"/>
            </a:pPr>
            <a:r>
              <a:rPr b="0" i="0" lang="en-US" sz="1800" u="sng" cap="none" strike="noStrike">
                <a:solidFill>
                  <a:schemeClr val="dk1"/>
                </a:solidFill>
                <a:latin typeface="Calibri"/>
                <a:ea typeface="Calibri"/>
                <a:cs typeface="Calibri"/>
                <a:sym typeface="Calibri"/>
              </a:rPr>
              <a:t>Doelgroep</a:t>
            </a:r>
            <a:r>
              <a:rPr b="0" i="0" lang="en-US" sz="1800" u="none" cap="none" strike="noStrike">
                <a:solidFill>
                  <a:schemeClr val="dk1"/>
                </a:solidFill>
                <a:latin typeface="Calibri"/>
                <a:ea typeface="Calibri"/>
                <a:cs typeface="Calibri"/>
                <a:sym typeface="Calibri"/>
              </a:rPr>
              <a:t>:  JGZ-professionals (jeugdartsen, verpleegkundig specialisten, jeugdverpleegkundigen, doktersassistenten). </a:t>
            </a:r>
            <a:br>
              <a:rPr b="0" i="0" lang="en-US" sz="1800" u="none" cap="none" strike="noStrike">
                <a:solidFill>
                  <a:schemeClr val="dk1"/>
                </a:solidFill>
                <a:latin typeface="Calibri"/>
                <a:ea typeface="Calibri"/>
                <a:cs typeface="Calibri"/>
                <a:sym typeface="Calibri"/>
              </a:rPr>
            </a:br>
          </a:p>
          <a:p>
            <a:pPr indent="-228600" lvl="0" marL="342900" marR="0" rtl="0" algn="l">
              <a:lnSpc>
                <a:spcPct val="136842"/>
              </a:lnSpc>
              <a:spcBef>
                <a:spcPts val="380"/>
              </a:spcBef>
              <a:spcAft>
                <a:spcPts val="0"/>
              </a:spcAft>
              <a:buClr>
                <a:schemeClr val="dk1"/>
              </a:buClr>
              <a:buSzPct val="100000"/>
              <a:buFont typeface="Arial"/>
              <a:buChar char="•"/>
            </a:pPr>
            <a:r>
              <a:rPr b="0" i="0" lang="en-US" sz="1800" u="sng" cap="none" strike="noStrike">
                <a:solidFill>
                  <a:schemeClr val="dk1"/>
                </a:solidFill>
                <a:latin typeface="Calibri"/>
                <a:ea typeface="Calibri"/>
                <a:cs typeface="Calibri"/>
                <a:sym typeface="Calibri"/>
              </a:rPr>
              <a:t>Afbakening</a:t>
            </a:r>
            <a:r>
              <a:rPr b="0" i="0" lang="en-US" sz="1800" u="none" cap="none" strike="noStrike">
                <a:solidFill>
                  <a:schemeClr val="dk1"/>
                </a:solidFill>
                <a:latin typeface="Calibri"/>
                <a:ea typeface="Calibri"/>
                <a:cs typeface="Calibri"/>
                <a:sym typeface="Calibri"/>
              </a:rPr>
              <a:t>: Richtlijn beschrijft werking van het hart, voorlichting, (vroeg)signalering, begeleiding en verwijzing voor medische en psychosociale problemen. </a:t>
            </a:r>
          </a:p>
          <a:p>
            <a:pPr indent="-228600" lvl="0" marL="342900" marR="0" rtl="0" algn="l">
              <a:lnSpc>
                <a:spcPct val="136842"/>
              </a:lnSpc>
              <a:spcBef>
                <a:spcPts val="380"/>
              </a:spcBef>
              <a:spcAft>
                <a:spcPts val="0"/>
              </a:spcAft>
              <a:buClr>
                <a:schemeClr val="dk1"/>
              </a:buClr>
              <a:buSzPct val="100000"/>
              <a:buFont typeface="Arial"/>
              <a:buNone/>
            </a:pPr>
            <a:r>
              <a:t/>
            </a:r>
            <a:endParaRPr b="0" i="0" sz="1800" u="none" cap="none" strike="noStrike">
              <a:solidFill>
                <a:schemeClr val="dk1"/>
              </a:solidFill>
              <a:latin typeface="Calibri"/>
              <a:ea typeface="Calibri"/>
              <a:cs typeface="Calibri"/>
              <a:sym typeface="Calibri"/>
            </a:endParaRPr>
          </a:p>
          <a:p>
            <a:pPr indent="-228600" lvl="0" marL="342900" marR="0" rtl="0" algn="l">
              <a:lnSpc>
                <a:spcPct val="136842"/>
              </a:lnSpc>
              <a:spcBef>
                <a:spcPts val="380"/>
              </a:spcBef>
              <a:spcAft>
                <a:spcPts val="0"/>
              </a:spcAft>
              <a:buClr>
                <a:schemeClr val="dk1"/>
              </a:buClr>
              <a:buSzPct val="100000"/>
              <a:buFont typeface="Arial"/>
              <a:buChar char="•"/>
            </a:pPr>
            <a:r>
              <a:rPr b="0" i="0" lang="en-US" sz="1800" u="sng" cap="none" strike="noStrike">
                <a:solidFill>
                  <a:schemeClr val="dk1"/>
                </a:solidFill>
                <a:latin typeface="Calibri"/>
                <a:ea typeface="Calibri"/>
                <a:cs typeface="Calibri"/>
                <a:sym typeface="Calibri"/>
              </a:rPr>
              <a:t>Aansluiting</a:t>
            </a:r>
            <a:r>
              <a:rPr b="0" i="0" lang="en-US" sz="1800" u="none" cap="none" strike="noStrike">
                <a:solidFill>
                  <a:schemeClr val="dk1"/>
                </a:solidFill>
                <a:latin typeface="Calibri"/>
                <a:ea typeface="Calibri"/>
                <a:cs typeface="Calibri"/>
                <a:sym typeface="Calibri"/>
              </a:rPr>
              <a:t> bij richtlijnen van onder andere het Nederlands Huisartsen Genootschap (NHG) en de Nederlandse Vereniging voor Kindergeneeskunde (NVK).</a:t>
            </a:r>
          </a:p>
          <a:p>
            <a:pPr indent="-228600" lvl="0" marL="342900" marR="0" rtl="0" algn="l">
              <a:lnSpc>
                <a:spcPct val="136842"/>
              </a:lnSpc>
              <a:spcBef>
                <a:spcPts val="380"/>
              </a:spcBef>
              <a:spcAft>
                <a:spcPts val="0"/>
              </a:spcAft>
              <a:buClr>
                <a:schemeClr val="dk1"/>
              </a:buClr>
              <a:buSzPct val="100000"/>
              <a:buFont typeface="Arial"/>
              <a:buNone/>
            </a:pPr>
            <a:r>
              <a:t/>
            </a:r>
            <a:endParaRPr b="0" i="0" sz="1800" u="none" cap="none" strike="noStrike">
              <a:solidFill>
                <a:schemeClr val="dk1"/>
              </a:solidFill>
              <a:latin typeface="Arial"/>
              <a:ea typeface="Arial"/>
              <a:cs typeface="Arial"/>
              <a:sym typeface="Arial"/>
            </a:endParaRPr>
          </a:p>
        </p:txBody>
      </p:sp>
      <p:sp>
        <p:nvSpPr>
          <p:cNvPr id="59" name="Shape 59"/>
          <p:cNvSpPr txBox="1"/>
          <p:nvPr/>
        </p:nvSpPr>
        <p:spPr>
          <a:xfrm>
            <a:off x="1381512" y="1800225"/>
            <a:ext cx="7139099" cy="409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Waarom deze richtlijn (2/2)?</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idx="1" type="body"/>
          </p:nvPr>
        </p:nvSpPr>
        <p:spPr>
          <a:xfrm>
            <a:off x="1321445" y="2390102"/>
            <a:ext cx="7138986" cy="3962399"/>
          </a:xfrm>
          <a:prstGeom prst="rect">
            <a:avLst/>
          </a:prstGeom>
          <a:noFill/>
          <a:ln>
            <a:noFill/>
          </a:ln>
        </p:spPr>
        <p:txBody>
          <a:bodyPr anchorCtr="0" anchor="t" bIns="91425" lIns="91425" rIns="91425" tIns="91425">
            <a:noAutofit/>
          </a:bodyPr>
          <a:lstStyle/>
          <a:p>
            <a:pPr indent="-6350" lvl="0" marL="120650" marR="0" rtl="0" algn="l">
              <a:lnSpc>
                <a:spcPct val="136842"/>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Wat onderzoekt de jeugdarts (gericht op hartafwijkingen)?</a:t>
            </a:r>
          </a:p>
          <a:p>
            <a:pPr indent="-6350" lvl="0" marL="120650" marR="0" rtl="0" algn="l">
              <a:lnSpc>
                <a:spcPct val="136842"/>
              </a:lnSpc>
              <a:spcBef>
                <a:spcPts val="380"/>
              </a:spcBef>
              <a:spcAft>
                <a:spcPts val="0"/>
              </a:spcAft>
              <a:buClr>
                <a:schemeClr val="dk1"/>
              </a:buClr>
              <a:buSzPct val="25000"/>
              <a:buFont typeface="Arial"/>
              <a:buNone/>
            </a:pPr>
            <a:r>
              <a:t/>
            </a:r>
            <a:endParaRPr b="0" i="0" sz="1700" u="none" cap="none" strike="noStrike">
              <a:solidFill>
                <a:schemeClr val="dk1"/>
              </a:solidFill>
              <a:latin typeface="Calibri"/>
              <a:ea typeface="Calibri"/>
              <a:cs typeface="Calibri"/>
              <a:sym typeface="Calibri"/>
            </a:endParaRPr>
          </a:p>
          <a:p>
            <a:pPr indent="-228600" lvl="0" marL="342900" marR="0" rtl="0" algn="l">
              <a:lnSpc>
                <a:spcPct val="136842"/>
              </a:lnSpc>
              <a:spcBef>
                <a:spcPts val="380"/>
              </a:spcBef>
              <a:spcAft>
                <a:spcPts val="0"/>
              </a:spcAft>
              <a:buClr>
                <a:schemeClr val="dk1"/>
              </a:buClr>
              <a:buSzPct val="100000"/>
              <a:buFont typeface="Arial"/>
              <a:buNone/>
            </a:pPr>
            <a:r>
              <a:t/>
            </a:r>
            <a:endParaRPr b="0" i="0" sz="1700" u="none" cap="none" strike="noStrike">
              <a:solidFill>
                <a:schemeClr val="dk1"/>
              </a:solidFill>
              <a:latin typeface="Calibri"/>
              <a:ea typeface="Calibri"/>
              <a:cs typeface="Calibri"/>
              <a:sym typeface="Calibri"/>
            </a:endParaRPr>
          </a:p>
          <a:p>
            <a:pPr indent="-6350" lvl="0" marL="120650" marR="0" rtl="0" algn="l">
              <a:lnSpc>
                <a:spcPct val="136842"/>
              </a:lnSpc>
              <a:spcBef>
                <a:spcPts val="380"/>
              </a:spcBef>
              <a:spcAft>
                <a:spcPts val="0"/>
              </a:spcAft>
              <a:buClr>
                <a:schemeClr val="dk1"/>
              </a:buClr>
              <a:buSzPct val="25000"/>
              <a:buFont typeface="Arial"/>
              <a:buNone/>
            </a:pPr>
            <a:r>
              <a:t/>
            </a:r>
            <a:endParaRPr b="0" i="0" sz="1700" u="none" cap="none" strike="noStrike">
              <a:solidFill>
                <a:schemeClr val="dk1"/>
              </a:solidFill>
              <a:latin typeface="Calibri"/>
              <a:ea typeface="Calibri"/>
              <a:cs typeface="Calibri"/>
              <a:sym typeface="Calibri"/>
            </a:endParaRPr>
          </a:p>
        </p:txBody>
      </p:sp>
      <p:sp>
        <p:nvSpPr>
          <p:cNvPr id="246" name="Shape 246"/>
          <p:cNvSpPr txBox="1"/>
          <p:nvPr/>
        </p:nvSpPr>
        <p:spPr>
          <a:xfrm>
            <a:off x="1327195" y="1800225"/>
            <a:ext cx="7925324"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toepassen (2/3)?</a:t>
            </a:r>
          </a:p>
          <a:p>
            <a:pPr indent="0" lvl="0" marL="0" marR="0" rtl="0" algn="l">
              <a:lnSpc>
                <a:spcPct val="136842"/>
              </a:lnSpc>
              <a:spcBef>
                <a:spcPts val="380"/>
              </a:spcBef>
              <a:spcAft>
                <a:spcPts val="0"/>
              </a:spcAft>
              <a:buClr>
                <a:schemeClr val="dk1"/>
              </a:buClr>
              <a:buSzPct val="25000"/>
              <a:buFont typeface="Calibri"/>
              <a:buNone/>
            </a:pPr>
            <a:r>
              <a:rPr b="1" i="0" lang="en-US" sz="1800" u="none" cap="none" strike="noStrike">
                <a:solidFill>
                  <a:schemeClr val="dk1"/>
                </a:solidFill>
                <a:latin typeface="Arial"/>
                <a:ea typeface="Arial"/>
                <a:cs typeface="Arial"/>
                <a:sym typeface="Arial"/>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idx="1" type="body"/>
          </p:nvPr>
        </p:nvSpPr>
        <p:spPr>
          <a:xfrm>
            <a:off x="1321445" y="2390102"/>
            <a:ext cx="7138986" cy="3962399"/>
          </a:xfrm>
          <a:prstGeom prst="rect">
            <a:avLst/>
          </a:prstGeom>
          <a:noFill/>
          <a:ln>
            <a:noFill/>
          </a:ln>
        </p:spPr>
        <p:txBody>
          <a:bodyPr anchorCtr="0" anchor="t" bIns="91425" lIns="91425" rIns="91425" tIns="91425">
            <a:noAutofit/>
          </a:bodyPr>
          <a:lstStyle/>
          <a:p>
            <a:pPr indent="-6350" lvl="0" marL="120650" marR="0" rtl="0" algn="l">
              <a:lnSpc>
                <a:spcPct val="136842"/>
              </a:lnSpc>
              <a:spcBef>
                <a:spcPts val="0"/>
              </a:spcBef>
              <a:spcAft>
                <a:spcPts val="0"/>
              </a:spcAft>
              <a:buClr>
                <a:schemeClr val="dk1"/>
              </a:buClr>
              <a:buSzPct val="25000"/>
              <a:buFont typeface="Arial"/>
              <a:buNone/>
            </a:pPr>
            <a:r>
              <a:rPr b="0" i="1" lang="en-US" sz="1800" u="none" cap="none" strike="noStrike">
                <a:solidFill>
                  <a:schemeClr val="dk1"/>
                </a:solidFill>
                <a:latin typeface="Calibri"/>
                <a:ea typeface="Calibri"/>
                <a:cs typeface="Calibri"/>
                <a:sym typeface="Calibri"/>
              </a:rPr>
              <a:t>Waar denk je aan, wat is je beleid?</a:t>
            </a:r>
          </a:p>
          <a:p>
            <a:pPr indent="-6350" lvl="0" marL="120650" marR="0" rtl="0" algn="l">
              <a:lnSpc>
                <a:spcPct val="136842"/>
              </a:lnSpc>
              <a:spcBef>
                <a:spcPts val="380"/>
              </a:spcBef>
              <a:spcAft>
                <a:spcPts val="0"/>
              </a:spcAft>
              <a:buClr>
                <a:schemeClr val="dk1"/>
              </a:buClr>
              <a:buSzPct val="25000"/>
              <a:buFont typeface="Arial"/>
              <a:buNone/>
            </a:pPr>
            <a:r>
              <a:t/>
            </a:r>
            <a:endParaRPr b="0" i="0" sz="1700" u="none" cap="none" strike="noStrike">
              <a:solidFill>
                <a:schemeClr val="dk1"/>
              </a:solidFill>
              <a:latin typeface="Calibri"/>
              <a:ea typeface="Calibri"/>
              <a:cs typeface="Calibri"/>
              <a:sym typeface="Calibri"/>
            </a:endParaRPr>
          </a:p>
        </p:txBody>
      </p:sp>
      <p:sp>
        <p:nvSpPr>
          <p:cNvPr id="253" name="Shape 253"/>
          <p:cNvSpPr txBox="1"/>
          <p:nvPr/>
        </p:nvSpPr>
        <p:spPr>
          <a:xfrm>
            <a:off x="1327195" y="1800225"/>
            <a:ext cx="7925324" cy="605700"/>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Hoe kun je in deze casus de aanbevelingen van de richtlijn toepassen (3/3)?</a:t>
            </a:r>
          </a:p>
          <a:p>
            <a:pPr indent="0" lvl="0" marL="0" marR="0" rtl="0" algn="l">
              <a:lnSpc>
                <a:spcPct val="136842"/>
              </a:lnSpc>
              <a:spcBef>
                <a:spcPts val="380"/>
              </a:spcBef>
              <a:spcAft>
                <a:spcPts val="0"/>
              </a:spcAft>
              <a:buClr>
                <a:schemeClr val="dk1"/>
              </a:buClr>
              <a:buSzPct val="25000"/>
              <a:buFont typeface="Calibri"/>
              <a:buNone/>
            </a:pPr>
            <a:r>
              <a:rPr b="1" i="0" lang="en-US" sz="1800" u="none" cap="none" strike="noStrike">
                <a:solidFill>
                  <a:schemeClr val="dk1"/>
                </a:solidFill>
                <a:latin typeface="Arial"/>
                <a:ea typeface="Arial"/>
                <a:cs typeface="Arial"/>
                <a:sym typeface="Arial"/>
              </a:rPr>
              <a:t>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1403648" y="1800225"/>
            <a:ext cx="7139099" cy="4095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1" i="0" lang="en-US" sz="1900" u="none" cap="none" strike="noStrike">
                <a:solidFill>
                  <a:schemeClr val="dk1"/>
                </a:solidFill>
                <a:latin typeface="Calibri"/>
                <a:ea typeface="Calibri"/>
                <a:cs typeface="Calibri"/>
                <a:sym typeface="Calibri"/>
              </a:rPr>
              <a:t>Registratie- Voorbeeld</a:t>
            </a:r>
          </a:p>
          <a:p>
            <a:pPr indent="0" lvl="0" marL="0" marR="0" rtl="0" algn="l">
              <a:lnSpc>
                <a:spcPct val="100000"/>
              </a:lnSpc>
              <a:spcBef>
                <a:spcPts val="0"/>
              </a:spcBef>
              <a:spcAft>
                <a:spcPts val="0"/>
              </a:spcAft>
              <a:buClr>
                <a:schemeClr val="dk2"/>
              </a:buClr>
              <a:buSzPct val="25000"/>
              <a:buFont typeface="Arial"/>
              <a:buNone/>
            </a:pPr>
            <a:r>
              <a:t/>
            </a:r>
            <a:endParaRPr b="0" i="0" sz="1900" u="none" cap="none" strike="noStrike">
              <a:solidFill>
                <a:schemeClr val="dk2"/>
              </a:solidFill>
              <a:latin typeface="Arial"/>
              <a:ea typeface="Arial"/>
              <a:cs typeface="Arial"/>
              <a:sym typeface="Arial"/>
            </a:endParaRPr>
          </a:p>
        </p:txBody>
      </p:sp>
      <p:sp>
        <p:nvSpPr>
          <p:cNvPr id="260" name="Shape 260"/>
          <p:cNvSpPr txBox="1"/>
          <p:nvPr>
            <p:ph idx="1" type="body"/>
          </p:nvPr>
        </p:nvSpPr>
        <p:spPr>
          <a:xfrm>
            <a:off x="1547812" y="2209800"/>
            <a:ext cx="7139099" cy="3962399"/>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1800" u="none" cap="none" strike="noStrike">
                <a:solidFill>
                  <a:schemeClr val="dk1"/>
                </a:solidFill>
                <a:highlight>
                  <a:srgbClr val="FFFF00"/>
                </a:highlight>
                <a:latin typeface="Calibri"/>
                <a:ea typeface="Calibri"/>
                <a:cs typeface="Calibri"/>
                <a:sym typeface="Calibri"/>
              </a:rPr>
              <a:t>Zet hier een voorbeeld of printscreen uit jullie eigen DD-JGZ </a:t>
            </a:r>
          </a:p>
          <a:p>
            <a:pPr indent="-228600" lvl="0" marL="342900" marR="0" rtl="0" algn="l">
              <a:lnSpc>
                <a:spcPct val="136842"/>
              </a:lnSpc>
              <a:spcBef>
                <a:spcPts val="0"/>
              </a:spcBef>
              <a:spcAft>
                <a:spcPts val="0"/>
              </a:spcAft>
              <a:buClr>
                <a:schemeClr val="dk1"/>
              </a:buClr>
              <a:buSzPct val="25000"/>
              <a:buFont typeface="Arial"/>
              <a:buNone/>
            </a:pPr>
            <a:r>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Randvoorwaarden</a:t>
            </a:r>
          </a:p>
        </p:txBody>
      </p:sp>
      <p:sp>
        <p:nvSpPr>
          <p:cNvPr id="266" name="Shape 266"/>
          <p:cNvSpPr txBox="1"/>
          <p:nvPr/>
        </p:nvSpPr>
        <p:spPr>
          <a:xfrm>
            <a:off x="1547812" y="2209800"/>
            <a:ext cx="7138986" cy="3962399"/>
          </a:xfrm>
          <a:prstGeom prst="rect">
            <a:avLst/>
          </a:prstGeom>
          <a:noFill/>
          <a:ln>
            <a:noFill/>
          </a:ln>
        </p:spPr>
        <p:txBody>
          <a:bodyPr anchorCtr="0" anchor="t" bIns="45700" lIns="91425" rIns="91425" tIns="45700">
            <a:noAutofit/>
          </a:bodyPr>
          <a:lstStyle/>
          <a:p>
            <a:pPr indent="-285750" lvl="0" marL="285750" marR="0" rtl="0" algn="l">
              <a:lnSpc>
                <a:spcPct val="150000"/>
              </a:lnSpc>
              <a:spcBef>
                <a:spcPts val="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Voldoende </a:t>
            </a:r>
            <a:r>
              <a:rPr b="0" i="1" lang="en-US" sz="1600" u="none" cap="none" strike="noStrike">
                <a:solidFill>
                  <a:schemeClr val="dk1"/>
                </a:solidFill>
                <a:latin typeface="Calibri"/>
                <a:ea typeface="Calibri"/>
                <a:cs typeface="Calibri"/>
                <a:sym typeface="Calibri"/>
              </a:rPr>
              <a:t>tijd </a:t>
            </a:r>
            <a:r>
              <a:rPr b="0" i="0" lang="en-US" sz="1600" u="none" cap="none" strike="noStrike">
                <a:solidFill>
                  <a:schemeClr val="dk1"/>
                </a:solidFill>
                <a:latin typeface="Calibri"/>
                <a:ea typeface="Calibri"/>
                <a:cs typeface="Calibri"/>
                <a:sym typeface="Calibri"/>
              </a:rPr>
              <a:t>voor JGZ-professionals om zich te verdiepen in de richtlijn, inclusief lezen en instructiebijeenkomst. </a:t>
            </a:r>
          </a:p>
          <a:p>
            <a:pPr indent="-285750" lvl="0" marL="285750" marR="0" rtl="0" algn="l">
              <a:lnSpc>
                <a:spcPct val="150000"/>
              </a:lnSpc>
              <a:spcBef>
                <a:spcPts val="0"/>
              </a:spcBef>
              <a:spcAft>
                <a:spcPts val="0"/>
              </a:spcAft>
              <a:buClr>
                <a:srgbClr val="000000"/>
              </a:buClr>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ct val="100000"/>
              <a:buFont typeface="Arial"/>
              <a:buChar char="•"/>
            </a:pPr>
            <a:r>
              <a:rPr b="0" i="0" lang="en-US" sz="1600" u="none" cap="none" strike="noStrike">
                <a:solidFill>
                  <a:schemeClr val="dk1"/>
                </a:solidFill>
                <a:latin typeface="Calibri"/>
                <a:ea typeface="Calibri"/>
                <a:cs typeface="Calibri"/>
                <a:sym typeface="Calibri"/>
              </a:rPr>
              <a:t>Naast de inhoudelijke instructie/scholing van JGZ-professionals richtlijn: bespreken op team- of discipline overleggen én bespreken in overleggen met ketenpartners zoals huisartsen en kinderartsen.</a:t>
            </a:r>
          </a:p>
          <a:p>
            <a:pPr indent="-285750" lvl="0" marL="285750" marR="0" rtl="0" algn="l">
              <a:lnSpc>
                <a:spcPct val="150000"/>
              </a:lnSpc>
              <a:spcBef>
                <a:spcPts val="0"/>
              </a:spcBef>
              <a:spcAft>
                <a:spcPts val="0"/>
              </a:spcAft>
              <a:buClr>
                <a:srgbClr val="000000"/>
              </a:buClr>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ct val="100000"/>
              <a:buFont typeface="Arial"/>
              <a:buChar char="•"/>
            </a:pPr>
            <a:r>
              <a:rPr b="0" i="1" lang="en-US" sz="1600" u="none" cap="none" strike="noStrike">
                <a:solidFill>
                  <a:schemeClr val="dk1"/>
                </a:solidFill>
                <a:latin typeface="Calibri"/>
                <a:ea typeface="Calibri"/>
                <a:cs typeface="Calibri"/>
                <a:sym typeface="Calibri"/>
              </a:rPr>
              <a:t>Om te kunnen werken met de richtlijn: </a:t>
            </a:r>
            <a:r>
              <a:rPr b="0" i="0" lang="en-US" sz="1600" u="none" cap="none" strike="noStrike">
                <a:solidFill>
                  <a:schemeClr val="dk1"/>
                </a:solidFill>
                <a:latin typeface="Calibri"/>
                <a:ea typeface="Calibri"/>
                <a:cs typeface="Calibri"/>
                <a:sym typeface="Calibri"/>
              </a:rPr>
              <a:t>computer met werkende internetverbinding; stethoscoop; onderzoeksbank of -tafel; bloeddrukmeter; verwarmde onderzoeksruimte met voldoende privacy om kinderen en jeugdigen te kunnen vragen zich te ontbloten voor onderzoek. </a:t>
            </a:r>
          </a:p>
        </p:txBody>
      </p:sp>
      <p:sp>
        <p:nvSpPr>
          <p:cNvPr id="267" name="Shape 267"/>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nvSpPr>
        <p:spPr>
          <a:xfrm>
            <a:off x="468312" y="1800225"/>
            <a:ext cx="8218487" cy="4095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Vragen en discussiepunten</a:t>
            </a:r>
          </a:p>
        </p:txBody>
      </p:sp>
      <p:sp>
        <p:nvSpPr>
          <p:cNvPr id="273" name="Shape 273"/>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nvSpPr>
        <p:spPr>
          <a:xfrm>
            <a:off x="1547812"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Contactinformatie</a:t>
            </a:r>
          </a:p>
        </p:txBody>
      </p:sp>
      <p:sp>
        <p:nvSpPr>
          <p:cNvPr id="279" name="Shape 279"/>
          <p:cNvSpPr txBox="1"/>
          <p:nvPr/>
        </p:nvSpPr>
        <p:spPr>
          <a:xfrm>
            <a:off x="1547812" y="2209800"/>
            <a:ext cx="7139099" cy="3962399"/>
          </a:xfrm>
          <a:prstGeom prst="rect">
            <a:avLst/>
          </a:prstGeom>
          <a:noFill/>
          <a:ln>
            <a:noFill/>
          </a:ln>
        </p:spPr>
        <p:txBody>
          <a:bodyPr anchorCtr="0" anchor="t" bIns="45700" lIns="91425" rIns="91425" tIns="45700">
            <a:noAutofit/>
          </a:bodyPr>
          <a:lstStyle/>
          <a:p>
            <a:pPr indent="0" lvl="0" marL="0" marR="0" rtl="0" algn="l">
              <a:lnSpc>
                <a:spcPct val="115000"/>
              </a:lnSpc>
              <a:spcBef>
                <a:spcPts val="0"/>
              </a:spcBef>
              <a:spcAft>
                <a:spcPts val="0"/>
              </a:spcAft>
              <a:buClr>
                <a:schemeClr val="dk1"/>
              </a:buClr>
              <a:buSzPct val="25000"/>
              <a:buFont typeface="Calibri"/>
              <a:buNone/>
            </a:pPr>
            <a:r>
              <a:rPr b="0" i="0" lang="en-US" sz="1900" u="none" cap="none" strike="noStrike">
                <a:solidFill>
                  <a:schemeClr val="dk1"/>
                </a:solidFill>
                <a:latin typeface="Calibri"/>
                <a:ea typeface="Calibri"/>
                <a:cs typeface="Calibri"/>
                <a:sym typeface="Calibri"/>
              </a:rPr>
              <a:t>Voor vragen over de richtlijn en de implementatiematerialen</a:t>
            </a:r>
          </a:p>
          <a:p>
            <a:pPr indent="0" lvl="0" marL="0" marR="0" rtl="0" algn="l">
              <a:lnSpc>
                <a:spcPct val="115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NCJ</a:t>
            </a:r>
          </a:p>
          <a:p>
            <a:pPr indent="0" lvl="0" marL="0" marR="0" rtl="0" algn="l">
              <a:lnSpc>
                <a:spcPct val="115000"/>
              </a:lnSpc>
              <a:spcBef>
                <a:spcPts val="0"/>
              </a:spcBef>
              <a:spcAft>
                <a:spcPts val="0"/>
              </a:spcAft>
              <a:buClr>
                <a:schemeClr val="dk1"/>
              </a:buClr>
              <a:buSzPct val="25000"/>
              <a:buFont typeface="Calibri"/>
              <a:buNone/>
            </a:pPr>
            <a:r>
              <a:rPr b="0" i="0" lang="en-US" sz="1900" u="sng" cap="none" strike="noStrike">
                <a:solidFill>
                  <a:schemeClr val="hlink"/>
                </a:solidFill>
                <a:latin typeface="Calibri"/>
                <a:ea typeface="Calibri"/>
                <a:cs typeface="Calibri"/>
                <a:sym typeface="Calibri"/>
                <a:hlinkClick r:id="rId3"/>
              </a:rPr>
              <a:t>centrumjeugdgezondheid@ncj.nl</a:t>
            </a:r>
          </a:p>
          <a:p>
            <a:pPr indent="0" lvl="0" marL="0" marR="0" rtl="0" algn="l">
              <a:lnSpc>
                <a:spcPct val="115000"/>
              </a:lnSpc>
              <a:spcBef>
                <a:spcPts val="0"/>
              </a:spcBef>
              <a:spcAft>
                <a:spcPts val="0"/>
              </a:spcAft>
              <a:buClr>
                <a:schemeClr val="dk1"/>
              </a:buClr>
              <a:buFont typeface="Calibri"/>
              <a:buNone/>
            </a:pPr>
            <a:r>
              <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Richtlijnontwikkelaar(s)</a:t>
            </a:r>
            <a:br>
              <a:rPr b="1" i="0" lang="en-US" sz="1900" u="none" cap="none" strike="noStrike">
                <a:solidFill>
                  <a:schemeClr val="dk1"/>
                </a:solidFill>
                <a:latin typeface="Calibri"/>
                <a:ea typeface="Calibri"/>
                <a:cs typeface="Calibri"/>
                <a:sym typeface="Calibri"/>
              </a:rPr>
            </a:br>
            <a:r>
              <a:rPr b="0" i="0" lang="en-US" sz="1900" u="none" cap="none" strike="noStrike">
                <a:solidFill>
                  <a:schemeClr val="dk1"/>
                </a:solidFill>
                <a:latin typeface="Calibri"/>
                <a:ea typeface="Calibri"/>
                <a:cs typeface="Calibri"/>
                <a:sym typeface="Calibri"/>
              </a:rPr>
              <a:t>TNO (Jacqueline Deurloo, Nen Heerdink)</a:t>
            </a:r>
          </a:p>
        </p:txBody>
      </p:sp>
      <p:sp>
        <p:nvSpPr>
          <p:cNvPr id="280" name="Shape 280"/>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SzPct val="25000"/>
              <a:buFont typeface="Arial"/>
              <a:buNone/>
            </a:pPr>
            <a:r>
              <a:rPr b="0" i="0" lang="en-US" sz="1000" u="none" cap="none" strike="noStrike">
                <a:solidFill>
                  <a:srgbClr val="A08241"/>
                </a:solidFill>
                <a:latin typeface="Arial"/>
                <a:ea typeface="Arial"/>
                <a:cs typeface="Arial"/>
                <a:sym typeface="Arial"/>
              </a:rPr>
              <a:t>*</a:t>
            </a:r>
          </a:p>
        </p:txBody>
      </p:sp>
      <p:sp>
        <p:nvSpPr>
          <p:cNvPr id="286" name="Shape 286"/>
          <p:cNvSpPr txBox="1"/>
          <p:nvPr/>
        </p:nvSpPr>
        <p:spPr>
          <a:xfrm>
            <a:off x="1547812" y="6553200"/>
            <a:ext cx="5157787" cy="228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A08241"/>
              </a:buClr>
              <a:buSzPct val="25000"/>
              <a:buFont typeface="Arial"/>
              <a:buNone/>
            </a:pPr>
            <a:r>
              <a:rPr b="1" i="0" lang="en-US" sz="1000" u="none" cap="none" strike="noStrike">
                <a:solidFill>
                  <a:srgbClr val="A08241"/>
                </a:solidFill>
                <a:latin typeface="Arial"/>
                <a:ea typeface="Arial"/>
                <a:cs typeface="Arial"/>
                <a:sym typeface="Arial"/>
              </a:rPr>
              <a:t>Presentatie-titel | Wijzig deze tekst onder 'Beeld'&gt;'Koptekst en voettekst' |</a:t>
            </a:r>
          </a:p>
        </p:txBody>
      </p:sp>
      <p:pic>
        <p:nvPicPr>
          <p:cNvPr id="287" name="Shape 28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8" name="Shape 288"/>
          <p:cNvSpPr txBox="1"/>
          <p:nvPr>
            <p:ph idx="4294967295" type="ftr"/>
          </p:nvPr>
        </p:nvSpPr>
        <p:spPr>
          <a:xfrm>
            <a:off x="1547812" y="6553200"/>
            <a:ext cx="5157787" cy="228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900" u="none" cap="none" strike="noStrike">
                <a:solidFill>
                  <a:schemeClr val="dk1"/>
                </a:solidFill>
                <a:latin typeface="Calibri"/>
                <a:ea typeface="Calibri"/>
                <a:cs typeface="Calibri"/>
                <a:sym typeface="Calibri"/>
              </a:rPr>
              <a:t>JGZ-richtlijn ‘Hartafwijkingen'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nvSpPr>
        <p:spPr>
          <a:xfrm>
            <a:off x="1403648" y="1792366"/>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Veranderingen t.o.v. de huidige werkwijze (1/2)</a:t>
            </a:r>
          </a:p>
        </p:txBody>
      </p:sp>
      <p:sp>
        <p:nvSpPr>
          <p:cNvPr id="65" name="Shape 65"/>
          <p:cNvSpPr txBox="1"/>
          <p:nvPr/>
        </p:nvSpPr>
        <p:spPr>
          <a:xfrm>
            <a:off x="1547812" y="2209800"/>
            <a:ext cx="7138986" cy="3962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Informatie uit de voorgaande richtlijn (2005) is geactualiseerd op basis van recente literatuur en inzichten. </a:t>
            </a:r>
          </a:p>
          <a:p>
            <a:pPr indent="0" lvl="0" marL="0" marR="0" rtl="0" algn="l">
              <a:lnSpc>
                <a:spcPct val="136842"/>
              </a:lnSpc>
              <a:spcBef>
                <a:spcPts val="38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Praktijk geeft aanleiding tot nieuwe onderwerpen: aangeboren én verworven hartafwijkingen, hartritmestoornissen en hart- en vaatziekten.</a:t>
            </a:r>
          </a:p>
          <a:p>
            <a:pPr indent="-285750" lvl="0" marL="285750" marR="0" rtl="0" algn="l">
              <a:lnSpc>
                <a:spcPct val="136842"/>
              </a:lnSpc>
              <a:spcBef>
                <a:spcPts val="38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p:txBody>
      </p:sp>
      <p:sp>
        <p:nvSpPr>
          <p:cNvPr id="66" name="Shape 66"/>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Veranderingen t.o.v. de huidige werkwijze (2/2)</a:t>
            </a:r>
          </a:p>
        </p:txBody>
      </p:sp>
      <p:sp>
        <p:nvSpPr>
          <p:cNvPr id="72" name="Shape 72"/>
          <p:cNvSpPr txBox="1"/>
          <p:nvPr/>
        </p:nvSpPr>
        <p:spPr>
          <a:xfrm>
            <a:off x="1547812" y="2209800"/>
            <a:ext cx="7416676" cy="3962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Met name:</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Verwijzen als op de leeftijd van 3 maanden (nog) getwijfeld wordt aan de (kwaliteit van de) femoralispulsaties.</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‘Nieuwkomers’ dienen binnen 3 maanden te worden onderzocht door de jeugdarts.</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Regelmatig aandacht voor risicofactoren voor HVZ: voeding, beweging, roken, lengte/gewicht/ BMI. Waar nodig intensivering van begeleiding, met de nadruk op leefstijl verandering.</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Niet nieuw, maar wel extra aandacht voor het </a:t>
            </a:r>
            <a:r>
              <a:rPr b="1" i="0" lang="en-US" sz="1800" u="none" cap="none" strike="noStrike">
                <a:solidFill>
                  <a:schemeClr val="dk1"/>
                </a:solidFill>
                <a:latin typeface="Calibri"/>
                <a:ea typeface="Calibri"/>
                <a:cs typeface="Calibri"/>
                <a:sym typeface="Calibri"/>
              </a:rPr>
              <a:t>ontbloot</a:t>
            </a:r>
            <a:r>
              <a:rPr b="0" i="0" lang="en-US" sz="1800" u="none" cap="none" strike="noStrike">
                <a:solidFill>
                  <a:schemeClr val="dk1"/>
                </a:solidFill>
                <a:latin typeface="Calibri"/>
                <a:ea typeface="Calibri"/>
                <a:cs typeface="Calibri"/>
                <a:sym typeface="Calibri"/>
              </a:rPr>
              <a:t> onderzoeken van de pasgeborene bij het eerste huisbezoek.</a:t>
            </a:r>
          </a:p>
          <a:p>
            <a:pPr indent="-285750" lvl="0" marL="285750" marR="0" rtl="0" algn="l">
              <a:lnSpc>
                <a:spcPct val="136842"/>
              </a:lnSpc>
              <a:spcBef>
                <a:spcPts val="38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p:txBody>
      </p:sp>
      <p:sp>
        <p:nvSpPr>
          <p:cNvPr id="73" name="Shape 73"/>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Incidentie en prevalentie</a:t>
            </a:r>
          </a:p>
        </p:txBody>
      </p:sp>
      <p:sp>
        <p:nvSpPr>
          <p:cNvPr id="79" name="Shape 79"/>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graphicFrame>
        <p:nvGraphicFramePr>
          <p:cNvPr id="80" name="Shape 80"/>
          <p:cNvGraphicFramePr/>
          <p:nvPr/>
        </p:nvGraphicFramePr>
        <p:xfrm>
          <a:off x="1387621" y="2792501"/>
          <a:ext cx="3000000" cy="2999999"/>
        </p:xfrm>
        <a:graphic>
          <a:graphicData uri="http://schemas.openxmlformats.org/drawingml/2006/table">
            <a:tbl>
              <a:tblPr bandRow="1" firstRow="1">
                <a:noFill/>
                <a:tableStyleId>{6C25CCD2-54BC-44C0-9B6A-31E9ADCA4016}</a:tableStyleId>
              </a:tblPr>
              <a:tblGrid>
                <a:gridCol w="2477350"/>
                <a:gridCol w="2477350"/>
                <a:gridCol w="2478150"/>
              </a:tblGrid>
              <a:tr h="332225">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Type afwijking</a:t>
                      </a:r>
                    </a:p>
                  </a:txBody>
                  <a:tcPr marT="0" marB="0" marR="68575" marL="68575">
                    <a:solidFill>
                      <a:srgbClr val="C1034B">
                        <a:alpha val="6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Per 10.000 levend geborenen</a:t>
                      </a:r>
                    </a:p>
                  </a:txBody>
                  <a:tcPr marT="0" marB="0" marR="68575" marL="68575">
                    <a:solidFill>
                      <a:srgbClr val="C1034B">
                        <a:alpha val="60000"/>
                      </a:srgbClr>
                    </a:solidFill>
                  </a:tcPr>
                </a:tc>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Jaarlijks aantal afwijkingen</a:t>
                      </a:r>
                      <a:r>
                        <a:rPr baseline="30000" lang="en-US" sz="1000" u="none" cap="none" strike="noStrike"/>
                        <a:t>1</a:t>
                      </a:r>
                    </a:p>
                  </a:txBody>
                  <a:tcPr marT="0" marB="0" marR="68575" marL="68575">
                    <a:solidFill>
                      <a:srgbClr val="C1034B">
                        <a:alpha val="60000"/>
                      </a:srgbClr>
                    </a:solidFill>
                  </a:tcPr>
                </a:tc>
              </a:tr>
              <a:tr h="332225">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Alle hartafwijkingen</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000" u="none" cap="none" strike="noStrike"/>
                        <a:t>71</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000" u="none" cap="none" strike="noStrike"/>
                        <a:t>1250</a:t>
                      </a:r>
                    </a:p>
                  </a:txBody>
                  <a:tcPr marT="0" marB="0" marR="68575" marL="68575">
                    <a:solidFill>
                      <a:srgbClr val="C1034B">
                        <a:alpha val="20000"/>
                      </a:srgbClr>
                    </a:solidFill>
                  </a:tcPr>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Ventrikel Septum Defect</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34</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600</a:t>
                      </a:r>
                    </a:p>
                  </a:txBody>
                  <a:tcPr marT="0" marB="0" marR="68575" marL="68575"/>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Atrium Septum Defect</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8</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135</a:t>
                      </a:r>
                    </a:p>
                  </a:txBody>
                  <a:tcPr marT="0" marB="0" marR="68575" marL="68575">
                    <a:solidFill>
                      <a:srgbClr val="C1034B">
                        <a:alpha val="20000"/>
                      </a:srgbClr>
                    </a:solidFill>
                  </a:tcPr>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Pulmonalisklepafwijking</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10</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175</a:t>
                      </a:r>
                    </a:p>
                  </a:txBody>
                  <a:tcPr marT="0" marB="0" marR="68575" marL="68575"/>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Coarctatio van de aorta</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3</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50</a:t>
                      </a:r>
                    </a:p>
                  </a:txBody>
                  <a:tcPr marT="0" marB="0" marR="68575" marL="68575">
                    <a:solidFill>
                      <a:srgbClr val="C1034B">
                        <a:alpha val="20000"/>
                      </a:srgbClr>
                    </a:solidFill>
                  </a:tcPr>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Transpositie van de grote vaten</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4,5</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80</a:t>
                      </a:r>
                    </a:p>
                  </a:txBody>
                  <a:tcPr marT="0" marB="0" marR="68575" marL="68575"/>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Tetralogie van Fallot</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3,5</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60</a:t>
                      </a:r>
                    </a:p>
                  </a:txBody>
                  <a:tcPr marT="0" marB="0" marR="68575" marL="68575">
                    <a:solidFill>
                      <a:srgbClr val="C1034B">
                        <a:alpha val="20000"/>
                      </a:srgbClr>
                    </a:solidFill>
                  </a:tcPr>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Aortaklepstenose</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1,8</a:t>
                      </a:r>
                    </a:p>
                  </a:txBody>
                  <a:tcPr marT="0" marB="0" marR="68575" marL="68575"/>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30</a:t>
                      </a:r>
                    </a:p>
                  </a:txBody>
                  <a:tcPr marT="0" marB="0" marR="68575" marL="68575"/>
                </a:tc>
              </a:tr>
              <a:tr h="365550">
                <a:tc>
                  <a:txBody>
                    <a:bodyPr>
                      <a:noAutofit/>
                    </a:bodyPr>
                    <a:lstStyle/>
                    <a:p>
                      <a:pPr indent="0" lvl="0" marL="0" marR="0" rtl="0" algn="l">
                        <a:lnSpc>
                          <a:spcPct val="115000"/>
                        </a:lnSpc>
                        <a:spcBef>
                          <a:spcPts val="0"/>
                        </a:spcBef>
                        <a:spcAft>
                          <a:spcPts val="0"/>
                        </a:spcAft>
                        <a:buClr>
                          <a:srgbClr val="000000"/>
                        </a:buClr>
                        <a:buSzPct val="25000"/>
                        <a:buFont typeface="Arial"/>
                        <a:buNone/>
                      </a:pPr>
                      <a:r>
                        <a:rPr lang="en-US" sz="1000" u="none" cap="none" strike="noStrike"/>
                        <a:t>Hypoplastisch linker hart</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3,9</a:t>
                      </a:r>
                    </a:p>
                  </a:txBody>
                  <a:tcPr marT="0" marB="0" marR="68575" marL="68575">
                    <a:solidFill>
                      <a:srgbClr val="C1034B">
                        <a:alpha val="20000"/>
                      </a:srgbClr>
                    </a:solidFill>
                  </a:tcPr>
                </a:tc>
                <a:tc>
                  <a:txBody>
                    <a:bodyPr>
                      <a:noAutofit/>
                    </a:bodyPr>
                    <a:lstStyle/>
                    <a:p>
                      <a:pPr indent="0" lvl="0" marL="0" marR="0" rtl="0" algn="ctr">
                        <a:lnSpc>
                          <a:spcPct val="115000"/>
                        </a:lnSpc>
                        <a:spcBef>
                          <a:spcPts val="0"/>
                        </a:spcBef>
                        <a:spcAft>
                          <a:spcPts val="0"/>
                        </a:spcAft>
                        <a:buClr>
                          <a:srgbClr val="000000"/>
                        </a:buClr>
                        <a:buSzPct val="25000"/>
                        <a:buFont typeface="Arial"/>
                        <a:buNone/>
                      </a:pPr>
                      <a:r>
                        <a:rPr lang="en-US" sz="1100" u="none" cap="none" strike="noStrike"/>
                        <a:t>70</a:t>
                      </a:r>
                    </a:p>
                  </a:txBody>
                  <a:tcPr marT="0" marB="0" marR="68575" marL="68575">
                    <a:solidFill>
                      <a:srgbClr val="C1034B">
                        <a:alpha val="20000"/>
                      </a:srgbClr>
                    </a:solidFill>
                  </a:tcPr>
                </a:tc>
              </a:tr>
            </a:tbl>
          </a:graphicData>
        </a:graphic>
      </p:graphicFrame>
      <p:sp>
        <p:nvSpPr>
          <p:cNvPr id="81" name="Shape 81"/>
          <p:cNvSpPr txBox="1"/>
          <p:nvPr/>
        </p:nvSpPr>
        <p:spPr>
          <a:xfrm>
            <a:off x="1619671" y="2231285"/>
            <a:ext cx="7067127" cy="52321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Tabel: Geboorteprevalentie van aangeboren hartafwijkingen, 2008-2012 </a:t>
            </a:r>
          </a:p>
          <a:p>
            <a:pPr indent="0" lvl="0" marL="0" marR="0" rtl="0" algn="l">
              <a:lnSpc>
                <a:spcPct val="100000"/>
              </a:lnSpc>
              <a:spcBef>
                <a:spcPts val="0"/>
              </a:spcBef>
              <a:spcAft>
                <a:spcPts val="0"/>
              </a:spcAft>
              <a:buClr>
                <a:srgbClr val="000000"/>
              </a:buClr>
              <a:buSzPct val="25000"/>
              <a:buFont typeface="Calibri"/>
              <a:buNone/>
            </a:pPr>
            <a:r>
              <a:rPr b="0" i="0" lang="en-US" sz="1400" u="none" cap="none" strike="noStrike">
                <a:solidFill>
                  <a:srgbClr val="000000"/>
                </a:solidFill>
                <a:latin typeface="Calibri"/>
                <a:ea typeface="Calibri"/>
                <a:cs typeface="Calibri"/>
                <a:sym typeface="Calibri"/>
              </a:rPr>
              <a:t>(bron: www.volksgezondheidenzorg.nl).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Oorzaken en gevolgen (1/2)</a:t>
            </a:r>
          </a:p>
        </p:txBody>
      </p:sp>
      <p:sp>
        <p:nvSpPr>
          <p:cNvPr id="87" name="Shape 87"/>
          <p:cNvSpPr txBox="1"/>
          <p:nvPr/>
        </p:nvSpPr>
        <p:spPr>
          <a:xfrm>
            <a:off x="1547812" y="2209800"/>
            <a:ext cx="7344667" cy="3962399"/>
          </a:xfrm>
          <a:prstGeom prst="rect">
            <a:avLst/>
          </a:prstGeom>
          <a:noFill/>
          <a:ln>
            <a:noFill/>
          </a:ln>
        </p:spPr>
        <p:txBody>
          <a:bodyPr anchorCtr="0" anchor="t" bIns="45700" lIns="91425" rIns="91425" tIns="45700">
            <a:noAutofit/>
          </a:bodyPr>
          <a:lstStyle/>
          <a:p>
            <a:pPr indent="0" lvl="0" marL="0" marR="0" rtl="0" algn="l">
              <a:lnSpc>
                <a:spcPct val="136842"/>
              </a:lnSpc>
              <a:spcBef>
                <a:spcPts val="0"/>
              </a:spcBef>
              <a:spcAft>
                <a:spcPts val="0"/>
              </a:spcAft>
              <a:buClr>
                <a:schemeClr val="dk1"/>
              </a:buClr>
              <a:buSzPct val="25000"/>
              <a:buFont typeface="Calibri"/>
              <a:buNone/>
            </a:pPr>
            <a:r>
              <a:rPr b="0" i="0" lang="en-US" sz="1800" u="none" cap="none" strike="noStrike">
                <a:solidFill>
                  <a:schemeClr val="dk1"/>
                </a:solidFill>
                <a:latin typeface="Calibri"/>
                <a:ea typeface="Calibri"/>
                <a:cs typeface="Calibri"/>
                <a:sym typeface="Calibri"/>
              </a:rPr>
              <a:t>Oorzaken:</a:t>
            </a:r>
          </a:p>
          <a:p>
            <a:pPr indent="0" lvl="0" marL="0" marR="0" rtl="0" algn="l">
              <a:lnSpc>
                <a:spcPct val="136842"/>
              </a:lnSpc>
              <a:spcBef>
                <a:spcPts val="0"/>
              </a:spcBef>
              <a:spcAft>
                <a:spcPts val="0"/>
              </a:spcAft>
              <a:buClr>
                <a:schemeClr val="dk1"/>
              </a:buClr>
              <a:buSzPct val="25000"/>
              <a:buFont typeface="Calibri"/>
              <a:buNone/>
            </a:pPr>
            <a:r>
              <a:rPr b="0" i="0" lang="en-US" sz="1800" u="sng" cap="none" strike="noStrike">
                <a:solidFill>
                  <a:schemeClr val="dk1"/>
                </a:solidFill>
                <a:latin typeface="Calibri"/>
                <a:ea typeface="Calibri"/>
                <a:cs typeface="Calibri"/>
                <a:sym typeface="Calibri"/>
              </a:rPr>
              <a:t>Aangeboren  hartafwijkingen:</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Genetisch, bijv. als onderdeel van syndroom van Down.</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Toxische, metabole en infectieuze factoren tijdens de zwangerschap; bijv. medicamenten, diabetes, obesitas.</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Merendeel geen aanwijsbare oorzaak, maar combinaties van omgevings- en erfelijke factoren (multifactorieel).</a:t>
            </a:r>
          </a:p>
          <a:p>
            <a:pPr indent="0" lvl="0" marL="0" marR="0" rtl="0" algn="l">
              <a:lnSpc>
                <a:spcPct val="136842"/>
              </a:lnSpc>
              <a:spcBef>
                <a:spcPts val="380"/>
              </a:spcBef>
              <a:spcAft>
                <a:spcPts val="0"/>
              </a:spcAft>
              <a:buClr>
                <a:schemeClr val="dk1"/>
              </a:buClr>
              <a:buSzPct val="25000"/>
              <a:buFont typeface="Calibri"/>
              <a:buNone/>
            </a:pPr>
            <a:r>
              <a:rPr b="0" i="0" lang="en-US" sz="1800" u="sng" cap="none" strike="noStrike">
                <a:solidFill>
                  <a:schemeClr val="dk1"/>
                </a:solidFill>
                <a:latin typeface="Calibri"/>
                <a:ea typeface="Calibri"/>
                <a:cs typeface="Calibri"/>
                <a:sym typeface="Calibri"/>
              </a:rPr>
              <a:t>Hart- en vaatziekten</a:t>
            </a:r>
            <a:r>
              <a:rPr b="0" i="0" lang="en-US" sz="1800" u="none" cap="none" strike="noStrike">
                <a:solidFill>
                  <a:schemeClr val="dk1"/>
                </a:solidFill>
                <a:latin typeface="Calibri"/>
                <a:ea typeface="Calibri"/>
                <a:cs typeface="Calibri"/>
                <a:sym typeface="Calibri"/>
              </a:rPr>
              <a:t>: </a:t>
            </a:r>
          </a:p>
          <a:p>
            <a:pPr indent="-285750" lvl="0" marL="285750" marR="0" rtl="0" algn="l">
              <a:lnSpc>
                <a:spcPct val="136842"/>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Leefstijl</a:t>
            </a:r>
          </a:p>
          <a:p>
            <a:pPr indent="-342900" lvl="0" marL="342900" marR="0" rtl="0" algn="l">
              <a:lnSpc>
                <a:spcPct val="136842"/>
              </a:lnSpc>
              <a:spcBef>
                <a:spcPts val="38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36842"/>
              </a:lnSpc>
              <a:spcBef>
                <a:spcPts val="38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p:txBody>
      </p:sp>
      <p:sp>
        <p:nvSpPr>
          <p:cNvPr id="88" name="Shape 88"/>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idx="1" type="body"/>
          </p:nvPr>
        </p:nvSpPr>
        <p:spPr>
          <a:xfrm>
            <a:off x="1547812" y="2005011"/>
            <a:ext cx="7138986" cy="3962399"/>
          </a:xfrm>
          <a:prstGeom prst="rect">
            <a:avLst/>
          </a:prstGeom>
          <a:noFill/>
          <a:ln>
            <a:noFill/>
          </a:ln>
        </p:spPr>
        <p:txBody>
          <a:bodyPr anchorCtr="0" anchor="t" bIns="91425" lIns="91425" rIns="91425" tIns="91425">
            <a:noAutofit/>
          </a:bodyPr>
          <a:lstStyle/>
          <a:p>
            <a:pPr indent="0" lvl="0" marL="0" marR="0" rtl="0" algn="l">
              <a:lnSpc>
                <a:spcPct val="150000"/>
              </a:lnSpc>
              <a:spcBef>
                <a:spcPts val="0"/>
              </a:spcBef>
              <a:spcAft>
                <a:spcPts val="0"/>
              </a:spcAft>
              <a:buClr>
                <a:schemeClr val="dk1"/>
              </a:buClr>
              <a:buSzPct val="25000"/>
              <a:buFont typeface="Arial"/>
              <a:buNone/>
            </a:pPr>
            <a:r>
              <a:rPr b="0" i="0" lang="en-US" sz="1800" u="none" cap="none" strike="noStrike">
                <a:solidFill>
                  <a:schemeClr val="dk1"/>
                </a:solidFill>
                <a:latin typeface="Calibri"/>
                <a:ea typeface="Calibri"/>
                <a:cs typeface="Calibri"/>
                <a:sym typeface="Calibri"/>
              </a:rPr>
              <a:t>Gevolgen:</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Per kind (en ouder) wisselend</a:t>
            </a:r>
          </a:p>
          <a:p>
            <a:pPr indent="-285750" lvl="0" marL="285750" marR="0" rtl="0" algn="l">
              <a:lnSpc>
                <a:spcPct val="10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Niet gerelateerd aan ernst, ook een milde afwijking kan effect hebben</a:t>
            </a:r>
          </a:p>
          <a:p>
            <a:pPr indent="-285750" lvl="0" marL="285750" marR="0" rtl="0" algn="l">
              <a:lnSpc>
                <a:spcPct val="150000"/>
              </a:lnSpc>
              <a:spcBef>
                <a:spcPts val="38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Aandacht voor:</a:t>
            </a:r>
          </a:p>
          <a:p>
            <a:pPr indent="-350838" lvl="1" marL="528638" marR="0" rtl="0" algn="l">
              <a:lnSpc>
                <a:spcPct val="100000"/>
              </a:lnSpc>
              <a:spcBef>
                <a:spcPts val="38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Hechting</a:t>
            </a:r>
          </a:p>
          <a:p>
            <a:pPr indent="-350838" lvl="1" marL="528638" marR="0" rtl="0" algn="l">
              <a:lnSpc>
                <a:spcPct val="100000"/>
              </a:lnSpc>
              <a:spcBef>
                <a:spcPts val="38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Ontwikkeling (sociaal-emotioneel, gedrag, cognitie)</a:t>
            </a:r>
          </a:p>
          <a:p>
            <a:pPr indent="-350838" lvl="1" marL="528638" marR="0" rtl="0" algn="l">
              <a:lnSpc>
                <a:spcPct val="100000"/>
              </a:lnSpc>
              <a:spcBef>
                <a:spcPts val="38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Opvoedingsvragen</a:t>
            </a:r>
          </a:p>
          <a:p>
            <a:pPr indent="-350838" lvl="1" marL="528638" marR="0" rtl="0" algn="l">
              <a:lnSpc>
                <a:spcPct val="100000"/>
              </a:lnSpc>
              <a:spcBef>
                <a:spcPts val="38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Schoolverzuim</a:t>
            </a:r>
          </a:p>
          <a:p>
            <a:pPr indent="-350838" lvl="1" marL="528638" marR="0" rtl="0" algn="l">
              <a:lnSpc>
                <a:spcPct val="100000"/>
              </a:lnSpc>
              <a:spcBef>
                <a:spcPts val="380"/>
              </a:spcBef>
              <a:spcAft>
                <a:spcPts val="0"/>
              </a:spcAft>
              <a:buClr>
                <a:schemeClr val="dk1"/>
              </a:buClr>
              <a:buSzPct val="100000"/>
              <a:buFont typeface="Courier New"/>
              <a:buChar char="o"/>
            </a:pPr>
            <a:r>
              <a:rPr b="0" i="0" lang="en-US" sz="1800" u="none" cap="none" strike="noStrike">
                <a:solidFill>
                  <a:schemeClr val="dk1"/>
                </a:solidFill>
                <a:latin typeface="Calibri"/>
                <a:ea typeface="Calibri"/>
                <a:cs typeface="Calibri"/>
                <a:sym typeface="Calibri"/>
              </a:rPr>
              <a:t>Sport en beweging</a:t>
            </a:r>
          </a:p>
          <a:p>
            <a:pPr indent="-228600" lvl="0" marL="342900" marR="0" rtl="0" algn="l">
              <a:lnSpc>
                <a:spcPct val="136842"/>
              </a:lnSpc>
              <a:spcBef>
                <a:spcPts val="380"/>
              </a:spcBef>
              <a:spcAft>
                <a:spcPts val="0"/>
              </a:spcAft>
              <a:buClr>
                <a:schemeClr val="dk1"/>
              </a:buClr>
              <a:buSzPct val="100000"/>
              <a:buFont typeface="Arial"/>
              <a:buNone/>
            </a:pPr>
            <a:r>
              <a:t/>
            </a:r>
            <a:endParaRPr b="0" i="0" sz="1900" u="none" cap="none" strike="noStrike">
              <a:solidFill>
                <a:schemeClr val="dk1"/>
              </a:solidFill>
              <a:latin typeface="Calibri"/>
              <a:ea typeface="Calibri"/>
              <a:cs typeface="Calibri"/>
              <a:sym typeface="Calibri"/>
            </a:endParaRPr>
          </a:p>
        </p:txBody>
      </p:sp>
      <p:sp>
        <p:nvSpPr>
          <p:cNvPr id="94" name="Shape 94"/>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Oorzaken en gevolgen (2/2)</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nvSpPr>
        <p:spPr>
          <a:xfrm>
            <a:off x="1403648" y="1800225"/>
            <a:ext cx="7138986" cy="4095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Calibri"/>
              <a:buNone/>
            </a:pPr>
            <a:r>
              <a:rPr b="1" i="0" lang="en-US" sz="1900" u="none" cap="none" strike="noStrike">
                <a:solidFill>
                  <a:schemeClr val="dk2"/>
                </a:solidFill>
                <a:latin typeface="Calibri"/>
                <a:ea typeface="Calibri"/>
                <a:cs typeface="Calibri"/>
                <a:sym typeface="Calibri"/>
              </a:rPr>
              <a:t>Preventieve voorlichting en advies</a:t>
            </a:r>
          </a:p>
        </p:txBody>
      </p:sp>
      <p:sp>
        <p:nvSpPr>
          <p:cNvPr id="100" name="Shape 100"/>
          <p:cNvSpPr txBox="1"/>
          <p:nvPr/>
        </p:nvSpPr>
        <p:spPr>
          <a:xfrm>
            <a:off x="1547812" y="2209800"/>
            <a:ext cx="7138986" cy="3962399"/>
          </a:xfrm>
          <a:prstGeom prst="rect">
            <a:avLst/>
          </a:prstGeom>
          <a:noFill/>
          <a:ln>
            <a:noFill/>
          </a:ln>
        </p:spPr>
        <p:txBody>
          <a:bodyPr anchorCtr="0" anchor="t" bIns="45700" lIns="91425" rIns="91425" tIns="45700">
            <a:noAutofit/>
          </a:bodyPr>
          <a:lstStyle/>
          <a:p>
            <a:pPr indent="-285750" lvl="0" marL="285750" marR="0" rtl="0" algn="l">
              <a:lnSpc>
                <a:spcPct val="136842"/>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Endocarditis profylaxe: voorlichting over goede gebitsverzorging → extra voorlichting ten minste tweemaal in de periode 0-4 jaar, ten minste eenmaal in de periode 4-12 jaar en ten minste eenmaal in de periode 12-18 jaar.</a:t>
            </a:r>
          </a:p>
          <a:p>
            <a:pPr indent="-285750" lvl="0" marL="285750" marR="0" rtl="0" algn="l">
              <a:lnSpc>
                <a:spcPct val="136842"/>
              </a:lnSpc>
              <a:spcBef>
                <a:spcPts val="0"/>
              </a:spcBef>
              <a:spcAft>
                <a:spcPts val="0"/>
              </a:spcAft>
              <a:buClr>
                <a:schemeClr val="dk1"/>
              </a:buClr>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36842"/>
              </a:lnSpc>
              <a:spcBef>
                <a:spcPts val="0"/>
              </a:spcBef>
              <a:spcAft>
                <a:spcPts val="0"/>
              </a:spcAft>
              <a:buClr>
                <a:schemeClr val="dk1"/>
              </a:buClr>
              <a:buSzPct val="100000"/>
              <a:buFont typeface="Arial"/>
              <a:buChar char="•"/>
            </a:pPr>
            <a:r>
              <a:rPr b="0" i="0" lang="en-US" sz="1800" u="none" cap="none" strike="noStrike">
                <a:solidFill>
                  <a:schemeClr val="dk1"/>
                </a:solidFill>
                <a:latin typeface="Calibri"/>
                <a:ea typeface="Calibri"/>
                <a:cs typeface="Calibri"/>
                <a:sym typeface="Calibri"/>
              </a:rPr>
              <a:t>Voorlichting over (contra)indicaties voor vaccinaties van het RVP</a:t>
            </a:r>
          </a:p>
          <a:p>
            <a:pPr indent="-285750" lvl="0" marL="285750" marR="0" rtl="0" algn="l">
              <a:lnSpc>
                <a:spcPct val="136842"/>
              </a:lnSpc>
              <a:spcBef>
                <a:spcPts val="0"/>
              </a:spcBef>
              <a:spcAft>
                <a:spcPts val="0"/>
              </a:spcAft>
              <a:buClr>
                <a:schemeClr val="dk1"/>
              </a:buClr>
              <a:buFont typeface="Arial"/>
              <a:buNone/>
            </a:pPr>
            <a:r>
              <a:t/>
            </a:r>
            <a:endParaRPr b="0" i="0" sz="1800" u="none" cap="none" strike="noStrike">
              <a:solidFill>
                <a:schemeClr val="dk1"/>
              </a:solidFill>
              <a:highlight>
                <a:srgbClr val="FFFF00"/>
              </a:highlight>
              <a:latin typeface="Calibri"/>
              <a:ea typeface="Calibri"/>
              <a:cs typeface="Calibri"/>
              <a:sym typeface="Calibri"/>
            </a:endParaRPr>
          </a:p>
        </p:txBody>
      </p:sp>
      <p:sp>
        <p:nvSpPr>
          <p:cNvPr id="101" name="Shape 101"/>
          <p:cNvSpPr txBox="1"/>
          <p:nvPr/>
        </p:nvSpPr>
        <p:spPr>
          <a:xfrm>
            <a:off x="6705600" y="6553200"/>
            <a:ext cx="1981199" cy="2286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A08241"/>
              </a:buClr>
              <a:buFont typeface="Calibri"/>
              <a:buNone/>
            </a:pPr>
            <a:r>
              <a:t/>
            </a:r>
            <a:endParaRPr b="0" i="0" sz="1000" u="none" cap="none" strike="noStrike">
              <a:solidFill>
                <a:srgbClr val="A0824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tie">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Presentatie">
  <a:themeElements>
    <a:clrScheme name="default">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Presentatie">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