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50" r:id="rId3"/>
    <p:sldMasterId id="2147483653" r:id="rId4"/>
    <p:sldMasterId id="2147483656" r:id="rId5"/>
  </p:sldMasterIdLst>
  <p:notesMasterIdLst>
    <p:notesMasterId r:id="rId7"/>
  </p:notesMasterIdLst>
  <p:sldIdLst>
    <p:sldId id="256" r:id="rId6"/>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87" r:id="rId22"/>
    <p:sldId id="271" r:id="rId23"/>
    <p:sldId id="288" r:id="rId24"/>
    <p:sldId id="272" r:id="rId25"/>
    <p:sldId id="289" r:id="rId26"/>
    <p:sldId id="273" r:id="rId27"/>
    <p:sldId id="290"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Lst>
  <p:sldSz cx="9144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2" name="Shape 2"/>
        <p:cNvGrpSpPr/>
        <p:nvPr/>
      </p:nvGrpSpPr>
      <p:grpSpPr>
        <a:xfrm>
          <a:off x="0" y="0"/>
          <a:ext cx="0" cy="0"/>
          <a:chOff x="0" y="0"/>
          <a:chExt cx="0" cy="0"/>
        </a:xfrm>
      </p:grpSpPr>
      <p:sp>
        <p:nvSpPr>
          <p:cNvPr id="3" name="Shape 3"/>
          <p:cNvSpPr txBox="1"/>
          <p:nvPr>
            <p:ph type="hdr" idx="2"/>
          </p:nvPr>
        </p:nvSpPr>
        <p:spPr>
          <a:xfrm>
            <a:off x="0" y="0"/>
            <a:ext cx="2971799" cy="457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4" name="Shape 4"/>
          <p:cNvSpPr txBox="1"/>
          <p:nvPr>
            <p:ph type="dt" idx="10"/>
          </p:nvPr>
        </p:nvSpPr>
        <p:spPr>
          <a:xfrm>
            <a:off x="3884612" y="0"/>
            <a:ext cx="2971799" cy="457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 name="Shape 5"/>
          <p:cNvSpPr/>
          <p:nvPr>
            <p:ph type="sldImg" idx="3"/>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 name="Shape 6"/>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lstStyle>
            <a:lvl1pPr marL="457200" marR="0" lvl="0"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Shape 7"/>
          <p:cNvSpPr txBox="1"/>
          <p:nvPr>
            <p:ph type="ftr" idx="11"/>
          </p:nvPr>
        </p:nvSpPr>
        <p:spPr>
          <a:xfrm>
            <a:off x="0" y="8685211"/>
            <a:ext cx="2971799" cy="457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 name="Shape 8"/>
          <p:cNvSpPr txBox="1"/>
          <p:nvPr>
            <p:ph type="sldNum" idx="12"/>
          </p:nvPr>
        </p:nvSpPr>
        <p:spPr>
          <a:xfrm>
            <a:off x="3884612" y="8685211"/>
            <a:ext cx="2971799"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1"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3"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4"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5"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6"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7"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8"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 name="Shape 41"/>
        <p:cNvGrpSpPr/>
        <p:nvPr/>
      </p:nvGrpSpPr>
      <p:grpSpPr>
        <a:xfrm>
          <a:off x="0" y="0"/>
          <a:ext cx="0" cy="0"/>
          <a:chOff x="0" y="0"/>
          <a:chExt cx="0" cy="0"/>
        </a:xfrm>
      </p:grpSpPr>
      <p:sp>
        <p:nvSpPr>
          <p:cNvPr id="42" name="Shape 42"/>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 name="Shape 43"/>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100"/>
        <p:cNvGrpSpPr/>
        <p:nvPr/>
      </p:nvGrpSpPr>
      <p:grpSpPr>
        <a:xfrm>
          <a:off x="0" y="0"/>
          <a:ext cx="0" cy="0"/>
          <a:chOff x="0" y="0"/>
          <a:chExt cx="0" cy="0"/>
        </a:xfrm>
      </p:grpSpPr>
      <p:sp>
        <p:nvSpPr>
          <p:cNvPr id="101" name="Shape 101"/>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37000"/>
              </a:lnSpc>
              <a:spcBef>
                <a:spcPts val="0"/>
              </a:spcBef>
              <a:spcAft>
                <a:spcPts val="0"/>
              </a:spcAft>
              <a:buClr>
                <a:schemeClr val="dk1"/>
              </a:buClr>
              <a:buSzPts val="300"/>
              <a:buFont typeface="Calibri" panose="020F0502020204030204"/>
              <a:buNone/>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Beschrijving van de signaleringsactiviteiten door de JGZ,</a:t>
            </a:r>
            <a:b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zoals genoemd in de richtlijn</a:t>
            </a:r>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100"/>
              <a:buFont typeface="Arial" panose="020B0604020202020204"/>
              <a:buNone/>
            </a:pP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37000"/>
              </a:lnSpc>
              <a:spcBef>
                <a:spcPts val="380"/>
              </a:spcBef>
              <a:spcAft>
                <a:spcPts val="0"/>
              </a:spcAft>
              <a:buClr>
                <a:schemeClr val="dk1"/>
              </a:buClr>
              <a:buSzPts val="300"/>
              <a:buFont typeface="Calibri" panose="020F0502020204030204"/>
              <a:buNone/>
            </a:pPr>
            <a: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t>     Daarbij aangeven in hoeverre de in de richtlijn</a:t>
            </a:r>
            <a:b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t>     voorgestelde werkwijze verschilt van de huidige</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2" name="Shape 102"/>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7" name="Shape 107"/>
        <p:cNvGrpSpPr/>
        <p:nvPr/>
      </p:nvGrpSpPr>
      <p:grpSpPr>
        <a:xfrm>
          <a:off x="0" y="0"/>
          <a:ext cx="0" cy="0"/>
          <a:chOff x="0" y="0"/>
          <a:chExt cx="0" cy="0"/>
        </a:xfrm>
      </p:grpSpPr>
      <p:sp>
        <p:nvSpPr>
          <p:cNvPr id="108" name="Shape 108"/>
          <p:cNvSpPr txBox="1"/>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p>
        </p:txBody>
      </p:sp>
      <p:sp>
        <p:nvSpPr>
          <p:cNvPr id="109" name="Shape 109"/>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 name="Shape 114"/>
        <p:cNvGrpSpPr/>
        <p:nvPr/>
      </p:nvGrpSpPr>
      <p:grpSpPr>
        <a:xfrm>
          <a:off x="0" y="0"/>
          <a:ext cx="0" cy="0"/>
          <a:chOff x="0" y="0"/>
          <a:chExt cx="0" cy="0"/>
        </a:xfrm>
      </p:grpSpPr>
      <p:sp>
        <p:nvSpPr>
          <p:cNvPr id="115" name="Shape 115"/>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37000"/>
              </a:lnSpc>
              <a:spcBef>
                <a:spcPts val="0"/>
              </a:spcBef>
              <a:spcAft>
                <a:spcPts val="0"/>
              </a:spcAft>
              <a:buClr>
                <a:schemeClr val="dk1"/>
              </a:buClr>
              <a:buSzPts val="300"/>
              <a:buFont typeface="Calibri" panose="020F0502020204030204"/>
              <a:buNone/>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Beschrijving van de signaleringsactiviteiten door de JGZ,</a:t>
            </a:r>
            <a:b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zoals genoemd in de richtlijn</a:t>
            </a:r>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100"/>
              <a:buFont typeface="Arial" panose="020B0604020202020204"/>
              <a:buNone/>
            </a:pP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37000"/>
              </a:lnSpc>
              <a:spcBef>
                <a:spcPts val="380"/>
              </a:spcBef>
              <a:spcAft>
                <a:spcPts val="0"/>
              </a:spcAft>
              <a:buClr>
                <a:schemeClr val="dk1"/>
              </a:buClr>
              <a:buSzPts val="300"/>
              <a:buFont typeface="Calibri" panose="020F0502020204030204"/>
              <a:buNone/>
            </a:pPr>
            <a: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t>     Daarbij aangeven in hoeverre de in de richtlijn</a:t>
            </a:r>
            <a:b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t>     voorgestelde werkwijze verschilt van de huidige</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6" name="Shape 116"/>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 name="Shape 121"/>
        <p:cNvGrpSpPr/>
        <p:nvPr/>
      </p:nvGrpSpPr>
      <p:grpSpPr>
        <a:xfrm>
          <a:off x="0" y="0"/>
          <a:ext cx="0" cy="0"/>
          <a:chOff x="0" y="0"/>
          <a:chExt cx="0" cy="0"/>
        </a:xfrm>
      </p:grpSpPr>
      <p:sp>
        <p:nvSpPr>
          <p:cNvPr id="122" name="Shape 122"/>
          <p:cNvSpPr txBox="1"/>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p>
        </p:txBody>
      </p:sp>
      <p:sp>
        <p:nvSpPr>
          <p:cNvPr id="123" name="Shape 123"/>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Shape 130"/>
          <p:cNvSpPr txBox="1"/>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p>
        </p:txBody>
      </p:sp>
      <p:sp>
        <p:nvSpPr>
          <p:cNvPr id="131" name="Shape 131"/>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6" name="Shape 136"/>
        <p:cNvGrpSpPr/>
        <p:nvPr/>
      </p:nvGrpSpPr>
      <p:grpSpPr>
        <a:xfrm>
          <a:off x="0" y="0"/>
          <a:ext cx="0" cy="0"/>
          <a:chOff x="0" y="0"/>
          <a:chExt cx="0" cy="0"/>
        </a:xfrm>
      </p:grpSpPr>
      <p:sp>
        <p:nvSpPr>
          <p:cNvPr id="137" name="Shape 137"/>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38" name="Shape 138"/>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6" name="Shape 136"/>
        <p:cNvGrpSpPr/>
        <p:nvPr/>
      </p:nvGrpSpPr>
      <p:grpSpPr>
        <a:xfrm>
          <a:off x="0" y="0"/>
          <a:ext cx="0" cy="0"/>
          <a:chOff x="0" y="0"/>
          <a:chExt cx="0" cy="0"/>
        </a:xfrm>
      </p:grpSpPr>
      <p:sp>
        <p:nvSpPr>
          <p:cNvPr id="137" name="Shape 137"/>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38" name="Shape 138"/>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Shape 143"/>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 name="Shape 144"/>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Shape 143"/>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 name="Shape 144"/>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8" name="Shape 148"/>
        <p:cNvGrpSpPr/>
        <p:nvPr/>
      </p:nvGrpSpPr>
      <p:grpSpPr>
        <a:xfrm>
          <a:off x="0" y="0"/>
          <a:ext cx="0" cy="0"/>
          <a:chOff x="0" y="0"/>
          <a:chExt cx="0" cy="0"/>
        </a:xfrm>
      </p:grpSpPr>
      <p:sp>
        <p:nvSpPr>
          <p:cNvPr id="149" name="Shape 149"/>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 name="Shape 150"/>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 name="Shape 47"/>
        <p:cNvGrpSpPr/>
        <p:nvPr/>
      </p:nvGrpSpPr>
      <p:grpSpPr>
        <a:xfrm>
          <a:off x="0" y="0"/>
          <a:ext cx="0" cy="0"/>
          <a:chOff x="0" y="0"/>
          <a:chExt cx="0" cy="0"/>
        </a:xfrm>
      </p:grpSpPr>
      <p:sp>
        <p:nvSpPr>
          <p:cNvPr id="48" name="Shape 48"/>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9" name="Shape 49"/>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8" name="Shape 148"/>
        <p:cNvGrpSpPr/>
        <p:nvPr/>
      </p:nvGrpSpPr>
      <p:grpSpPr>
        <a:xfrm>
          <a:off x="0" y="0"/>
          <a:ext cx="0" cy="0"/>
          <a:chOff x="0" y="0"/>
          <a:chExt cx="0" cy="0"/>
        </a:xfrm>
      </p:grpSpPr>
      <p:sp>
        <p:nvSpPr>
          <p:cNvPr id="149" name="Shape 149"/>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 name="Shape 150"/>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4" name="Shape 154"/>
        <p:cNvGrpSpPr/>
        <p:nvPr/>
      </p:nvGrpSpPr>
      <p:grpSpPr>
        <a:xfrm>
          <a:off x="0" y="0"/>
          <a:ext cx="0" cy="0"/>
          <a:chOff x="0" y="0"/>
          <a:chExt cx="0" cy="0"/>
        </a:xfrm>
      </p:grpSpPr>
      <p:sp>
        <p:nvSpPr>
          <p:cNvPr id="155" name="Shape 155"/>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6" name="Shape 156"/>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4" name="Shape 154"/>
        <p:cNvGrpSpPr/>
        <p:nvPr/>
      </p:nvGrpSpPr>
      <p:grpSpPr>
        <a:xfrm>
          <a:off x="0" y="0"/>
          <a:ext cx="0" cy="0"/>
          <a:chOff x="0" y="0"/>
          <a:chExt cx="0" cy="0"/>
        </a:xfrm>
      </p:grpSpPr>
      <p:sp>
        <p:nvSpPr>
          <p:cNvPr id="155" name="Shape 155"/>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6" name="Shape 156"/>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Shape 161"/>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37000"/>
              </a:lnSpc>
              <a:spcBef>
                <a:spcPts val="0"/>
              </a:spcBef>
              <a:spcAft>
                <a:spcPts val="0"/>
              </a:spcAft>
              <a:buClr>
                <a:schemeClr val="dk1"/>
              </a:buClr>
              <a:buSzPts val="300"/>
              <a:buFont typeface="Calibri" panose="020F0502020204030204"/>
              <a:buNone/>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Korte beschrijving van de wijze waarop de JGZ kind, jongere en  ouders kan ondersteunen en begeleiden, conform de richtlijn</a:t>
            </a:r>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100"/>
              <a:buFont typeface="Arial" panose="020B0604020202020204"/>
              <a:buNone/>
            </a:pP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37000"/>
              </a:lnSpc>
              <a:spcBef>
                <a:spcPts val="380"/>
              </a:spcBef>
              <a:spcAft>
                <a:spcPts val="0"/>
              </a:spcAft>
              <a:buClr>
                <a:schemeClr val="dk1"/>
              </a:buClr>
              <a:buSzPts val="300"/>
              <a:buFont typeface="Calibri" panose="020F0502020204030204"/>
              <a:buNone/>
            </a:pPr>
            <a: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t>     Daarbij aangeven in hoeverre de in de richtlijn</a:t>
            </a:r>
            <a:b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t>     voorgestelde werkwijze verschilt van de huidige</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2" name="Shape 162"/>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Shape 167"/>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37000"/>
              </a:lnSpc>
              <a:spcBef>
                <a:spcPts val="0"/>
              </a:spcBef>
              <a:spcAft>
                <a:spcPts val="0"/>
              </a:spcAft>
              <a:buClr>
                <a:schemeClr val="dk1"/>
              </a:buClr>
              <a:buSzPts val="1900"/>
              <a:buFont typeface="Calibri" panose="020F050202020403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Beschrijving van de verwijscriteria, zoals beschreven in de richtlijn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Naar wie verwijzen/sociale kaart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3" indent="0" algn="l" rtl="0">
              <a:lnSpc>
                <a:spcPct val="137000"/>
              </a:lnSpc>
              <a:spcBef>
                <a:spcPts val="380"/>
              </a:spcBef>
              <a:spcAft>
                <a:spcPts val="0"/>
              </a:spcAft>
              <a:buClr>
                <a:schemeClr val="dk1"/>
              </a:buClr>
              <a:buSzPts val="475"/>
              <a:buFont typeface="Calibri" panose="020F0502020204030204"/>
              <a:buNone/>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Daarbij aangeven in hoeverre de in de richtlijn voorgestelde werkwijze verschilt van de huidige</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8" name="Shape 168"/>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2" name="Shape 172"/>
        <p:cNvGrpSpPr/>
        <p:nvPr/>
      </p:nvGrpSpPr>
      <p:grpSpPr>
        <a:xfrm>
          <a:off x="0" y="0"/>
          <a:ext cx="0" cy="0"/>
          <a:chOff x="0" y="0"/>
          <a:chExt cx="0" cy="0"/>
        </a:xfrm>
      </p:grpSpPr>
      <p:sp>
        <p:nvSpPr>
          <p:cNvPr id="173" name="Shape 173"/>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37000"/>
              </a:lnSpc>
              <a:spcBef>
                <a:spcPts val="0"/>
              </a:spcBef>
              <a:spcAft>
                <a:spcPts val="0"/>
              </a:spcAft>
              <a:buClr>
                <a:schemeClr val="dk1"/>
              </a:buClr>
              <a:buSzPts val="1900"/>
              <a:buFont typeface="Calibri" panose="020F050202020403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Beschrijving van de verwijscriteria, zoals beschreven in de richtlijn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Naar wie verwijzen/sociale kaart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3" indent="0" algn="l" rtl="0">
              <a:lnSpc>
                <a:spcPct val="137000"/>
              </a:lnSpc>
              <a:spcBef>
                <a:spcPts val="380"/>
              </a:spcBef>
              <a:spcAft>
                <a:spcPts val="0"/>
              </a:spcAft>
              <a:buClr>
                <a:schemeClr val="dk1"/>
              </a:buClr>
              <a:buSzPts val="475"/>
              <a:buFont typeface="Calibri" panose="020F0502020204030204"/>
              <a:buNone/>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Daarbij aangeven in hoeverre de in de richtlijn voorgestelde werkwijze verschilt van de huidige</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4" name="Shape 174"/>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9" name="Shape 179"/>
        <p:cNvGrpSpPr/>
        <p:nvPr/>
      </p:nvGrpSpPr>
      <p:grpSpPr>
        <a:xfrm>
          <a:off x="0" y="0"/>
          <a:ext cx="0" cy="0"/>
          <a:chOff x="0" y="0"/>
          <a:chExt cx="0" cy="0"/>
        </a:xfrm>
      </p:grpSpPr>
      <p:sp>
        <p:nvSpPr>
          <p:cNvPr id="180" name="Shape 180"/>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37000"/>
              </a:lnSpc>
              <a:spcBef>
                <a:spcPts val="0"/>
              </a:spcBef>
              <a:spcAft>
                <a:spcPts val="0"/>
              </a:spcAft>
              <a:buClr>
                <a:schemeClr val="dk1"/>
              </a:buClr>
              <a:buSzPts val="1900"/>
              <a:buFont typeface="Calibri" panose="020F050202020403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Beschrijving van de verwijscriteria, zoals beschreven in de richtlijn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Naar wie verwijzen/sociale kaart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3" indent="0" algn="l" rtl="0">
              <a:lnSpc>
                <a:spcPct val="137000"/>
              </a:lnSpc>
              <a:spcBef>
                <a:spcPts val="380"/>
              </a:spcBef>
              <a:spcAft>
                <a:spcPts val="0"/>
              </a:spcAft>
              <a:buClr>
                <a:schemeClr val="dk1"/>
              </a:buClr>
              <a:buSzPts val="475"/>
              <a:buFont typeface="Calibri" panose="020F0502020204030204"/>
              <a:buNone/>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Daarbij aangeven in hoeverre de in de richtlijn voorgestelde werkwijze verschilt van de huidige</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1" name="Shape 181"/>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Shape 186"/>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panose="020F0502020204030204"/>
              <a:buNone/>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Beschrijving van de wijze waarop de nazorg door</a:t>
            </a:r>
            <a:b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de JGZ kan worden uitgevoerd, zoals beschreven</a:t>
            </a:r>
            <a:b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in de richtlijn</a:t>
            </a:r>
            <a:b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br>
            <a:b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a:t>
            </a:r>
            <a: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t>Daarbij aangeven in hoeverre de in de richtlijn </a:t>
            </a:r>
            <a:b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t>     voorgestelde werkwijze verschilt van de huidige</a:t>
            </a:r>
            <a:endParaRPr sz="12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7" name="Shape 187"/>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1" name="Shape 191"/>
        <p:cNvGrpSpPr/>
        <p:nvPr/>
      </p:nvGrpSpPr>
      <p:grpSpPr>
        <a:xfrm>
          <a:off x="0" y="0"/>
          <a:ext cx="0" cy="0"/>
          <a:chOff x="0" y="0"/>
          <a:chExt cx="0" cy="0"/>
        </a:xfrm>
      </p:grpSpPr>
      <p:sp>
        <p:nvSpPr>
          <p:cNvPr id="192" name="Shape 192"/>
          <p:cNvSpPr txBox="1"/>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p>
        </p:txBody>
      </p:sp>
      <p:sp>
        <p:nvSpPr>
          <p:cNvPr id="193" name="Shape 193"/>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6" name="Shape 196"/>
        <p:cNvGrpSpPr/>
        <p:nvPr/>
      </p:nvGrpSpPr>
      <p:grpSpPr>
        <a:xfrm>
          <a:off x="0" y="0"/>
          <a:ext cx="0" cy="0"/>
          <a:chOff x="0" y="0"/>
          <a:chExt cx="0" cy="0"/>
        </a:xfrm>
      </p:grpSpPr>
      <p:sp>
        <p:nvSpPr>
          <p:cNvPr id="197" name="Shape 197"/>
          <p:cNvSpPr txBox="1"/>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p>
        </p:txBody>
      </p:sp>
      <p:sp>
        <p:nvSpPr>
          <p:cNvPr id="198" name="Shape 198"/>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 name="Shape 53"/>
        <p:cNvGrpSpPr/>
        <p:nvPr/>
      </p:nvGrpSpPr>
      <p:grpSpPr>
        <a:xfrm>
          <a:off x="0" y="0"/>
          <a:ext cx="0" cy="0"/>
          <a:chOff x="0" y="0"/>
          <a:chExt cx="0" cy="0"/>
        </a:xfrm>
      </p:grpSpPr>
      <p:sp>
        <p:nvSpPr>
          <p:cNvPr id="54" name="Shape 54"/>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37000"/>
              </a:lnSpc>
              <a:spcBef>
                <a:spcPts val="0"/>
              </a:spcBef>
              <a:spcAft>
                <a:spcPts val="0"/>
              </a:spcAft>
              <a:buNone/>
            </a:pPr>
            <a:r>
              <a:rPr lang="en-US" sz="1200" b="0" i="0" u="sng" strike="noStrike" cap="none">
                <a:solidFill>
                  <a:schemeClr val="dk1"/>
                </a:solidFill>
                <a:latin typeface="Calibri" panose="020F0502020204030204"/>
                <a:ea typeface="Calibri" panose="020F0502020204030204"/>
                <a:cs typeface="Calibri" panose="020F0502020204030204"/>
                <a:sym typeface="Calibri" panose="020F0502020204030204"/>
              </a:rPr>
              <a:t>Afbakening: </a:t>
            </a:r>
            <a:endParaRPr lang="en-US" sz="12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None/>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(waar gaat de richtlijn wel en niet over)</a:t>
            </a:r>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5" name="Shape 55"/>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Shape 202"/>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203" name="Shape 203"/>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Shape 209"/>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210" name="Shape 210"/>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1" name="Shape 211"/>
          <p:cNvSpPr txBox="1"/>
          <p:nvPr>
            <p:ph type="sldNum" idx="12"/>
          </p:nvPr>
        </p:nvSpPr>
        <p:spPr>
          <a:xfrm>
            <a:off x="3884612" y="8685211"/>
            <a:ext cx="2971799"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1"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3"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4"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5"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6"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7"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8"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 name="Shape 215"/>
        <p:cNvGrpSpPr/>
        <p:nvPr/>
      </p:nvGrpSpPr>
      <p:grpSpPr>
        <a:xfrm>
          <a:off x="0" y="0"/>
          <a:ext cx="0" cy="0"/>
          <a:chOff x="0" y="0"/>
          <a:chExt cx="0" cy="0"/>
        </a:xfrm>
      </p:grpSpPr>
      <p:sp>
        <p:nvSpPr>
          <p:cNvPr id="216" name="Shape 216"/>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37000"/>
              </a:lnSpc>
              <a:spcBef>
                <a:spcPts val="0"/>
              </a:spcBef>
              <a:spcAft>
                <a:spcPts val="0"/>
              </a:spcAft>
              <a:buClr>
                <a:schemeClr val="dk1"/>
              </a:buClr>
              <a:buSzPts val="1200"/>
              <a:buFont typeface="Calibri" panose="020F0502020204030204"/>
              <a:buChar char="•"/>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Benodigde competenties en deskundigheid</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200"/>
              <a:buFont typeface="Calibri" panose="020F0502020204030204"/>
              <a:buChar char="•"/>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Samenwerking met (keten)partners</a:t>
            </a:r>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200"/>
              <a:buFont typeface="Calibri" panose="020F0502020204030204"/>
              <a:buChar char="•"/>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Overige randvoorwaarden</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7" name="Shape 217"/>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 name="Shape 222"/>
        <p:cNvGrpSpPr/>
        <p:nvPr/>
      </p:nvGrpSpPr>
      <p:grpSpPr>
        <a:xfrm>
          <a:off x="0" y="0"/>
          <a:ext cx="0" cy="0"/>
          <a:chOff x="0" y="0"/>
          <a:chExt cx="0" cy="0"/>
        </a:xfrm>
      </p:grpSpPr>
      <p:sp>
        <p:nvSpPr>
          <p:cNvPr id="223" name="Shape 223"/>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4" name="Shape 224"/>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7" name="Shape 227"/>
        <p:cNvGrpSpPr/>
        <p:nvPr/>
      </p:nvGrpSpPr>
      <p:grpSpPr>
        <a:xfrm>
          <a:off x="0" y="0"/>
          <a:ext cx="0" cy="0"/>
          <a:chOff x="0" y="0"/>
          <a:chExt cx="0" cy="0"/>
        </a:xfrm>
      </p:grpSpPr>
      <p:sp>
        <p:nvSpPr>
          <p:cNvPr id="228" name="Shape 228"/>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9" name="Shape 229"/>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3" name="Shape 233"/>
        <p:cNvGrpSpPr/>
        <p:nvPr/>
      </p:nvGrpSpPr>
      <p:grpSpPr>
        <a:xfrm>
          <a:off x="0" y="0"/>
          <a:ext cx="0" cy="0"/>
          <a:chOff x="0" y="0"/>
          <a:chExt cx="0" cy="0"/>
        </a:xfrm>
      </p:grpSpPr>
      <p:sp>
        <p:nvSpPr>
          <p:cNvPr id="234" name="Shape 234"/>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5" name="Shape 235"/>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9" name="Shape 59"/>
        <p:cNvGrpSpPr/>
        <p:nvPr/>
      </p:nvGrpSpPr>
      <p:grpSpPr>
        <a:xfrm>
          <a:off x="0" y="0"/>
          <a:ext cx="0" cy="0"/>
          <a:chOff x="0" y="0"/>
          <a:chExt cx="0" cy="0"/>
        </a:xfrm>
      </p:grpSpPr>
      <p:sp>
        <p:nvSpPr>
          <p:cNvPr id="60" name="Shape 60"/>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37000"/>
              </a:lnSpc>
              <a:spcBef>
                <a:spcPts val="0"/>
              </a:spcBef>
              <a:spcAft>
                <a:spcPts val="0"/>
              </a:spcAft>
              <a:buClr>
                <a:schemeClr val="dk1"/>
              </a:buClr>
              <a:buSzPts val="300"/>
              <a:buFont typeface="Calibri" panose="020F0502020204030204"/>
              <a:buNone/>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In hoeverre verschilt de in de richtlijn voorgestelde</a:t>
            </a:r>
            <a:b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     werkwijze van de huidige? </a:t>
            </a:r>
            <a:endPar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300"/>
              <a:buFont typeface="Calibri" panose="020F0502020204030204"/>
              <a:buNone/>
            </a:pPr>
            <a:r>
              <a:rPr lang="en-US" sz="1200" b="0" i="1" u="none" strike="noStrike" cap="none">
                <a:solidFill>
                  <a:schemeClr val="dk1"/>
                </a:solidFill>
                <a:latin typeface="Calibri" panose="020F0502020204030204"/>
                <a:ea typeface="Calibri" panose="020F0502020204030204"/>
                <a:cs typeface="Calibri" panose="020F0502020204030204"/>
                <a:sym typeface="Calibri" panose="020F0502020204030204"/>
              </a:rPr>
              <a:t>Geef aan wat landelijk nieuw is in de richtlijn.</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1" name="Shape 61"/>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 name="Shape 65"/>
        <p:cNvGrpSpPr/>
        <p:nvPr/>
      </p:nvGrpSpPr>
      <p:grpSpPr>
        <a:xfrm>
          <a:off x="0" y="0"/>
          <a:ext cx="0" cy="0"/>
          <a:chOff x="0" y="0"/>
          <a:chExt cx="0" cy="0"/>
        </a:xfrm>
      </p:grpSpPr>
      <p:sp>
        <p:nvSpPr>
          <p:cNvPr id="66" name="Shape 66"/>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342900" marR="0" lvl="1" indent="0" algn="l" rtl="0">
              <a:lnSpc>
                <a:spcPct val="137000"/>
              </a:lnSpc>
              <a:spcBef>
                <a:spcPts val="0"/>
              </a:spcBef>
              <a:spcAft>
                <a:spcPts val="0"/>
              </a:spcAft>
              <a:buClr>
                <a:schemeClr val="dk1"/>
              </a:buClr>
              <a:buSzPts val="475"/>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Incidentie- en prevalentiecijfers</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1" indent="0" algn="l" rtl="0">
              <a:lnSpc>
                <a:spcPct val="137000"/>
              </a:lnSpc>
              <a:spcBef>
                <a:spcPts val="380"/>
              </a:spcBef>
              <a:spcAft>
                <a:spcPts val="0"/>
              </a:spcAft>
              <a:buClr>
                <a:schemeClr val="dk1"/>
              </a:buClr>
              <a:buSzPts val="1900"/>
              <a:buFont typeface="Calibri" panose="020F050202020403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Prevalentie: het </a:t>
            </a: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totale aantal gevallen </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op een bepaald moment of gedurende een bepaalde periode (meestal een jaar)</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1" indent="0" algn="l" rtl="0">
              <a:lnSpc>
                <a:spcPct val="137000"/>
              </a:lnSpc>
              <a:spcBef>
                <a:spcPts val="380"/>
              </a:spcBef>
              <a:spcAft>
                <a:spcPts val="0"/>
              </a:spcAft>
              <a:buClr>
                <a:schemeClr val="dk1"/>
              </a:buClr>
              <a:buSzPts val="1900"/>
              <a:buFont typeface="Calibri" panose="020F050202020403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Incidentie: het aantal </a:t>
            </a: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nieuwe gevallen</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in een bepaald tijdvak</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1" indent="0" algn="l" rtl="0">
              <a:lnSpc>
                <a:spcPct val="137000"/>
              </a:lnSpc>
              <a:spcBef>
                <a:spcPts val="380"/>
              </a:spcBef>
              <a:spcAft>
                <a:spcPts val="0"/>
              </a:spcAft>
              <a:buClr>
                <a:schemeClr val="dk1"/>
              </a:buClr>
              <a:buSzPts val="475"/>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Gespecificeerd naar leeftijd, geslacht, etniciteit (als daartussen een evidente relatie bestaat)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1" indent="0" algn="l" rtl="0">
              <a:lnSpc>
                <a:spcPct val="137000"/>
              </a:lnSpc>
              <a:spcBef>
                <a:spcPts val="380"/>
              </a:spcBef>
              <a:spcAft>
                <a:spcPts val="0"/>
              </a:spcAft>
              <a:buClr>
                <a:schemeClr val="dk1"/>
              </a:buClr>
              <a:buSzPts val="475"/>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Trends en prognoses van incidentie en prevalentie (en mogelijke verklaringen daarvan)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450"/>
              <a:buFont typeface="Arial" panose="020B0604020202020204"/>
              <a:buNone/>
            </a:pPr>
            <a:r>
              <a:rPr lang="en-US" sz="1800" b="0" i="1" u="none" strike="noStrike" cap="none">
                <a:solidFill>
                  <a:schemeClr val="dk1"/>
                </a:solidFill>
                <a:latin typeface="Arial" panose="020B0604020202020204"/>
                <a:ea typeface="Arial" panose="020B0604020202020204"/>
                <a:cs typeface="Arial" panose="020B0604020202020204"/>
                <a:sym typeface="Arial" panose="020B0604020202020204"/>
              </a:rPr>
              <a:t>Vul alleen in als je de incidentie en prevalentie duidelijk met cijfers kunt weergeven. Haal anders deze dia er tussen uit. </a:t>
            </a:r>
            <a:endParaRPr lang="en-US" sz="1800" b="0" i="1"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 name="Shape 67"/>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2" name="Shape 72"/>
        <p:cNvGrpSpPr/>
        <p:nvPr/>
      </p:nvGrpSpPr>
      <p:grpSpPr>
        <a:xfrm>
          <a:off x="0" y="0"/>
          <a:ext cx="0" cy="0"/>
          <a:chOff x="0" y="0"/>
          <a:chExt cx="0" cy="0"/>
        </a:xfrm>
      </p:grpSpPr>
      <p:sp>
        <p:nvSpPr>
          <p:cNvPr id="73" name="Shape 73"/>
          <p:cNvSpPr txBox="1"/>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p>
        </p:txBody>
      </p:sp>
      <p:sp>
        <p:nvSpPr>
          <p:cNvPr id="74" name="Shape 74"/>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9" name="Shape 79"/>
        <p:cNvGrpSpPr/>
        <p:nvPr/>
      </p:nvGrpSpPr>
      <p:grpSpPr>
        <a:xfrm>
          <a:off x="0" y="0"/>
          <a:ext cx="0" cy="0"/>
          <a:chOff x="0" y="0"/>
          <a:chExt cx="0" cy="0"/>
        </a:xfrm>
      </p:grpSpPr>
      <p:sp>
        <p:nvSpPr>
          <p:cNvPr id="80" name="Shape 80"/>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Beschrijving van de oorzaken en gevolgen (fysiek, psychosociaal)</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 name="Shape 81"/>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86" name="Shape 86"/>
        <p:cNvGrpSpPr/>
        <p:nvPr/>
      </p:nvGrpSpPr>
      <p:grpSpPr>
        <a:xfrm>
          <a:off x="0" y="0"/>
          <a:ext cx="0" cy="0"/>
          <a:chOff x="0" y="0"/>
          <a:chExt cx="0" cy="0"/>
        </a:xfrm>
      </p:grpSpPr>
      <p:sp>
        <p:nvSpPr>
          <p:cNvPr id="87" name="Shape 87"/>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Beschrijving van de oorzaken en gevolgen (fysiek, psychosociaal)</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 name="Shape 88"/>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 name="Shape 93"/>
        <p:cNvGrpSpPr/>
        <p:nvPr/>
      </p:nvGrpSpPr>
      <p:grpSpPr>
        <a:xfrm>
          <a:off x="0" y="0"/>
          <a:ext cx="0" cy="0"/>
          <a:chOff x="0" y="0"/>
          <a:chExt cx="0" cy="0"/>
        </a:xfrm>
      </p:grpSpPr>
      <p:sp>
        <p:nvSpPr>
          <p:cNvPr id="94" name="Shape 94"/>
          <p:cNvSpPr txBox="1"/>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 name="Shape 95"/>
          <p:cNvSpPr/>
          <p:nvPr>
            <p:ph type="sldImg" idx="2"/>
          </p:nvPr>
        </p:nvSpPr>
        <p:spPr>
          <a:xfrm>
            <a:off x="1143000"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eldia">
  <p:cSld name="TITLE">
    <p:spTree>
      <p:nvGrpSpPr>
        <p:cNvPr id="12" name="Shape 12"/>
        <p:cNvGrpSpPr/>
        <p:nvPr/>
      </p:nvGrpSpPr>
      <p:grpSpPr>
        <a:xfrm>
          <a:off x="0" y="0"/>
          <a:ext cx="0" cy="0"/>
          <a:chOff x="0" y="0"/>
          <a:chExt cx="0" cy="0"/>
        </a:xfrm>
      </p:grpSpPr>
      <p:sp>
        <p:nvSpPr>
          <p:cNvPr id="13" name="Shape 13"/>
          <p:cNvSpPr txBox="1"/>
          <p:nvPr>
            <p:ph type="ctrTitle"/>
          </p:nvPr>
        </p:nvSpPr>
        <p:spPr>
          <a:xfrm>
            <a:off x="2286000" y="1447800"/>
            <a:ext cx="6629400" cy="381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900"/>
              <a:buFont typeface="Arial" panose="020B0604020202020204"/>
              <a:buNone/>
              <a:defRPr sz="19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4" name="Shape 14"/>
          <p:cNvSpPr txBox="1"/>
          <p:nvPr>
            <p:ph type="subTitle" idx="1"/>
          </p:nvPr>
        </p:nvSpPr>
        <p:spPr>
          <a:xfrm>
            <a:off x="2286000" y="1824038"/>
            <a:ext cx="6629400" cy="1447800"/>
          </a:xfrm>
          <a:prstGeom prst="rect">
            <a:avLst/>
          </a:prstGeom>
          <a:noFill/>
          <a:ln>
            <a:noFill/>
          </a:ln>
        </p:spPr>
        <p:txBody>
          <a:bodyPr spcFirstLastPara="1" wrap="square" lIns="91425" tIns="91425" rIns="91425" bIns="91425" anchor="t" anchorCtr="0"/>
          <a:lstStyle>
            <a:lvl1pPr marR="0" lvl="0" algn="l" rtl="0">
              <a:lnSpc>
                <a:spcPct val="137000"/>
              </a:lnSpc>
              <a:spcBef>
                <a:spcPts val="380"/>
              </a:spcBef>
              <a:spcAft>
                <a:spcPts val="0"/>
              </a:spcAft>
              <a:buClr>
                <a:schemeClr val="dk1"/>
              </a:buClr>
              <a:buSzPts val="1900"/>
              <a:buFont typeface="Arial" panose="020B0604020202020204"/>
              <a:buNone/>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el en object">
  <p:cSld name="OBJECT">
    <p:spTree>
      <p:nvGrpSpPr>
        <p:cNvPr id="21" name="Shape 21"/>
        <p:cNvGrpSpPr/>
        <p:nvPr/>
      </p:nvGrpSpPr>
      <p:grpSpPr>
        <a:xfrm>
          <a:off x="0" y="0"/>
          <a:ext cx="0" cy="0"/>
          <a:chOff x="0" y="0"/>
          <a:chExt cx="0" cy="0"/>
        </a:xfrm>
      </p:grpSpPr>
      <p:sp>
        <p:nvSpPr>
          <p:cNvPr id="22" name="Shape 22"/>
          <p:cNvSpPr txBox="1"/>
          <p:nvPr>
            <p:ph type="title"/>
          </p:nvPr>
        </p:nvSpPr>
        <p:spPr>
          <a:xfrm>
            <a:off x="1547812" y="1800225"/>
            <a:ext cx="7139100" cy="409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900"/>
              <a:buFont typeface="Arial" panose="020B0604020202020204"/>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3" name="Shape 23"/>
          <p:cNvSpPr txBox="1"/>
          <p:nvPr>
            <p:ph type="body" idx="1"/>
          </p:nvPr>
        </p:nvSpPr>
        <p:spPr>
          <a:xfrm>
            <a:off x="1547812" y="2209800"/>
            <a:ext cx="7139100" cy="3962400"/>
          </a:xfrm>
          <a:prstGeom prst="rect">
            <a:avLst/>
          </a:prstGeom>
          <a:noFill/>
          <a:ln>
            <a:noFill/>
          </a:ln>
        </p:spPr>
        <p:txBody>
          <a:bodyPr spcFirstLastPara="1" wrap="square" lIns="91425" tIns="91425" rIns="91425" bIns="91425" anchor="t" anchorCtr="0"/>
          <a:lstStyle>
            <a:lvl1pPr marL="457200" marR="0" lvl="0"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Leeg">
  <p:cSld name="BLANK">
    <p:spTree>
      <p:nvGrpSpPr>
        <p:cNvPr id="24"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matchingName="Titel en object">
  <p:cSld name="OBJECT">
    <p:spTree>
      <p:nvGrpSpPr>
        <p:cNvPr id="31" name="Shape 31"/>
        <p:cNvGrpSpPr/>
        <p:nvPr/>
      </p:nvGrpSpPr>
      <p:grpSpPr>
        <a:xfrm>
          <a:off x="0" y="0"/>
          <a:ext cx="0" cy="0"/>
          <a:chOff x="0" y="0"/>
          <a:chExt cx="0" cy="0"/>
        </a:xfrm>
      </p:grpSpPr>
      <p:sp>
        <p:nvSpPr>
          <p:cNvPr id="32" name="Shape 32"/>
          <p:cNvSpPr txBox="1"/>
          <p:nvPr>
            <p:ph type="title"/>
          </p:nvPr>
        </p:nvSpPr>
        <p:spPr>
          <a:xfrm>
            <a:off x="1547812" y="1800225"/>
            <a:ext cx="7139100" cy="409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900"/>
              <a:buFont typeface="Arial" panose="020B0604020202020204"/>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33" name="Shape 33"/>
          <p:cNvSpPr txBox="1"/>
          <p:nvPr>
            <p:ph type="body" idx="1"/>
          </p:nvPr>
        </p:nvSpPr>
        <p:spPr>
          <a:xfrm>
            <a:off x="1547812" y="2209800"/>
            <a:ext cx="7139100" cy="3962400"/>
          </a:xfrm>
          <a:prstGeom prst="rect">
            <a:avLst/>
          </a:prstGeom>
          <a:noFill/>
          <a:ln>
            <a:noFill/>
          </a:ln>
        </p:spPr>
        <p:txBody>
          <a:bodyPr spcFirstLastPara="1" wrap="square" lIns="91425" tIns="91425" rIns="91425" bIns="91425" anchor="t" anchorCtr="0"/>
          <a:lstStyle>
            <a:lvl1pPr marL="457200" marR="0" lvl="0"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Leeg">
  <p:cSld name="BLANK">
    <p:spTree>
      <p:nvGrpSpPr>
        <p:cNvPr id="34"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matchingName="Titeldia">
  <p:cSld name="TITLE">
    <p:spTree>
      <p:nvGrpSpPr>
        <p:cNvPr id="38" name="Shape 38"/>
        <p:cNvGrpSpPr/>
        <p:nvPr/>
      </p:nvGrpSpPr>
      <p:grpSpPr>
        <a:xfrm>
          <a:off x="0" y="0"/>
          <a:ext cx="0" cy="0"/>
          <a:chOff x="0" y="0"/>
          <a:chExt cx="0" cy="0"/>
        </a:xfrm>
      </p:grpSpPr>
      <p:sp>
        <p:nvSpPr>
          <p:cNvPr id="39" name="Shape 39"/>
          <p:cNvSpPr txBox="1"/>
          <p:nvPr>
            <p:ph type="ctrTitle"/>
          </p:nvPr>
        </p:nvSpPr>
        <p:spPr>
          <a:xfrm>
            <a:off x="2286000" y="1447800"/>
            <a:ext cx="6629400" cy="381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900"/>
              <a:buFont typeface="Arial" panose="020B0604020202020204"/>
              <a:buNone/>
              <a:defRPr sz="1900" b="1"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40" name="Shape 40"/>
          <p:cNvSpPr txBox="1"/>
          <p:nvPr>
            <p:ph type="subTitle" idx="1"/>
          </p:nvPr>
        </p:nvSpPr>
        <p:spPr>
          <a:xfrm>
            <a:off x="2286000" y="1824038"/>
            <a:ext cx="6629400" cy="1447800"/>
          </a:xfrm>
          <a:prstGeom prst="rect">
            <a:avLst/>
          </a:prstGeom>
          <a:noFill/>
          <a:ln>
            <a:noFill/>
          </a:ln>
        </p:spPr>
        <p:txBody>
          <a:bodyPr spcFirstLastPara="1" wrap="square" lIns="91425" tIns="91425" rIns="91425" bIns="91425" anchor="t" anchorCtr="0"/>
          <a:lstStyle>
            <a:lvl1pPr marR="0" lvl="0" algn="l" rtl="0">
              <a:lnSpc>
                <a:spcPct val="137000"/>
              </a:lnSpc>
              <a:spcBef>
                <a:spcPts val="380"/>
              </a:spcBef>
              <a:spcAft>
                <a:spcPts val="0"/>
              </a:spcAft>
              <a:buClr>
                <a:schemeClr val="dk1"/>
              </a:buClr>
              <a:buSzPts val="1900"/>
              <a:buFont typeface="Arial" panose="020B0604020202020204"/>
              <a:buNone/>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image" Target="../media/image1.jpeg"/><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9" name="Shape 9"/>
        <p:cNvGrpSpPr/>
        <p:nvPr/>
      </p:nvGrpSpPr>
      <p:grpSpPr>
        <a:xfrm>
          <a:off x="0" y="0"/>
          <a:ext cx="0" cy="0"/>
          <a:chOff x="0" y="0"/>
          <a:chExt cx="0" cy="0"/>
        </a:xfrm>
      </p:grpSpPr>
      <p:sp>
        <p:nvSpPr>
          <p:cNvPr id="10" name="Shape 10"/>
          <p:cNvSpPr txBox="1"/>
          <p:nvPr>
            <p:ph type="title"/>
          </p:nvPr>
        </p:nvSpPr>
        <p:spPr>
          <a:xfrm>
            <a:off x="1547812" y="1800225"/>
            <a:ext cx="7139100" cy="409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900"/>
              <a:buFont typeface="Arial" panose="020B0604020202020204"/>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1" name="Shape 11"/>
          <p:cNvSpPr txBox="1"/>
          <p:nvPr>
            <p:ph type="body" idx="1"/>
          </p:nvPr>
        </p:nvSpPr>
        <p:spPr>
          <a:xfrm>
            <a:off x="1547812" y="2209800"/>
            <a:ext cx="7139100" cy="3962400"/>
          </a:xfrm>
          <a:prstGeom prst="rect">
            <a:avLst/>
          </a:prstGeom>
          <a:noFill/>
          <a:ln>
            <a:noFill/>
          </a:ln>
        </p:spPr>
        <p:txBody>
          <a:bodyPr spcFirstLastPara="1" wrap="square" lIns="91425" tIns="91425" rIns="91425" bIns="91425" anchor="t" anchorCtr="0"/>
          <a:lstStyle>
            <a:lvl1pPr marL="457200" marR="0" lvl="0"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5" name="Shape 15"/>
        <p:cNvGrpSpPr/>
        <p:nvPr/>
      </p:nvGrpSpPr>
      <p:grpSpPr>
        <a:xfrm>
          <a:off x="0" y="0"/>
          <a:ext cx="0" cy="0"/>
          <a:chOff x="0" y="0"/>
          <a:chExt cx="0" cy="0"/>
        </a:xfrm>
      </p:grpSpPr>
      <p:pic>
        <p:nvPicPr>
          <p:cNvPr id="16" name="Shape 16"/>
          <p:cNvPicPr preferRelativeResize="0"/>
          <p:nvPr/>
        </p:nvPicPr>
        <p:blipFill rotWithShape="1">
          <a:blip r:embed="rId3"/>
          <a:srcRect/>
          <a:stretch>
            <a:fillRect/>
          </a:stretch>
        </p:blipFill>
        <p:spPr>
          <a:xfrm>
            <a:off x="0" y="0"/>
            <a:ext cx="2571750" cy="2182810"/>
          </a:xfrm>
          <a:prstGeom prst="rect">
            <a:avLst/>
          </a:prstGeom>
          <a:noFill/>
          <a:ln>
            <a:noFill/>
          </a:ln>
        </p:spPr>
      </p:pic>
      <p:sp>
        <p:nvSpPr>
          <p:cNvPr id="17" name="Shape 17"/>
          <p:cNvSpPr txBox="1"/>
          <p:nvPr>
            <p:ph type="title"/>
          </p:nvPr>
        </p:nvSpPr>
        <p:spPr>
          <a:xfrm>
            <a:off x="1547812" y="1800225"/>
            <a:ext cx="7139100" cy="409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900"/>
              <a:buFont typeface="Arial" panose="020B0604020202020204"/>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8" name="Shape 18"/>
          <p:cNvSpPr txBox="1"/>
          <p:nvPr>
            <p:ph type="body" idx="1"/>
          </p:nvPr>
        </p:nvSpPr>
        <p:spPr>
          <a:xfrm>
            <a:off x="1547812" y="2209800"/>
            <a:ext cx="7139100" cy="3962400"/>
          </a:xfrm>
          <a:prstGeom prst="rect">
            <a:avLst/>
          </a:prstGeom>
          <a:noFill/>
          <a:ln>
            <a:noFill/>
          </a:ln>
        </p:spPr>
        <p:txBody>
          <a:bodyPr spcFirstLastPara="1" wrap="square" lIns="91425" tIns="91425" rIns="91425" bIns="91425" anchor="t" anchorCtr="0"/>
          <a:lstStyle>
            <a:lvl1pPr marL="457200" marR="0" lvl="0"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9" name="Shape 19"/>
          <p:cNvSpPr txBox="1"/>
          <p:nvPr>
            <p:ph type="dt" idx="10"/>
          </p:nvPr>
        </p:nvSpPr>
        <p:spPr>
          <a:xfrm>
            <a:off x="6705600" y="6553200"/>
            <a:ext cx="19812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0" name="Shape 20"/>
          <p:cNvSpPr txBox="1"/>
          <p:nvPr>
            <p:ph type="ftr" idx="11"/>
          </p:nvPr>
        </p:nvSpPr>
        <p:spPr>
          <a:xfrm>
            <a:off x="1547812" y="6553200"/>
            <a:ext cx="51579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25" name="Shape 25"/>
        <p:cNvGrpSpPr/>
        <p:nvPr/>
      </p:nvGrpSpPr>
      <p:grpSpPr>
        <a:xfrm>
          <a:off x="0" y="0"/>
          <a:ext cx="0" cy="0"/>
          <a:chOff x="0" y="0"/>
          <a:chExt cx="0" cy="0"/>
        </a:xfrm>
      </p:grpSpPr>
      <p:pic>
        <p:nvPicPr>
          <p:cNvPr id="26" name="Shape 26"/>
          <p:cNvPicPr preferRelativeResize="0"/>
          <p:nvPr/>
        </p:nvPicPr>
        <p:blipFill rotWithShape="1">
          <a:blip r:embed="rId3"/>
          <a:srcRect/>
          <a:stretch>
            <a:fillRect/>
          </a:stretch>
        </p:blipFill>
        <p:spPr>
          <a:xfrm>
            <a:off x="0" y="0"/>
            <a:ext cx="2571750" cy="2182810"/>
          </a:xfrm>
          <a:prstGeom prst="rect">
            <a:avLst/>
          </a:prstGeom>
          <a:noFill/>
          <a:ln>
            <a:noFill/>
          </a:ln>
        </p:spPr>
      </p:pic>
      <p:sp>
        <p:nvSpPr>
          <p:cNvPr id="27" name="Shape 27"/>
          <p:cNvSpPr txBox="1"/>
          <p:nvPr>
            <p:ph type="title"/>
          </p:nvPr>
        </p:nvSpPr>
        <p:spPr>
          <a:xfrm>
            <a:off x="1547812" y="1800225"/>
            <a:ext cx="7139100" cy="409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900"/>
              <a:buFont typeface="Arial" panose="020B0604020202020204"/>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8" name="Shape 28"/>
          <p:cNvSpPr txBox="1"/>
          <p:nvPr>
            <p:ph type="body" idx="1"/>
          </p:nvPr>
        </p:nvSpPr>
        <p:spPr>
          <a:xfrm>
            <a:off x="1547812" y="2209800"/>
            <a:ext cx="7139100" cy="3962400"/>
          </a:xfrm>
          <a:prstGeom prst="rect">
            <a:avLst/>
          </a:prstGeom>
          <a:noFill/>
          <a:ln>
            <a:noFill/>
          </a:ln>
        </p:spPr>
        <p:txBody>
          <a:bodyPr spcFirstLastPara="1" wrap="square" lIns="91425" tIns="91425" rIns="91425" bIns="91425" anchor="t" anchorCtr="0"/>
          <a:lstStyle>
            <a:lvl1pPr marL="457200" marR="0" lvl="0"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9" name="Shape 29"/>
          <p:cNvSpPr txBox="1"/>
          <p:nvPr>
            <p:ph type="dt" idx="10"/>
          </p:nvPr>
        </p:nvSpPr>
        <p:spPr>
          <a:xfrm>
            <a:off x="6705600" y="6553200"/>
            <a:ext cx="19812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0" name="Shape 30"/>
          <p:cNvSpPr txBox="1"/>
          <p:nvPr>
            <p:ph type="ftr" idx="11"/>
          </p:nvPr>
        </p:nvSpPr>
        <p:spPr>
          <a:xfrm>
            <a:off x="1547812" y="6553200"/>
            <a:ext cx="51579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35" name="Shape 35"/>
        <p:cNvGrpSpPr/>
        <p:nvPr/>
      </p:nvGrpSpPr>
      <p:grpSpPr>
        <a:xfrm>
          <a:off x="0" y="0"/>
          <a:ext cx="0" cy="0"/>
          <a:chOff x="0" y="0"/>
          <a:chExt cx="0" cy="0"/>
        </a:xfrm>
      </p:grpSpPr>
      <p:sp>
        <p:nvSpPr>
          <p:cNvPr id="36" name="Shape 36"/>
          <p:cNvSpPr txBox="1"/>
          <p:nvPr>
            <p:ph type="title"/>
          </p:nvPr>
        </p:nvSpPr>
        <p:spPr>
          <a:xfrm>
            <a:off x="1547812" y="1800225"/>
            <a:ext cx="7139100" cy="409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900"/>
              <a:buFont typeface="Arial" panose="020B0604020202020204"/>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37" name="Shape 37"/>
          <p:cNvSpPr txBox="1"/>
          <p:nvPr>
            <p:ph type="body" idx="1"/>
          </p:nvPr>
        </p:nvSpPr>
        <p:spPr>
          <a:xfrm>
            <a:off x="1547812" y="2209800"/>
            <a:ext cx="7139100" cy="3962400"/>
          </a:xfrm>
          <a:prstGeom prst="rect">
            <a:avLst/>
          </a:prstGeom>
          <a:noFill/>
          <a:ln>
            <a:noFill/>
          </a:ln>
        </p:spPr>
        <p:txBody>
          <a:bodyPr spcFirstLastPara="1" wrap="square" lIns="91425" tIns="91425" rIns="91425" bIns="91425" anchor="t" anchorCtr="0"/>
          <a:lstStyle>
            <a:lvl1pPr marL="457200" marR="0" lvl="0"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9250" algn="l" rtl="0">
              <a:lnSpc>
                <a:spcPct val="137000"/>
              </a:lnSpc>
              <a:spcBef>
                <a:spcPts val="380"/>
              </a:spcBef>
              <a:spcAft>
                <a:spcPts val="0"/>
              </a:spcAft>
              <a:buClr>
                <a:schemeClr val="dk1"/>
              </a:buClr>
              <a:buSzPts val="1900"/>
              <a:buFont typeface="Arial" panose="020B0604020202020204"/>
              <a:buChar char="-"/>
              <a:defRPr sz="19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hyperlink" Target="http://www.heupafwijkingen.n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hyperlink" Target="mailto:contact@ncj.nl"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44" name="Shape 44"/>
        <p:cNvGrpSpPr/>
        <p:nvPr/>
      </p:nvGrpSpPr>
      <p:grpSpPr>
        <a:xfrm>
          <a:off x="0" y="0"/>
          <a:ext cx="0" cy="0"/>
          <a:chOff x="0" y="0"/>
          <a:chExt cx="0" cy="0"/>
        </a:xfrm>
      </p:grpSpPr>
      <p:sp>
        <p:nvSpPr>
          <p:cNvPr id="45" name="Shape 45"/>
          <p:cNvSpPr txBox="1"/>
          <p:nvPr/>
        </p:nvSpPr>
        <p:spPr>
          <a:xfrm>
            <a:off x="2286000" y="1447800"/>
            <a:ext cx="6629400" cy="3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JGZ-richtlijn ‘Heupdysplasie’</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46" name="Shape 46"/>
          <p:cNvSpPr txBox="1"/>
          <p:nvPr/>
        </p:nvSpPr>
        <p:spPr>
          <a:xfrm>
            <a:off x="2286000" y="1824036"/>
            <a:ext cx="6629400" cy="1447800"/>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Auteurs: Magda Boere-Boonekamp, Annemieke Konijnendijk (Universiteit Twente); Annelies Broerse, Jacqueline Deurloo, Caren Lanting (TNO)</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475"/>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Publicatiedatum: januari 2018</a:t>
            </a:r>
            <a:endParaRPr sz="1900" b="0" i="0" u="none" strike="noStrike" cap="none">
              <a:solidFill>
                <a:schemeClr val="dk1"/>
              </a:solidFill>
              <a:highlight>
                <a:srgbClr val="FFFF00"/>
              </a:highlight>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3" name="Shape 103"/>
        <p:cNvGrpSpPr/>
        <p:nvPr/>
      </p:nvGrpSpPr>
      <p:grpSpPr>
        <a:xfrm>
          <a:off x="0" y="0"/>
          <a:ext cx="0" cy="0"/>
          <a:chOff x="0" y="0"/>
          <a:chExt cx="0" cy="0"/>
        </a:xfrm>
      </p:grpSpPr>
      <p:sp>
        <p:nvSpPr>
          <p:cNvPr id="104" name="Shape 104"/>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Signalering 0 t/m 6 maanden</a:t>
            </a:r>
            <a:endParaRPr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105" name="Shape 105"/>
          <p:cNvSpPr txBox="1"/>
          <p:nvPr/>
        </p:nvSpPr>
        <p:spPr>
          <a:xfrm>
            <a:off x="1547812" y="2209800"/>
            <a:ext cx="7138986" cy="39623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 volgende activiteiten worden aanbevolen in de richtlijn: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Twee keer anamnese</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op risicofactoren vóór de leeftijd van 3 maanden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Drie keer heuponderzoek</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(beoordeling abductie heupen en kniehoogte): aan het einde van de eerste levensmaand, bij voorkeur bij 3 maanden en een derde keer vóór de leeftijd van 7 maanden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Verwijzing</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indien risicofactoren aanwezig (belaste familieanamnese of stuitligging) of afwijkend lichamelijk onderzoek</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Voorlichting </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indien aanwezigheid risicofactor inbakeren met de heupen en de knieën gestrekt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Daarnaast de handelingen en bevindingen </a:t>
            </a: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actief bespreken</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met ouders, met toelichting wat de bevindingen betekenen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Shape 106"/>
          <p:cNvSpPr txBox="1"/>
          <p:nvPr/>
        </p:nvSpPr>
        <p:spPr>
          <a:xfrm>
            <a:off x="6705600" y="6553200"/>
            <a:ext cx="1981199"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SzPts val="250"/>
              <a:buFont typeface="Calibri" panose="020F0502020204030204"/>
              <a:buNone/>
            </a:pPr>
            <a:endParaRPr sz="1000" b="0" i="0" u="none" strike="noStrike" cap="none">
              <a:solidFill>
                <a:srgbClr val="A0824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10" name="Shape 110"/>
        <p:cNvGrpSpPr/>
        <p:nvPr/>
      </p:nvGrpSpPr>
      <p:grpSpPr>
        <a:xfrm>
          <a:off x="0" y="0"/>
          <a:ext cx="0" cy="0"/>
          <a:chOff x="0" y="0"/>
          <a:chExt cx="0" cy="0"/>
        </a:xfrm>
      </p:grpSpPr>
      <p:sp>
        <p:nvSpPr>
          <p:cNvPr id="111" name="Shape 111"/>
          <p:cNvSpPr txBox="1"/>
          <p:nvPr/>
        </p:nvSpPr>
        <p:spPr>
          <a:xfrm>
            <a:off x="-50450" y="0"/>
            <a:ext cx="9325500" cy="69285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p>
        </p:txBody>
      </p:sp>
      <p:pic>
        <p:nvPicPr>
          <p:cNvPr id="112" name="Shape 112"/>
          <p:cNvPicPr preferRelativeResize="0"/>
          <p:nvPr/>
        </p:nvPicPr>
        <p:blipFill rotWithShape="1">
          <a:blip r:embed="rId1"/>
          <a:srcRect/>
          <a:stretch>
            <a:fillRect/>
          </a:stretch>
        </p:blipFill>
        <p:spPr>
          <a:xfrm>
            <a:off x="505445" y="131163"/>
            <a:ext cx="6138792" cy="6595673"/>
          </a:xfrm>
          <a:prstGeom prst="rect">
            <a:avLst/>
          </a:prstGeom>
          <a:noFill/>
          <a:ln>
            <a:noFill/>
          </a:ln>
        </p:spPr>
      </p:pic>
      <p:pic>
        <p:nvPicPr>
          <p:cNvPr id="113" name="Shape 113"/>
          <p:cNvPicPr preferRelativeResize="0"/>
          <p:nvPr/>
        </p:nvPicPr>
        <p:blipFill rotWithShape="1">
          <a:blip r:embed="rId2"/>
          <a:srcRect l="7904" t="44693" r="22580" b="36660"/>
          <a:stretch>
            <a:fillRect/>
          </a:stretch>
        </p:blipFill>
        <p:spPr>
          <a:xfrm>
            <a:off x="2612107" y="5768180"/>
            <a:ext cx="6356555" cy="9586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17" name="Shape 117"/>
        <p:cNvGrpSpPr/>
        <p:nvPr/>
      </p:nvGrpSpPr>
      <p:grpSpPr>
        <a:xfrm>
          <a:off x="0" y="0"/>
          <a:ext cx="0" cy="0"/>
          <a:chOff x="0" y="0"/>
          <a:chExt cx="0" cy="0"/>
        </a:xfrm>
      </p:grpSpPr>
      <p:sp>
        <p:nvSpPr>
          <p:cNvPr id="118" name="Shape 118"/>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Signalering 7 maanden tot 18 jaar</a:t>
            </a:r>
            <a:endParaRPr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119" name="Shape 119"/>
          <p:cNvSpPr txBox="1"/>
          <p:nvPr/>
        </p:nvSpPr>
        <p:spPr>
          <a:xfrm>
            <a:off x="1547812" y="2209800"/>
            <a:ext cx="7138986" cy="39623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 volgende activiteiten worden aanbevolen in de richtlijn: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Tot 2 jaar: heuponderzoek als de jeugdarts lichamelijk onderzoek verricht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Als het kind zelfstandig loopt eerst onderzoek in staande houding: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00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Het looppatroon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00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 luchtfiguur onder het perineum</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00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 lendenlordose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00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 beenlengte (vanaf de leeftijd van 2 jaar)</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00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Zo nodig wordt onderzoek uitgebreid met onderzoek van de abductie en kniehoogte in liggende houding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Na 2 jaar: heuponderzoek op indicatie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222250" algn="l" rtl="0">
              <a:lnSpc>
                <a:spcPct val="100000"/>
              </a:lnSpc>
              <a:spcBef>
                <a:spcPts val="0"/>
              </a:spcBef>
              <a:spcAft>
                <a:spcPts val="0"/>
              </a:spcAft>
              <a:buClr>
                <a:srgbClr val="000000"/>
              </a:buClr>
              <a:buSzPts val="1900"/>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0" name="Shape 120"/>
          <p:cNvSpPr txBox="1"/>
          <p:nvPr/>
        </p:nvSpPr>
        <p:spPr>
          <a:xfrm>
            <a:off x="6705600" y="6553200"/>
            <a:ext cx="1981199"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SzPts val="250"/>
              <a:buFont typeface="Calibri" panose="020F0502020204030204"/>
              <a:buNone/>
            </a:pPr>
            <a:endParaRPr sz="1000" b="0" i="0" u="none" strike="noStrike" cap="none">
              <a:solidFill>
                <a:srgbClr val="A0824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24" name="Shape 124"/>
        <p:cNvGrpSpPr/>
        <p:nvPr/>
      </p:nvGrpSpPr>
      <p:grpSpPr>
        <a:xfrm>
          <a:off x="0" y="0"/>
          <a:ext cx="0" cy="0"/>
          <a:chOff x="0" y="0"/>
          <a:chExt cx="0" cy="0"/>
        </a:xfrm>
      </p:grpSpPr>
      <p:sp>
        <p:nvSpPr>
          <p:cNvPr id="125" name="Shape 125"/>
          <p:cNvSpPr txBox="1"/>
          <p:nvPr/>
        </p:nvSpPr>
        <p:spPr>
          <a:xfrm>
            <a:off x="-50450" y="0"/>
            <a:ext cx="9325500" cy="6928500"/>
          </a:xfrm>
          <a:prstGeom prst="rect">
            <a:avLst/>
          </a:prstGeom>
          <a:solidFill>
            <a:srgbClr val="FFFFFF"/>
          </a:solidFill>
          <a:ln>
            <a:noFill/>
          </a:ln>
        </p:spPr>
        <p:txBody>
          <a:bodyPr spcFirstLastPara="1" wrap="square" lIns="91425" tIns="91425" rIns="91425" bIns="91425" anchor="t" anchorCtr="0">
            <a:noAutofit/>
          </a:bodyPr>
          <a:lstStyle/>
          <a:p>
            <a:pPr marL="0" lvl="0" indent="0" rtl="0">
              <a:spcBef>
                <a:spcPts val="0"/>
              </a:spcBef>
              <a:spcAft>
                <a:spcPts val="0"/>
              </a:spcAft>
              <a:buNone/>
            </a:pPr>
          </a:p>
        </p:txBody>
      </p:sp>
      <p:sp>
        <p:nvSpPr>
          <p:cNvPr id="126" name="Shape 126"/>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27" name="Shape 127"/>
          <p:cNvPicPr preferRelativeResize="0"/>
          <p:nvPr/>
        </p:nvPicPr>
        <p:blipFill rotWithShape="1">
          <a:blip r:embed="rId1"/>
          <a:srcRect l="7742" t="69937" r="22418" b="11415"/>
          <a:stretch>
            <a:fillRect/>
          </a:stretch>
        </p:blipFill>
        <p:spPr>
          <a:xfrm>
            <a:off x="1013950" y="5708049"/>
            <a:ext cx="8130050" cy="1220450"/>
          </a:xfrm>
          <a:prstGeom prst="rect">
            <a:avLst/>
          </a:prstGeom>
          <a:noFill/>
          <a:ln>
            <a:noFill/>
          </a:ln>
        </p:spPr>
      </p:pic>
      <p:pic>
        <p:nvPicPr>
          <p:cNvPr id="128" name="Shape 128"/>
          <p:cNvPicPr preferRelativeResize="0"/>
          <p:nvPr/>
        </p:nvPicPr>
        <p:blipFill>
          <a:blip r:embed="rId2"/>
          <a:stretch>
            <a:fillRect/>
          </a:stretch>
        </p:blipFill>
        <p:spPr>
          <a:xfrm>
            <a:off x="246903" y="332700"/>
            <a:ext cx="8897100" cy="512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2" name="Shape 132"/>
        <p:cNvGrpSpPr/>
        <p:nvPr/>
      </p:nvGrpSpPr>
      <p:grpSpPr>
        <a:xfrm>
          <a:off x="0" y="0"/>
          <a:ext cx="0" cy="0"/>
          <a:chOff x="0" y="0"/>
          <a:chExt cx="0" cy="0"/>
        </a:xfrm>
      </p:grpSpPr>
      <p:sp>
        <p:nvSpPr>
          <p:cNvPr id="133" name="Shape 133"/>
          <p:cNvSpPr txBox="1"/>
          <p:nvPr/>
        </p:nvSpPr>
        <p:spPr>
          <a:xfrm>
            <a:off x="-50450" y="0"/>
            <a:ext cx="9325500" cy="6928500"/>
          </a:xfrm>
          <a:prstGeom prst="rect">
            <a:avLst/>
          </a:prstGeom>
          <a:solidFill>
            <a:srgbClr val="FFFFFF"/>
          </a:solidFill>
          <a:ln>
            <a:noFill/>
          </a:ln>
        </p:spPr>
        <p:txBody>
          <a:bodyPr spcFirstLastPara="1" wrap="square" lIns="91425" tIns="91425" rIns="91425" bIns="91425" anchor="t" anchorCtr="0">
            <a:noAutofit/>
          </a:bodyPr>
          <a:lstStyle/>
          <a:p>
            <a:pPr marL="0" lvl="0" indent="0" rtl="0">
              <a:spcBef>
                <a:spcPts val="0"/>
              </a:spcBef>
              <a:spcAft>
                <a:spcPts val="0"/>
              </a:spcAft>
              <a:buNone/>
            </a:pPr>
          </a:p>
        </p:txBody>
      </p:sp>
      <p:pic>
        <p:nvPicPr>
          <p:cNvPr id="134" name="Shape 134"/>
          <p:cNvPicPr preferRelativeResize="0"/>
          <p:nvPr/>
        </p:nvPicPr>
        <p:blipFill rotWithShape="1">
          <a:blip r:embed="rId1"/>
          <a:srcRect b="20377"/>
          <a:stretch>
            <a:fillRect/>
          </a:stretch>
        </p:blipFill>
        <p:spPr>
          <a:xfrm>
            <a:off x="79275" y="84701"/>
            <a:ext cx="8924900" cy="5655475"/>
          </a:xfrm>
          <a:prstGeom prst="rect">
            <a:avLst/>
          </a:prstGeom>
          <a:noFill/>
          <a:ln>
            <a:noFill/>
          </a:ln>
        </p:spPr>
      </p:pic>
      <p:pic>
        <p:nvPicPr>
          <p:cNvPr id="135" name="Shape 135"/>
          <p:cNvPicPr preferRelativeResize="0"/>
          <p:nvPr/>
        </p:nvPicPr>
        <p:blipFill rotWithShape="1">
          <a:blip r:embed="rId2"/>
          <a:srcRect l="7742" t="69937" r="22418" b="11415"/>
          <a:stretch>
            <a:fillRect/>
          </a:stretch>
        </p:blipFill>
        <p:spPr>
          <a:xfrm>
            <a:off x="1182193" y="5855099"/>
            <a:ext cx="7150457" cy="1073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39" name="Shape 139"/>
        <p:cNvGrpSpPr/>
        <p:nvPr/>
      </p:nvGrpSpPr>
      <p:grpSpPr>
        <a:xfrm>
          <a:off x="0" y="0"/>
          <a:ext cx="0" cy="0"/>
          <a:chOff x="0" y="0"/>
          <a:chExt cx="0" cy="0"/>
        </a:xfrm>
      </p:grpSpPr>
      <p:sp>
        <p:nvSpPr>
          <p:cNvPr id="140" name="Shape 140"/>
          <p:cNvSpPr txBox="1"/>
          <p:nvPr/>
        </p:nvSpPr>
        <p:spPr>
          <a:xfrm>
            <a:off x="1218675" y="1800225"/>
            <a:ext cx="7468199" cy="605700"/>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Hoe kun je in deze casus de aanbevelingen van de richt</a:t>
            </a:r>
            <a:r>
              <a:rPr lang="en-US"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l</a:t>
            </a: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ij</a:t>
            </a:r>
            <a:r>
              <a:rPr lang="en-US" sz="1900" b="1" i="0" u="none" strike="noStrike" cap="none">
                <a:solidFill>
                  <a:schemeClr val="dk1"/>
                </a:solidFill>
                <a:latin typeface="Calibri" panose="020F0502020204030204" charset="0"/>
                <a:ea typeface="Calibri" panose="020F0502020204030204"/>
                <a:cs typeface="Calibri" panose="020F0502020204030204"/>
                <a:sym typeface="Calibri" panose="020F0502020204030204"/>
              </a:rPr>
              <a:t>n </a:t>
            </a:r>
            <a:r>
              <a:rPr lang="en-US" sz="1900" b="1" i="0" u="none" strike="noStrike" cap="none">
                <a:solidFill>
                  <a:schemeClr val="dk1"/>
                </a:solidFill>
                <a:latin typeface="Calibri" panose="020F0502020204030204" charset="0"/>
                <a:ea typeface="Arial" panose="020B0604020202020204"/>
                <a:cs typeface="Arial" panose="020B0604020202020204"/>
                <a:sym typeface="Arial" panose="020B0604020202020204"/>
              </a:rPr>
              <a:t>toepassen? </a:t>
            </a:r>
            <a:endParaRPr lang="en-US" sz="1900" b="1" i="0" u="none" strike="noStrike" cap="none">
              <a:solidFill>
                <a:schemeClr val="dk1"/>
              </a:solidFill>
              <a:latin typeface="Calibri" panose="020F0502020204030204" charset="0"/>
              <a:ea typeface="Arial" panose="020B0604020202020204"/>
              <a:cs typeface="Arial" panose="020B0604020202020204"/>
              <a:sym typeface="Arial" panose="020B0604020202020204"/>
            </a:endParaRPr>
          </a:p>
        </p:txBody>
      </p:sp>
      <p:sp>
        <p:nvSpPr>
          <p:cNvPr id="141" name="Shape 141"/>
          <p:cNvSpPr txBox="1"/>
          <p:nvPr/>
        </p:nvSpPr>
        <p:spPr>
          <a:xfrm>
            <a:off x="1547800" y="2405925"/>
            <a:ext cx="7139099" cy="3766199"/>
          </a:xfrm>
          <a:prstGeom prst="rect">
            <a:avLst/>
          </a:prstGeom>
          <a:noFill/>
          <a:ln>
            <a:noFill/>
          </a:ln>
        </p:spPr>
        <p:txBody>
          <a:bodyPr spcFirstLastPara="1" wrap="square" lIns="91425" tIns="45700" rIns="91425" bIns="45700" anchor="t" anchorCtr="0">
            <a:noAutofit/>
          </a:bodyPr>
          <a:lstStyle/>
          <a:p>
            <a:pPr marL="0" marR="0" lvl="0" indent="0" algn="l" rtl="0">
              <a:lnSpc>
                <a:spcPct val="132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Casus Ayoub</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Ayoub is geboren na een zwangerschapsduur van 38 4/7 week, met een geboortegewicht van 3600 gram.</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Wat vraagt de jeugdverpleegkundige tijdens intake/huisbezoek?</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37000"/>
              </a:lnSpc>
              <a:spcBef>
                <a:spcPts val="380"/>
              </a:spcBef>
              <a:spcAft>
                <a:spcPts val="0"/>
              </a:spcAft>
              <a:buClr>
                <a:schemeClr val="dk1"/>
              </a:buClr>
              <a:buSzPts val="450"/>
              <a:buFont typeface="Calibri" panose="020F050202020403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9" name="Shape 139"/>
        <p:cNvGrpSpPr/>
        <p:nvPr/>
      </p:nvGrpSpPr>
      <p:grpSpPr>
        <a:xfrm>
          <a:off x="0" y="0"/>
          <a:ext cx="0" cy="0"/>
          <a:chOff x="0" y="0"/>
          <a:chExt cx="0" cy="0"/>
        </a:xfrm>
      </p:grpSpPr>
      <p:sp>
        <p:nvSpPr>
          <p:cNvPr id="140" name="Shape 140"/>
          <p:cNvSpPr txBox="1"/>
          <p:nvPr/>
        </p:nvSpPr>
        <p:spPr>
          <a:xfrm>
            <a:off x="1218675" y="1800225"/>
            <a:ext cx="7468199" cy="605700"/>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Hoe kun je in deze casus de aanbevelingen van de richt</a:t>
            </a:r>
            <a:r>
              <a:rPr lang="en-US"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l</a:t>
            </a: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ij</a:t>
            </a:r>
            <a:r>
              <a:rPr lang="en-US" sz="1900" b="1" i="0" u="none" strike="noStrike" cap="none">
                <a:solidFill>
                  <a:schemeClr val="dk1"/>
                </a:solidFill>
                <a:latin typeface="Calibri" panose="020F0502020204030204" charset="0"/>
                <a:ea typeface="Calibri" panose="020F0502020204030204"/>
                <a:cs typeface="Calibri" panose="020F0502020204030204"/>
                <a:sym typeface="Calibri" panose="020F0502020204030204"/>
              </a:rPr>
              <a:t>n </a:t>
            </a:r>
            <a:r>
              <a:rPr lang="en-US" sz="1900" b="1" i="0" u="none" strike="noStrike" cap="none">
                <a:solidFill>
                  <a:schemeClr val="dk1"/>
                </a:solidFill>
                <a:latin typeface="Calibri" panose="020F0502020204030204" charset="0"/>
                <a:ea typeface="Arial" panose="020B0604020202020204"/>
                <a:cs typeface="Arial" panose="020B0604020202020204"/>
                <a:sym typeface="Arial" panose="020B0604020202020204"/>
              </a:rPr>
              <a:t>toepassen? </a:t>
            </a:r>
            <a:endParaRPr lang="en-US" sz="1900" b="1" i="0" u="none" strike="noStrike" cap="none">
              <a:solidFill>
                <a:schemeClr val="dk1"/>
              </a:solidFill>
              <a:latin typeface="Calibri" panose="020F0502020204030204" charset="0"/>
              <a:ea typeface="Arial" panose="020B0604020202020204"/>
              <a:cs typeface="Arial" panose="020B0604020202020204"/>
              <a:sym typeface="Arial" panose="020B0604020202020204"/>
            </a:endParaRPr>
          </a:p>
        </p:txBody>
      </p:sp>
      <p:sp>
        <p:nvSpPr>
          <p:cNvPr id="141" name="Shape 141"/>
          <p:cNvSpPr txBox="1"/>
          <p:nvPr/>
        </p:nvSpPr>
        <p:spPr>
          <a:xfrm>
            <a:off x="1547800" y="2405925"/>
            <a:ext cx="7139099" cy="3766199"/>
          </a:xfrm>
          <a:prstGeom prst="rect">
            <a:avLst/>
          </a:prstGeom>
          <a:noFill/>
          <a:ln>
            <a:noFill/>
          </a:ln>
        </p:spPr>
        <p:txBody>
          <a:bodyPr spcFirstLastPara="1" wrap="square" lIns="91425" tIns="45700" rIns="91425" bIns="45700" anchor="t" anchorCtr="0">
            <a:noAutofit/>
          </a:bodyPr>
          <a:lstStyle/>
          <a:p>
            <a:pPr marL="0" marR="0" lvl="0" indent="0" algn="l" rtl="0">
              <a:lnSpc>
                <a:spcPct val="132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Casus Ayoub</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Ayoub is geboren na een zwangerschapsduur van 38 4/7 week, met een geboortegewicht van 3600 gram.</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Wat vraagt de jeugdverpleegkundige tijdens intake/huisbezoek?</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900"/>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Calibri" panose="020F0502020204030204"/>
              <a:buChar char="-"/>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Familieanamnese: komt DDH en/of coxartrose voor de leeftijd van 50 jaar voor bij eerste- of tweedegraads familieleden?</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Calibri" panose="020F0502020204030204"/>
              <a:buChar char="-"/>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Hoe was de ligging na week 32 van de zwangerschap?</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Calibri" panose="020F0502020204030204"/>
              <a:buChar char="-"/>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Hoe was de ligging bij de bevalling?</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Calibri" panose="020F0502020204030204"/>
              <a:buChar char="-"/>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Wordt het kind ingebakerd? Zo ja, is daar uitleg over gegeven en door wie?</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37000"/>
              </a:lnSpc>
              <a:spcBef>
                <a:spcPts val="380"/>
              </a:spcBef>
              <a:spcAft>
                <a:spcPts val="0"/>
              </a:spcAft>
              <a:buClr>
                <a:schemeClr val="dk1"/>
              </a:buClr>
              <a:buSzPts val="450"/>
              <a:buFont typeface="Calibri" panose="020F050202020403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45" name="Shape 145"/>
        <p:cNvGrpSpPr/>
        <p:nvPr/>
      </p:nvGrpSpPr>
      <p:grpSpPr>
        <a:xfrm>
          <a:off x="0" y="0"/>
          <a:ext cx="0" cy="0"/>
          <a:chOff x="0" y="0"/>
          <a:chExt cx="0" cy="0"/>
        </a:xfrm>
      </p:grpSpPr>
      <p:sp>
        <p:nvSpPr>
          <p:cNvPr id="146" name="Shape 146"/>
          <p:cNvSpPr txBox="1"/>
          <p:nvPr/>
        </p:nvSpPr>
        <p:spPr>
          <a:xfrm>
            <a:off x="1218675" y="1800225"/>
            <a:ext cx="7468199" cy="605700"/>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1">
                <a:solidFill>
                  <a:schemeClr val="dk1"/>
                </a:solidFill>
                <a:latin typeface="Calibri" panose="020F0502020204030204"/>
                <a:ea typeface="Calibri" panose="020F0502020204030204"/>
                <a:cs typeface="Calibri" panose="020F0502020204030204"/>
                <a:sym typeface="Calibri" panose="020F0502020204030204"/>
              </a:rPr>
              <a:t>Hoe kun je in deze casus de aanbevelingen van de richtlij</a:t>
            </a:r>
            <a:r>
              <a:rPr lang="en-US" sz="1900" b="1">
                <a:solidFill>
                  <a:schemeClr val="dk1"/>
                </a:solidFill>
                <a:latin typeface="Calibri" panose="020F0502020204030204" charset="0"/>
                <a:ea typeface="Calibri" panose="020F0502020204030204"/>
                <a:cs typeface="Calibri" panose="020F0502020204030204"/>
                <a:sym typeface="Calibri" panose="020F0502020204030204"/>
              </a:rPr>
              <a:t>n </a:t>
            </a:r>
            <a:r>
              <a:rPr lang="en-US" sz="1900" b="1">
                <a:solidFill>
                  <a:schemeClr val="dk1"/>
                </a:solidFill>
                <a:latin typeface="Calibri" panose="020F0502020204030204" charset="0"/>
                <a:sym typeface="Arial" panose="020B0604020202020204"/>
              </a:rPr>
              <a:t>toepassen? </a:t>
            </a:r>
            <a:endParaRPr lang="en-US"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 name="Shape 147"/>
          <p:cNvSpPr txBox="1"/>
          <p:nvPr/>
        </p:nvSpPr>
        <p:spPr>
          <a:xfrm>
            <a:off x="1383225" y="2405925"/>
            <a:ext cx="7579500" cy="4375800"/>
          </a:xfrm>
          <a:prstGeom prst="rect">
            <a:avLst/>
          </a:prstGeom>
          <a:noFill/>
          <a:ln>
            <a:noFill/>
          </a:ln>
        </p:spPr>
        <p:txBody>
          <a:bodyPr spcFirstLastPara="1" wrap="square" lIns="91425" tIns="45700" rIns="91425" bIns="45700" anchor="t" anchorCtr="0">
            <a:noAutofit/>
          </a:bodyPr>
          <a:lstStyle/>
          <a:p>
            <a:pPr marL="0" marR="0" lvl="0" indent="0" algn="l" rtl="0">
              <a:lnSpc>
                <a:spcPct val="132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Casus Ayoub</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 familie anamnese is negatief.</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Moeder vertelt dat Ayoub voor de bevalling in stuit heeft gelegen, maar dat de verloskundige hem heeft kunnen draaien. Hoe lang Ayoub in stuit heeft gelegen, weet moeder niet goed.</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Ayoub wordt niet ingebakerd.</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Wat doet de jeugdverpleegkundige?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rgbClr val="000000"/>
              </a:buClr>
              <a:buSzPts val="1900"/>
              <a:buFont typeface="Arial" panose="020B0604020202020204"/>
              <a:buNone/>
            </a:pPr>
            <a:endParaRPr sz="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45" name="Shape 145"/>
        <p:cNvGrpSpPr/>
        <p:nvPr/>
      </p:nvGrpSpPr>
      <p:grpSpPr>
        <a:xfrm>
          <a:off x="0" y="0"/>
          <a:ext cx="0" cy="0"/>
          <a:chOff x="0" y="0"/>
          <a:chExt cx="0" cy="0"/>
        </a:xfrm>
      </p:grpSpPr>
      <p:sp>
        <p:nvSpPr>
          <p:cNvPr id="146" name="Shape 146"/>
          <p:cNvSpPr txBox="1"/>
          <p:nvPr/>
        </p:nvSpPr>
        <p:spPr>
          <a:xfrm>
            <a:off x="1218675" y="1800225"/>
            <a:ext cx="7468199" cy="605700"/>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1">
                <a:solidFill>
                  <a:schemeClr val="dk1"/>
                </a:solidFill>
                <a:latin typeface="Calibri" panose="020F0502020204030204"/>
                <a:ea typeface="Calibri" panose="020F0502020204030204"/>
                <a:cs typeface="Calibri" panose="020F0502020204030204"/>
                <a:sym typeface="Calibri" panose="020F0502020204030204"/>
              </a:rPr>
              <a:t>Hoe kun je in deze casus de aanbevelingen van de richtlij</a:t>
            </a:r>
            <a:r>
              <a:rPr lang="en-US" sz="1900" b="1">
                <a:solidFill>
                  <a:schemeClr val="dk1"/>
                </a:solidFill>
                <a:latin typeface="Calibri" panose="020F0502020204030204" charset="0"/>
                <a:ea typeface="Calibri" panose="020F0502020204030204"/>
                <a:cs typeface="Calibri" panose="020F0502020204030204"/>
                <a:sym typeface="Calibri" panose="020F0502020204030204"/>
              </a:rPr>
              <a:t>n </a:t>
            </a:r>
            <a:r>
              <a:rPr lang="en-US" sz="1900" b="1">
                <a:solidFill>
                  <a:schemeClr val="dk1"/>
                </a:solidFill>
                <a:latin typeface="Calibri" panose="020F0502020204030204" charset="0"/>
                <a:sym typeface="Arial" panose="020B0604020202020204"/>
              </a:rPr>
              <a:t>toepassen? </a:t>
            </a:r>
            <a:endParaRPr lang="en-US"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 name="Shape 147"/>
          <p:cNvSpPr txBox="1"/>
          <p:nvPr/>
        </p:nvSpPr>
        <p:spPr>
          <a:xfrm>
            <a:off x="1383225" y="2405925"/>
            <a:ext cx="7579500" cy="4375800"/>
          </a:xfrm>
          <a:prstGeom prst="rect">
            <a:avLst/>
          </a:prstGeom>
          <a:noFill/>
          <a:ln>
            <a:noFill/>
          </a:ln>
        </p:spPr>
        <p:txBody>
          <a:bodyPr spcFirstLastPara="1" wrap="square" lIns="91425" tIns="45700" rIns="91425" bIns="45700" anchor="t" anchorCtr="0">
            <a:noAutofit/>
          </a:bodyPr>
          <a:lstStyle/>
          <a:p>
            <a:pPr marL="0" marR="0" lvl="0" indent="0" algn="l" rtl="0">
              <a:lnSpc>
                <a:spcPct val="132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Casus Ayoub</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 familie anamnese is negatief.</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Moeder vertelt dat Ayoub voor de bevalling in stuit heeft gelegen, maar dat de verloskundige hem heeft kunnen draaien. Hoe lang Ayoub in stuit heeft gelegen, weet moeder niet goed.</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Ayoub wordt niet ingebakerd.</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Wat doet de jeugdverpleegkundige?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rgbClr val="000000"/>
              </a:buClr>
              <a:buSzPts val="1900"/>
              <a:buFont typeface="Arial" panose="020B0604020202020204"/>
              <a:buNone/>
            </a:pPr>
            <a:endParaRPr sz="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Zij geeft uitleg aan de ouders waarom zij deze vragen stelt, en registreert de bevindingen in het DD JGZ. </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Verder hoeft zij geen actie te ondernemen.</a:t>
            </a:r>
            <a:endPar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Eventueel kan zij ouders vragen of de verloskundige de ligging van Ayoub op de zwangerschapskaart heeft genoteerd.</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51" name="Shape 151"/>
        <p:cNvGrpSpPr/>
        <p:nvPr/>
      </p:nvGrpSpPr>
      <p:grpSpPr>
        <a:xfrm>
          <a:off x="0" y="0"/>
          <a:ext cx="0" cy="0"/>
          <a:chOff x="0" y="0"/>
          <a:chExt cx="0" cy="0"/>
        </a:xfrm>
      </p:grpSpPr>
      <p:sp>
        <p:nvSpPr>
          <p:cNvPr id="152" name="Shape 152"/>
          <p:cNvSpPr txBox="1"/>
          <p:nvPr/>
        </p:nvSpPr>
        <p:spPr>
          <a:xfrm>
            <a:off x="1218675" y="1800225"/>
            <a:ext cx="7468199" cy="605700"/>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1">
                <a:solidFill>
                  <a:schemeClr val="dk1"/>
                </a:solidFill>
                <a:latin typeface="Calibri" panose="020F0502020204030204"/>
                <a:ea typeface="Calibri" panose="020F0502020204030204"/>
                <a:cs typeface="Calibri" panose="020F0502020204030204"/>
                <a:sym typeface="Calibri" panose="020F0502020204030204"/>
              </a:rPr>
              <a:t>Hoe kun je in deze casus de aanbevelingen van de richtlij</a:t>
            </a:r>
            <a:r>
              <a:rPr lang="en-US" sz="1900" b="1">
                <a:solidFill>
                  <a:schemeClr val="dk1"/>
                </a:solidFill>
                <a:latin typeface="Calibri" panose="020F0502020204030204" charset="0"/>
                <a:ea typeface="Calibri" panose="020F0502020204030204"/>
                <a:cs typeface="Calibri" panose="020F0502020204030204"/>
                <a:sym typeface="Calibri" panose="020F0502020204030204"/>
              </a:rPr>
              <a:t>n </a:t>
            </a:r>
            <a:r>
              <a:rPr lang="en-US" sz="1900" b="1">
                <a:solidFill>
                  <a:schemeClr val="dk1"/>
                </a:solidFill>
                <a:latin typeface="Calibri" panose="020F0502020204030204" charset="0"/>
                <a:sym typeface="Arial" panose="020B0604020202020204"/>
              </a:rPr>
              <a:t>toepassen? </a:t>
            </a:r>
            <a:endParaRPr lang="en-US"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3" name="Shape 153"/>
          <p:cNvSpPr txBox="1"/>
          <p:nvPr/>
        </p:nvSpPr>
        <p:spPr>
          <a:xfrm>
            <a:off x="1547775" y="2405925"/>
            <a:ext cx="7139099" cy="4375875"/>
          </a:xfrm>
          <a:prstGeom prst="rect">
            <a:avLst/>
          </a:prstGeom>
          <a:noFill/>
          <a:ln>
            <a:noFill/>
          </a:ln>
        </p:spPr>
        <p:txBody>
          <a:bodyPr spcFirstLastPara="1" wrap="square" lIns="91425" tIns="45700" rIns="91425" bIns="45700" anchor="t" anchorCtr="0">
            <a:noAutofit/>
          </a:bodyPr>
          <a:lstStyle/>
          <a:p>
            <a:pPr marL="0" marR="0" lvl="0" indent="0" algn="l" rtl="0">
              <a:lnSpc>
                <a:spcPct val="132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Casus Ayoub</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Op de leeftijd van 4 weken komt Ayoub bij de jeugdarts. </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Deze onderzoekt Ayoub en benoemt aan ouders wat zij doet tijdens het heuponderzoek.</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Tijdens het onderzoek vindt de jeugdarts geen bijzonderheden.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Wat doet de jeugdarts vervolgens?</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rgbClr val="000000"/>
              </a:buClr>
              <a:buSzPts val="1900"/>
              <a:buFont typeface="Arial" panose="020B0604020202020204"/>
              <a:buNone/>
            </a:pPr>
            <a:endParaRPr sz="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endParaRPr sz="1800" b="0" i="1"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37000"/>
              </a:lnSpc>
              <a:spcBef>
                <a:spcPts val="380"/>
              </a:spcBef>
              <a:spcAft>
                <a:spcPts val="0"/>
              </a:spcAft>
              <a:buClr>
                <a:schemeClr val="dk1"/>
              </a:buClr>
              <a:buSzPts val="450"/>
              <a:buFont typeface="Calibri" panose="020F050202020403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0" name="Shape 50"/>
        <p:cNvGrpSpPr/>
        <p:nvPr/>
      </p:nvGrpSpPr>
      <p:grpSpPr>
        <a:xfrm>
          <a:off x="0" y="0"/>
          <a:ext cx="0" cy="0"/>
          <a:chOff x="0" y="0"/>
          <a:chExt cx="0" cy="0"/>
        </a:xfrm>
      </p:grpSpPr>
      <p:sp>
        <p:nvSpPr>
          <p:cNvPr id="51" name="Shape 51"/>
          <p:cNvSpPr txBox="1"/>
          <p:nvPr/>
        </p:nvSpPr>
        <p:spPr>
          <a:xfrm>
            <a:off x="1381512" y="1800225"/>
            <a:ext cx="7139099"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Waarom deze richtlijn? (1/2)</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52" name="Shape 52"/>
          <p:cNvSpPr txBox="1"/>
          <p:nvPr/>
        </p:nvSpPr>
        <p:spPr>
          <a:xfrm>
            <a:off x="1547812" y="2209800"/>
            <a:ext cx="7138986" cy="3962399"/>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1900"/>
              <a:buFont typeface="Calibri" panose="020F0502020204030204"/>
              <a:buNone/>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Aanleiding: </a:t>
            </a:r>
            <a:endPar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37000"/>
              </a:lnSpc>
              <a:spcBef>
                <a:spcPts val="38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Verouderde LESA uit 2010</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37000"/>
              </a:lnSpc>
              <a:spcBef>
                <a:spcPts val="38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Behoefte aan landelijk uniforme werkwijze: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2" indent="-358775" algn="l" rtl="0">
              <a:lnSpc>
                <a:spcPct val="100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Verschillende definities risicofactoren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2" indent="-358775" algn="l" rtl="0">
              <a:lnSpc>
                <a:spcPct val="100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Signaleringsinstrumenten niet (uniform) toegepast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2" indent="-358775" algn="l" rtl="0">
              <a:lnSpc>
                <a:spcPct val="100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Het ontbreekt aan eenduidig beleid over de verwijzing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900"/>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None/>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Doel: </a:t>
            </a:r>
            <a:endPar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Vroegtijdige signalering en verwijzing van kinderen met heupdysplasie en een juiste begeleiding van en nazorg voor deze kinderen en hun ouders. </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51" name="Shape 151"/>
        <p:cNvGrpSpPr/>
        <p:nvPr/>
      </p:nvGrpSpPr>
      <p:grpSpPr>
        <a:xfrm>
          <a:off x="0" y="0"/>
          <a:ext cx="0" cy="0"/>
          <a:chOff x="0" y="0"/>
          <a:chExt cx="0" cy="0"/>
        </a:xfrm>
      </p:grpSpPr>
      <p:sp>
        <p:nvSpPr>
          <p:cNvPr id="152" name="Shape 152"/>
          <p:cNvSpPr txBox="1"/>
          <p:nvPr/>
        </p:nvSpPr>
        <p:spPr>
          <a:xfrm>
            <a:off x="1218675" y="1800225"/>
            <a:ext cx="7468199" cy="605700"/>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1">
                <a:solidFill>
                  <a:schemeClr val="dk1"/>
                </a:solidFill>
                <a:latin typeface="Calibri" panose="020F0502020204030204"/>
                <a:ea typeface="Calibri" panose="020F0502020204030204"/>
                <a:cs typeface="Calibri" panose="020F0502020204030204"/>
                <a:sym typeface="Calibri" panose="020F0502020204030204"/>
              </a:rPr>
              <a:t>Hoe kun je in deze casus de aanbevelingen van de richtlij</a:t>
            </a:r>
            <a:r>
              <a:rPr lang="en-US" sz="1900" b="1">
                <a:solidFill>
                  <a:schemeClr val="dk1"/>
                </a:solidFill>
                <a:latin typeface="Calibri" panose="020F0502020204030204" charset="0"/>
                <a:ea typeface="Calibri" panose="020F0502020204030204"/>
                <a:cs typeface="Calibri" panose="020F0502020204030204"/>
                <a:sym typeface="Calibri" panose="020F0502020204030204"/>
              </a:rPr>
              <a:t>n </a:t>
            </a:r>
            <a:r>
              <a:rPr lang="en-US" sz="1900" b="1">
                <a:solidFill>
                  <a:schemeClr val="dk1"/>
                </a:solidFill>
                <a:latin typeface="Calibri" panose="020F0502020204030204" charset="0"/>
                <a:sym typeface="Arial" panose="020B0604020202020204"/>
              </a:rPr>
              <a:t>toepassen? </a:t>
            </a:r>
            <a:endParaRPr lang="en-US"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3" name="Shape 153"/>
          <p:cNvSpPr txBox="1"/>
          <p:nvPr/>
        </p:nvSpPr>
        <p:spPr>
          <a:xfrm>
            <a:off x="1547775" y="2405925"/>
            <a:ext cx="7139099" cy="4375875"/>
          </a:xfrm>
          <a:prstGeom prst="rect">
            <a:avLst/>
          </a:prstGeom>
          <a:noFill/>
          <a:ln>
            <a:noFill/>
          </a:ln>
        </p:spPr>
        <p:txBody>
          <a:bodyPr spcFirstLastPara="1" wrap="square" lIns="91425" tIns="45700" rIns="91425" bIns="45700" anchor="t" anchorCtr="0">
            <a:noAutofit/>
          </a:bodyPr>
          <a:lstStyle/>
          <a:p>
            <a:pPr marL="0" marR="0" lvl="0" indent="0" algn="l" rtl="0">
              <a:lnSpc>
                <a:spcPct val="132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Casus Ayoub</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Op de leeftijd van 4 weken komt Ayoub bij de jeugdarts. </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Deze onderzoekt Ayoub en benoemt aan ouders wat zij doet tijdens het heuponderzoek.</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Tijdens het onderzoek vindt de jeugdarts geen bijzonderheden.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Wat doet de jeugdarts vervolgens?</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rgbClr val="000000"/>
              </a:buClr>
              <a:buSzPts val="1900"/>
              <a:buFont typeface="Arial" panose="020B0604020202020204"/>
              <a:buNone/>
            </a:pPr>
            <a:endParaRPr sz="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Zij verwijst voor aanvullend beeldvormend onderzoek op de leeftijd van 3 maanden. De reden voor verwijzing is de stuitligging tijdens de zw</a:t>
            </a:r>
            <a:r>
              <a:rPr lang="en-US" sz="1900" i="1">
                <a:solidFill>
                  <a:schemeClr val="dk1"/>
                </a:solidFill>
                <a:latin typeface="Calibri" panose="020F0502020204030204"/>
                <a:ea typeface="Calibri" panose="020F0502020204030204"/>
                <a:cs typeface="Calibri" panose="020F0502020204030204"/>
                <a:sym typeface="Calibri" panose="020F0502020204030204"/>
              </a:rPr>
              <a:t>an</a:t>
            </a: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gerschap. Omdat de verloskundige Ayoub heeft gedraaid, is het vermoeden dat dit na week 32 van de zw</a:t>
            </a:r>
            <a:r>
              <a:rPr lang="en-US" sz="1900" i="1">
                <a:solidFill>
                  <a:schemeClr val="dk1"/>
                </a:solidFill>
                <a:latin typeface="Calibri" panose="020F0502020204030204"/>
                <a:ea typeface="Calibri" panose="020F0502020204030204"/>
                <a:cs typeface="Calibri" panose="020F0502020204030204"/>
                <a:sym typeface="Calibri" panose="020F0502020204030204"/>
              </a:rPr>
              <a:t>an</a:t>
            </a: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gerschap is geweest. De jeugdarts geeft ouders uitleg over wat ouders zelf moeten doen en wat zij kunnen verwachten. Zij geeft tevens de cliëntenfolder mee.</a:t>
            </a:r>
            <a:endParaRPr sz="1800" b="0" i="1"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37000"/>
              </a:lnSpc>
              <a:spcBef>
                <a:spcPts val="380"/>
              </a:spcBef>
              <a:spcAft>
                <a:spcPts val="0"/>
              </a:spcAft>
              <a:buClr>
                <a:schemeClr val="dk1"/>
              </a:buClr>
              <a:buSzPts val="450"/>
              <a:buFont typeface="Calibri" panose="020F050202020403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57" name="Shape 157"/>
        <p:cNvGrpSpPr/>
        <p:nvPr/>
      </p:nvGrpSpPr>
      <p:grpSpPr>
        <a:xfrm>
          <a:off x="0" y="0"/>
          <a:ext cx="0" cy="0"/>
          <a:chOff x="0" y="0"/>
          <a:chExt cx="0" cy="0"/>
        </a:xfrm>
      </p:grpSpPr>
      <p:sp>
        <p:nvSpPr>
          <p:cNvPr id="158" name="Shape 158"/>
          <p:cNvSpPr txBox="1"/>
          <p:nvPr/>
        </p:nvSpPr>
        <p:spPr>
          <a:xfrm>
            <a:off x="1218675" y="1800225"/>
            <a:ext cx="7468199" cy="605700"/>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1">
                <a:solidFill>
                  <a:schemeClr val="dk1"/>
                </a:solidFill>
                <a:latin typeface="Calibri" panose="020F0502020204030204"/>
                <a:ea typeface="Calibri" panose="020F0502020204030204"/>
                <a:cs typeface="Calibri" panose="020F0502020204030204"/>
                <a:sym typeface="Calibri" panose="020F0502020204030204"/>
              </a:rPr>
              <a:t>Hoe kun je in deze casus de aanbevelingen van de richtlij</a:t>
            </a:r>
            <a:r>
              <a:rPr lang="en-US" sz="1900" b="1">
                <a:solidFill>
                  <a:schemeClr val="dk1"/>
                </a:solidFill>
                <a:latin typeface="Calibri" panose="020F0502020204030204" charset="0"/>
                <a:ea typeface="Calibri" panose="020F0502020204030204"/>
                <a:cs typeface="Calibri" panose="020F0502020204030204"/>
                <a:sym typeface="Calibri" panose="020F0502020204030204"/>
              </a:rPr>
              <a:t>n </a:t>
            </a:r>
            <a:r>
              <a:rPr lang="en-US" sz="1900" b="1">
                <a:solidFill>
                  <a:schemeClr val="dk1"/>
                </a:solidFill>
                <a:latin typeface="Calibri" panose="020F0502020204030204" charset="0"/>
                <a:sym typeface="Arial" panose="020B0604020202020204"/>
              </a:rPr>
              <a:t>toepassen? </a:t>
            </a:r>
            <a:endParaRPr lang="en-US"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9" name="Shape 159"/>
          <p:cNvSpPr txBox="1"/>
          <p:nvPr/>
        </p:nvSpPr>
        <p:spPr>
          <a:xfrm>
            <a:off x="1383224" y="2405925"/>
            <a:ext cx="7139099" cy="4375875"/>
          </a:xfrm>
          <a:prstGeom prst="rect">
            <a:avLst/>
          </a:prstGeom>
          <a:noFill/>
          <a:ln>
            <a:noFill/>
          </a:ln>
        </p:spPr>
        <p:txBody>
          <a:bodyPr spcFirstLastPara="1" wrap="square" lIns="91425" tIns="45700" rIns="91425" bIns="45700" anchor="t" anchorCtr="0">
            <a:noAutofit/>
          </a:bodyPr>
          <a:lstStyle/>
          <a:p>
            <a:pPr marL="0" marR="0" lvl="0" indent="0" algn="l" rtl="0">
              <a:lnSpc>
                <a:spcPct val="132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Casus Ayoub</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Als Ayoub op de leeftijd van 3 maanden weer bij de jeugdarts komt, vertelt moeder dat zij een paar dagen eerder een echo heeft laten maken. De onderzoeker vertelde dat alles er goed uitzag.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Wat doet de jeugdarts nu?</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rgbClr val="000000"/>
              </a:buClr>
              <a:buSzPts val="1900"/>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endParaRPr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57" name="Shape 157"/>
        <p:cNvGrpSpPr/>
        <p:nvPr/>
      </p:nvGrpSpPr>
      <p:grpSpPr>
        <a:xfrm>
          <a:off x="0" y="0"/>
          <a:ext cx="0" cy="0"/>
          <a:chOff x="0" y="0"/>
          <a:chExt cx="0" cy="0"/>
        </a:xfrm>
      </p:grpSpPr>
      <p:sp>
        <p:nvSpPr>
          <p:cNvPr id="158" name="Shape 158"/>
          <p:cNvSpPr txBox="1"/>
          <p:nvPr/>
        </p:nvSpPr>
        <p:spPr>
          <a:xfrm>
            <a:off x="1218675" y="1800225"/>
            <a:ext cx="7468199" cy="605700"/>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1">
                <a:solidFill>
                  <a:schemeClr val="dk1"/>
                </a:solidFill>
                <a:latin typeface="Calibri" panose="020F0502020204030204"/>
                <a:ea typeface="Calibri" panose="020F0502020204030204"/>
                <a:cs typeface="Calibri" panose="020F0502020204030204"/>
                <a:sym typeface="Calibri" panose="020F0502020204030204"/>
              </a:rPr>
              <a:t>Hoe kun je in deze casus de aanbevelingen van de richtlij</a:t>
            </a:r>
            <a:r>
              <a:rPr lang="en-US" sz="1900" b="1">
                <a:solidFill>
                  <a:schemeClr val="dk1"/>
                </a:solidFill>
                <a:latin typeface="Calibri" panose="020F0502020204030204" charset="0"/>
                <a:ea typeface="Calibri" panose="020F0502020204030204"/>
                <a:cs typeface="Calibri" panose="020F0502020204030204"/>
                <a:sym typeface="Calibri" panose="020F0502020204030204"/>
              </a:rPr>
              <a:t>n </a:t>
            </a:r>
            <a:r>
              <a:rPr lang="en-US" sz="1900" b="1">
                <a:solidFill>
                  <a:schemeClr val="dk1"/>
                </a:solidFill>
                <a:latin typeface="Calibri" panose="020F0502020204030204" charset="0"/>
                <a:sym typeface="Arial" panose="020B0604020202020204"/>
              </a:rPr>
              <a:t>toepassen? </a:t>
            </a:r>
            <a:endParaRPr lang="en-US"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9" name="Shape 159"/>
          <p:cNvSpPr txBox="1"/>
          <p:nvPr/>
        </p:nvSpPr>
        <p:spPr>
          <a:xfrm>
            <a:off x="1383224" y="2405925"/>
            <a:ext cx="7139099" cy="4375875"/>
          </a:xfrm>
          <a:prstGeom prst="rect">
            <a:avLst/>
          </a:prstGeom>
          <a:noFill/>
          <a:ln>
            <a:noFill/>
          </a:ln>
        </p:spPr>
        <p:txBody>
          <a:bodyPr spcFirstLastPara="1" wrap="square" lIns="91425" tIns="45700" rIns="91425" bIns="45700" anchor="t" anchorCtr="0">
            <a:noAutofit/>
          </a:bodyPr>
          <a:lstStyle/>
          <a:p>
            <a:pPr marL="0" marR="0" lvl="0" indent="0" algn="l" rtl="0">
              <a:lnSpc>
                <a:spcPct val="132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Casus Ayoub</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Als Ayoub op de leeftijd van 3 maanden weer bij de jeugdarts komt, vertelt moeder dat zij een paar dagen eerder een echo heeft laten maken. De onderzoeker vertelde dat alles er goed uitzag.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Wat doet de jeugdarts nu?</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rgbClr val="000000"/>
              </a:buClr>
              <a:buSzPts val="1900"/>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2000"/>
              </a:lnSpc>
              <a:spcBef>
                <a:spcPts val="0"/>
              </a:spcBef>
              <a:spcAft>
                <a:spcPts val="0"/>
              </a:spcAft>
              <a:buClr>
                <a:schemeClr val="dk1"/>
              </a:buClr>
              <a:buSzPts val="1900"/>
              <a:buFont typeface="Calibri" panose="020F0502020204030204"/>
              <a:buNone/>
            </a:pPr>
            <a:r>
              <a:rPr lang="en-US" sz="1900" b="0" i="1" u="none" strike="noStrike" cap="none">
                <a:solidFill>
                  <a:schemeClr val="dk1"/>
                </a:solidFill>
                <a:latin typeface="Calibri" panose="020F0502020204030204"/>
                <a:ea typeface="Calibri" panose="020F0502020204030204"/>
                <a:cs typeface="Calibri" panose="020F0502020204030204"/>
                <a:sym typeface="Calibri" panose="020F0502020204030204"/>
              </a:rPr>
              <a:t>Zij bespreekt met moeder dat zij de heupontwikkeling van Ayoub zal blijven volgen. Als de uitslag nog niet bij de jeugdarts bekend is, kan deze met moeder afspreken dat de jeugdarts bij bijzonderheden in de uitslag alsnog contact met moeder zal opnemen.</a:t>
            </a:r>
            <a:endParaRPr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63" name="Shape 163"/>
        <p:cNvGrpSpPr/>
        <p:nvPr/>
      </p:nvGrpSpPr>
      <p:grpSpPr>
        <a:xfrm>
          <a:off x="0" y="0"/>
          <a:ext cx="0" cy="0"/>
          <a:chOff x="0" y="0"/>
          <a:chExt cx="0" cy="0"/>
        </a:xfrm>
      </p:grpSpPr>
      <p:sp>
        <p:nvSpPr>
          <p:cNvPr id="164" name="Shape 164"/>
          <p:cNvSpPr txBox="1"/>
          <p:nvPr/>
        </p:nvSpPr>
        <p:spPr>
          <a:xfrm>
            <a:off x="1547825" y="1679400"/>
            <a:ext cx="7139100"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Ondersteuning en begeleiding</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165" name="Shape 165"/>
          <p:cNvSpPr txBox="1"/>
          <p:nvPr/>
        </p:nvSpPr>
        <p:spPr>
          <a:xfrm>
            <a:off x="1191857" y="2129250"/>
            <a:ext cx="7851000" cy="39624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3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Houdt tijdens contactmomenten rekening met behandeling heupdysplasie: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32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Geen lengtemeting als een kind een spreidbehandeling ondergaat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32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Wegen gebeurt zonder spreidmiddel (als dit af mag van de (kinder)orthopeed) en anders met spreidmiddel</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32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 plek waar de vaccinatie plaatsvindt (bovenbeen of bovenarm) wordt, na het geven van uitleg, in overleg met ouders bepaald</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Wijs ouders op de website </a:t>
            </a:r>
            <a:r>
              <a:rPr lang="en-US" sz="1900" b="0" i="0" u="sng" strike="noStrike" cap="none">
                <a:solidFill>
                  <a:schemeClr val="hlink"/>
                </a:solidFill>
                <a:latin typeface="Calibri" panose="020F0502020204030204"/>
                <a:ea typeface="Calibri" panose="020F0502020204030204"/>
                <a:cs typeface="Calibri" panose="020F0502020204030204"/>
                <a:sym typeface="Calibri" panose="020F0502020204030204"/>
                <a:hlinkClick r:id="rId1"/>
              </a:rPr>
              <a:t>www.heupafwijkingen.nl</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(informatie en contact andere ouders)</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Voor praktische vragen over de verzorging en over de consequenties van de behandeling kunnen ouders terecht bij de (kinder)orthopeed, de orthopedisch instrumentmaker, de JGZ en de patiëntenvereniging Vereniging Afwijkende Heupontwikkeling (VAH)</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165100" algn="l" rtl="0">
              <a:lnSpc>
                <a:spcPct val="132000"/>
              </a:lnSpc>
              <a:spcBef>
                <a:spcPts val="0"/>
              </a:spcBef>
              <a:spcAft>
                <a:spcPts val="0"/>
              </a:spcAft>
              <a:buClr>
                <a:srgbClr val="000000"/>
              </a:buClr>
              <a:buSzPts val="1900"/>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69" name="Shape 169"/>
        <p:cNvGrpSpPr/>
        <p:nvPr/>
      </p:nvGrpSpPr>
      <p:grpSpPr>
        <a:xfrm>
          <a:off x="0" y="0"/>
          <a:ext cx="0" cy="0"/>
          <a:chOff x="0" y="0"/>
          <a:chExt cx="0" cy="0"/>
        </a:xfrm>
      </p:grpSpPr>
      <p:sp>
        <p:nvSpPr>
          <p:cNvPr id="170" name="Shape 170"/>
          <p:cNvSpPr txBox="1"/>
          <p:nvPr/>
        </p:nvSpPr>
        <p:spPr>
          <a:xfrm>
            <a:off x="1547812" y="1719675"/>
            <a:ext cx="7139100"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Verwijzen (1/2)</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171" name="Shape 171"/>
          <p:cNvSpPr txBox="1"/>
          <p:nvPr/>
        </p:nvSpPr>
        <p:spPr>
          <a:xfrm>
            <a:off x="1144957" y="2129175"/>
            <a:ext cx="7944900" cy="3962400"/>
          </a:xfrm>
          <a:prstGeom prst="rect">
            <a:avLst/>
          </a:prstGeom>
          <a:noFill/>
          <a:ln>
            <a:noFill/>
          </a:ln>
        </p:spPr>
        <p:txBody>
          <a:bodyPr spcFirstLastPara="1" wrap="square" lIns="91425" tIns="45700" rIns="91425" bIns="45700" anchor="t" anchorCtr="0">
            <a:noAutofit/>
          </a:bodyPr>
          <a:lstStyle/>
          <a:p>
            <a:pPr marL="0" marR="0" lvl="0" indent="0" algn="l" rtl="0">
              <a:lnSpc>
                <a:spcPct val="121000"/>
              </a:lnSpc>
              <a:spcBef>
                <a:spcPts val="0"/>
              </a:spcBef>
              <a:spcAft>
                <a:spcPts val="0"/>
              </a:spcAft>
              <a:buClr>
                <a:schemeClr val="dk1"/>
              </a:buClr>
              <a:buSzPts val="1900"/>
              <a:buFont typeface="Calibri" panose="020F0502020204030204"/>
              <a:buNone/>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4 weken t/m 6 maanden</a:t>
            </a:r>
            <a:endPar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21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Verwijzen voor beeldvormend onderzoek op leeftijd 3 maanden bij:</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539750" marR="0" lvl="0" indent="-269875" algn="l" rtl="0">
              <a:lnSpc>
                <a:spcPct val="121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Belaste familieanamnese en/of</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539750" marR="0" lvl="0" indent="-269875" algn="l" rtl="0">
              <a:lnSpc>
                <a:spcPct val="121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Stuitligging na week 32 van de zwangerschap ongeacht de duur en periode van de stuitligging en/of</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539750" marR="0" lvl="0" indent="-269875" algn="l" rtl="0">
              <a:lnSpc>
                <a:spcPct val="121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Stuitligging bij de bevalling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69875" marR="0" lvl="0" indent="-269875" algn="l" rtl="0">
              <a:lnSpc>
                <a:spcPct val="121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Verwijzen voor diagnostisch onderzoek bij:</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539750" marR="0" lvl="0" indent="-269875" algn="l" rtl="0">
              <a:lnSpc>
                <a:spcPct val="121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abductiebeperking, d.w.z. abductie &lt; 70 graden en/of</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539750" marR="0" lvl="0" indent="-269875" algn="l" rtl="0">
              <a:lnSpc>
                <a:spcPct val="121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abductieverschil van ≥ 20 graden en/of</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539750" marR="0" lvl="0" indent="-269875" algn="l" rtl="0">
              <a:lnSpc>
                <a:spcPct val="121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duidelijk zichtbaar kniehoogteverschil</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27075" marR="0" lvl="0" indent="-457200" algn="l" rtl="0">
              <a:lnSpc>
                <a:spcPct val="121000"/>
              </a:lnSpc>
              <a:spcBef>
                <a:spcPts val="0"/>
              </a:spcBef>
              <a:spcAft>
                <a:spcPts val="0"/>
              </a:spcAft>
              <a:buClr>
                <a:schemeClr val="dk1"/>
              </a:buClr>
              <a:buSzPts val="1900"/>
              <a:buFont typeface="Arial" panose="020B0604020202020204"/>
              <a:buAutoNum type="alphaLcPeriod"/>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Als vermoeden </a:t>
            </a: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dysplasie met luxatie</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verwijzen naar (kinder)orthopeed </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27075" marR="0" lvl="0" indent="-457200" algn="l" rtl="0">
              <a:lnSpc>
                <a:spcPct val="121000"/>
              </a:lnSpc>
              <a:spcBef>
                <a:spcPts val="0"/>
              </a:spcBef>
              <a:spcAft>
                <a:spcPts val="0"/>
              </a:spcAft>
              <a:buClr>
                <a:schemeClr val="dk1"/>
              </a:buClr>
              <a:buSzPts val="1900"/>
              <a:buFont typeface="Arial" panose="020B0604020202020204"/>
              <a:buAutoNum type="alphaLcPeriod"/>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Als vermoeden </a:t>
            </a: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dysplasie zonder luxatie</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verwijzen voor beeldvormend onderzoek</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6" name="Shape 176"/>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Verwijzen (2/2)</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177" name="Shape 177"/>
          <p:cNvSpPr txBox="1"/>
          <p:nvPr/>
        </p:nvSpPr>
        <p:spPr>
          <a:xfrm>
            <a:off x="1094282" y="2209800"/>
            <a:ext cx="7944787" cy="39623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900"/>
              <a:buFont typeface="Calibri" panose="020F0502020204030204"/>
              <a:buNone/>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4 weken t/m 6 maanden</a:t>
            </a:r>
            <a:endPar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Verwijzen voor beeldvormend onderzoek als 2 keer achter elkaar twijfel bestaat over de uitkomst van het onderzoek</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Bij herhaalde afwijkende bevindingen bij lichamelijk onderzoek in combinatie met normale uitslag beeldvormend onderzoek: verwijzen naar (kinder)orthopeed</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900"/>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7 maanden tot 18 jaar</a:t>
            </a:r>
            <a:endPar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Bij afwijkende bevindingen verwijzen naar de (kinder)orthopeed</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8" name="Shape 178"/>
          <p:cNvSpPr txBox="1"/>
          <p:nvPr/>
        </p:nvSpPr>
        <p:spPr>
          <a:xfrm>
            <a:off x="6705600" y="6553200"/>
            <a:ext cx="1981199"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SzPts val="250"/>
              <a:buFont typeface="Calibri" panose="020F0502020204030204"/>
              <a:buNone/>
            </a:pPr>
            <a:endParaRPr sz="1000" b="0" i="0" u="none" strike="noStrike" cap="none">
              <a:solidFill>
                <a:srgbClr val="A0824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82" name="Shape 182"/>
        <p:cNvGrpSpPr/>
        <p:nvPr/>
      </p:nvGrpSpPr>
      <p:grpSpPr>
        <a:xfrm>
          <a:off x="0" y="0"/>
          <a:ext cx="0" cy="0"/>
          <a:chOff x="0" y="0"/>
          <a:chExt cx="0" cy="0"/>
        </a:xfrm>
      </p:grpSpPr>
      <p:sp>
        <p:nvSpPr>
          <p:cNvPr id="183" name="Shape 183"/>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Aandachtspunten bij verwijzen</a:t>
            </a:r>
            <a:endParaRPr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184" name="Shape 184"/>
          <p:cNvSpPr txBox="1"/>
          <p:nvPr/>
        </p:nvSpPr>
        <p:spPr>
          <a:xfrm>
            <a:off x="1547811" y="2209800"/>
            <a:ext cx="7371337" cy="396239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3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Geef uitleg over de reden van verwijzing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Overleg met ouders naar welk ziekenhuis en/of welke professional hun kind wordt verwezen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Vertel ouders wat zij ongeveer kunnen verwachten van de verwijzing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Zorg dat ouders beschikken over de juiste contactgegevens van het JGZ-team</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3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Geef ouders (een kopie van) de verwijsbrief en de cliëntenfolder mee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88" name="Shape 188"/>
        <p:cNvGrpSpPr/>
        <p:nvPr/>
      </p:nvGrpSpPr>
      <p:grpSpPr>
        <a:xfrm>
          <a:off x="0" y="0"/>
          <a:ext cx="0" cy="0"/>
          <a:chOff x="0" y="0"/>
          <a:chExt cx="0" cy="0"/>
        </a:xfrm>
      </p:grpSpPr>
      <p:sp>
        <p:nvSpPr>
          <p:cNvPr id="189" name="Shape 189"/>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Nazorg</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190" name="Shape 190"/>
          <p:cNvSpPr txBox="1"/>
          <p:nvPr/>
        </p:nvSpPr>
        <p:spPr>
          <a:xfrm>
            <a:off x="1547812" y="2209800"/>
            <a:ext cx="7138986" cy="396239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3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Verwijzende JGZ-professional is verantwoordelijk voor:</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32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Nagaan van resultaat verwijzing</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32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Nagaan van uitslag van het beeldvormend onderzoek</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32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Bespreken van uitslag en eventuele vervolgacties met de ouders</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32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Inzetten van eventuele vervolgacties zoals verwijzing naar de (kinder)orthopeed</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94" name="Shape 194"/>
        <p:cNvGrpSpPr/>
        <p:nvPr/>
      </p:nvGrpSpPr>
      <p:grpSpPr>
        <a:xfrm>
          <a:off x="0" y="0"/>
          <a:ext cx="0" cy="0"/>
          <a:chOff x="0" y="0"/>
          <a:chExt cx="0" cy="0"/>
        </a:xfrm>
      </p:grpSpPr>
      <p:sp>
        <p:nvSpPr>
          <p:cNvPr id="125" name="Shape 125"/>
          <p:cNvSpPr txBox="1"/>
          <p:nvPr/>
        </p:nvSpPr>
        <p:spPr>
          <a:xfrm>
            <a:off x="-50450" y="0"/>
            <a:ext cx="9325500" cy="6928500"/>
          </a:xfrm>
          <a:prstGeom prst="rect">
            <a:avLst/>
          </a:prstGeom>
          <a:solidFill>
            <a:srgbClr val="FFFFFF"/>
          </a:solidFill>
          <a:ln>
            <a:noFill/>
          </a:ln>
        </p:spPr>
        <p:txBody>
          <a:bodyPr spcFirstLastPara="1" wrap="square" lIns="91425" tIns="91425" rIns="91425" bIns="91425" anchor="t" anchorCtr="0">
            <a:noAutofit/>
          </a:bodyPr>
          <a:p>
            <a:pPr marL="0" lvl="0" indent="0" rtl="0">
              <a:spcBef>
                <a:spcPts val="0"/>
              </a:spcBef>
              <a:spcAft>
                <a:spcPts val="0"/>
              </a:spcAft>
              <a:buNone/>
            </a:pPr>
          </a:p>
        </p:txBody>
      </p:sp>
      <p:pic>
        <p:nvPicPr>
          <p:cNvPr id="195" name="Shape 195"/>
          <p:cNvPicPr preferRelativeResize="0"/>
          <p:nvPr/>
        </p:nvPicPr>
        <p:blipFill rotWithShape="1">
          <a:blip r:embed="rId1"/>
          <a:srcRect/>
          <a:stretch>
            <a:fillRect/>
          </a:stretch>
        </p:blipFill>
        <p:spPr>
          <a:xfrm>
            <a:off x="273050" y="192405"/>
            <a:ext cx="8705850" cy="63379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99" name="Shape 199"/>
        <p:cNvGrpSpPr/>
        <p:nvPr/>
      </p:nvGrpSpPr>
      <p:grpSpPr>
        <a:xfrm>
          <a:off x="0" y="0"/>
          <a:ext cx="0" cy="0"/>
          <a:chOff x="0" y="0"/>
          <a:chExt cx="0" cy="0"/>
        </a:xfrm>
      </p:grpSpPr>
      <p:sp>
        <p:nvSpPr>
          <p:cNvPr id="125" name="Shape 125"/>
          <p:cNvSpPr txBox="1"/>
          <p:nvPr/>
        </p:nvSpPr>
        <p:spPr>
          <a:xfrm>
            <a:off x="-91090" y="-35560"/>
            <a:ext cx="9325500" cy="6928500"/>
          </a:xfrm>
          <a:prstGeom prst="rect">
            <a:avLst/>
          </a:prstGeom>
          <a:solidFill>
            <a:srgbClr val="FFFFFF"/>
          </a:solidFill>
          <a:ln>
            <a:noFill/>
          </a:ln>
        </p:spPr>
        <p:txBody>
          <a:bodyPr spcFirstLastPara="1" wrap="square" lIns="91425" tIns="91425" rIns="91425" bIns="91425" anchor="t" anchorCtr="0">
            <a:noAutofit/>
          </a:bodyPr>
          <a:lstStyle/>
          <a:p>
            <a:pPr marL="0" lvl="0" indent="0" rtl="0">
              <a:spcBef>
                <a:spcPts val="0"/>
              </a:spcBef>
              <a:spcAft>
                <a:spcPts val="0"/>
              </a:spcAft>
              <a:buNone/>
            </a:pPr>
          </a:p>
        </p:txBody>
      </p:sp>
      <p:pic>
        <p:nvPicPr>
          <p:cNvPr id="200" name="Shape 200"/>
          <p:cNvPicPr preferRelativeResize="0"/>
          <p:nvPr/>
        </p:nvPicPr>
        <p:blipFill rotWithShape="1">
          <a:blip r:embed="rId1"/>
          <a:srcRect/>
          <a:stretch>
            <a:fillRect/>
          </a:stretch>
        </p:blipFill>
        <p:spPr>
          <a:xfrm>
            <a:off x="288925" y="267970"/>
            <a:ext cx="8565515" cy="58337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6" name="Shape 56"/>
        <p:cNvGrpSpPr/>
        <p:nvPr/>
      </p:nvGrpSpPr>
      <p:grpSpPr>
        <a:xfrm>
          <a:off x="0" y="0"/>
          <a:ext cx="0" cy="0"/>
          <a:chOff x="0" y="0"/>
          <a:chExt cx="0" cy="0"/>
        </a:xfrm>
      </p:grpSpPr>
      <p:sp>
        <p:nvSpPr>
          <p:cNvPr id="57" name="Shape 57"/>
          <p:cNvSpPr txBox="1"/>
          <p:nvPr/>
        </p:nvSpPr>
        <p:spPr>
          <a:xfrm>
            <a:off x="1381512" y="1800225"/>
            <a:ext cx="7139099"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Waarom deze richtlijn? (2/2)</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58" name="Shape 58"/>
          <p:cNvSpPr txBox="1"/>
          <p:nvPr/>
        </p:nvSpPr>
        <p:spPr>
          <a:xfrm>
            <a:off x="1547812" y="2209800"/>
            <a:ext cx="7138986" cy="39623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37000"/>
              </a:lnSpc>
              <a:spcBef>
                <a:spcPts val="380"/>
              </a:spcBef>
              <a:spcAft>
                <a:spcPts val="0"/>
              </a:spcAft>
              <a:buClr>
                <a:schemeClr val="dk1"/>
              </a:buClr>
              <a:buSzPts val="1900"/>
              <a:buFont typeface="Calibri" panose="020F0502020204030204"/>
              <a:buNone/>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Doelgroep: </a:t>
            </a:r>
            <a:endPar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JGZ-professionals (jeugdartsen, verpleegkundig specialisten, jeugdverpleegkundigen, doktersassistenten). </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None/>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Afbakening: </a:t>
            </a:r>
            <a:endPar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Deze richtlijn betreft de contactmomenten met individuele kinderen van 0 tot 18 jaar en hun ouders/verzorgers. </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Kinderen met syndromen of aandoeningen waarbij heupdysplasie relatief vaak voorkomt (o.a. syndroom van Down) vallen buiten de doelgroep van deze richtlijn. Het onderzoek naar heupdysplasie vindt bij deze kinderen plaats door de behandelaar.</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04" name="Shape 204"/>
        <p:cNvGrpSpPr/>
        <p:nvPr/>
      </p:nvGrpSpPr>
      <p:grpSpPr>
        <a:xfrm>
          <a:off x="0" y="0"/>
          <a:ext cx="0" cy="0"/>
          <a:chOff x="0" y="0"/>
          <a:chExt cx="0" cy="0"/>
        </a:xfrm>
      </p:grpSpPr>
      <p:sp>
        <p:nvSpPr>
          <p:cNvPr id="205" name="Shape 205"/>
          <p:cNvSpPr txBox="1"/>
          <p:nvPr/>
        </p:nvSpPr>
        <p:spPr>
          <a:xfrm>
            <a:off x="607925" y="1623000"/>
            <a:ext cx="2816100" cy="409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Wijze van registratie</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206" name="Shape 206"/>
          <p:cNvSpPr txBox="1"/>
          <p:nvPr/>
        </p:nvSpPr>
        <p:spPr>
          <a:xfrm>
            <a:off x="486300" y="2638475"/>
            <a:ext cx="8657700" cy="2836500"/>
          </a:xfrm>
          <a:prstGeom prst="rect">
            <a:avLst/>
          </a:prstGeom>
          <a:noFill/>
          <a:ln>
            <a:noFill/>
          </a:ln>
        </p:spPr>
        <p:txBody>
          <a:bodyPr spcFirstLastPara="1" wrap="square" lIns="91425" tIns="45700" rIns="91425" bIns="45700" anchor="t" anchorCtr="0">
            <a:noAutofit/>
          </a:bodyPr>
          <a:lstStyle/>
          <a:p>
            <a:pPr marL="0" marR="0" lvl="0" indent="0" algn="l" rtl="0">
              <a:lnSpc>
                <a:spcPct val="139000"/>
              </a:lnSpc>
              <a:spcBef>
                <a:spcPts val="0"/>
              </a:spcBef>
              <a:spcAft>
                <a:spcPts val="0"/>
              </a:spcAft>
              <a:buClr>
                <a:schemeClr val="dk1"/>
              </a:buClr>
              <a:buSzPts val="450"/>
              <a:buFont typeface="Arial" panose="020B0604020202020204"/>
              <a:buNone/>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Toelichting op de BDS-protocollen bij JGZ-richtlijnen</a:t>
            </a:r>
            <a:endParaRPr sz="18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179705" marR="38100" lvl="0" indent="-179705" algn="l" rtl="0">
              <a:lnSpc>
                <a:spcPct val="132000"/>
              </a:lnSpc>
              <a:spcBef>
                <a:spcPts val="0"/>
              </a:spcBef>
              <a:spcAft>
                <a:spcPts val="0"/>
              </a:spcAft>
              <a:buClr>
                <a:srgbClr val="222222"/>
              </a:buClr>
              <a:buSzPts val="1900"/>
              <a:buFont typeface="Calibri" panose="020F0502020204030204"/>
              <a:buChar char="-"/>
            </a:pPr>
            <a:r>
              <a:rPr lang="en-US"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rPr>
              <a:t>Handelingsaanbevelingen ten behoeve van de zorg voor het kind zijn conform de BDS op uniforme wijze registreerbaar</a:t>
            </a:r>
            <a:endParaRPr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endParaRPr>
          </a:p>
          <a:p>
            <a:pPr marL="179705" marR="38100" lvl="0" indent="-179705" algn="l" rtl="0">
              <a:lnSpc>
                <a:spcPct val="132000"/>
              </a:lnSpc>
              <a:spcBef>
                <a:spcPts val="0"/>
              </a:spcBef>
              <a:spcAft>
                <a:spcPts val="0"/>
              </a:spcAft>
              <a:buClr>
                <a:srgbClr val="222222"/>
              </a:buClr>
              <a:buSzPts val="1900"/>
              <a:buFont typeface="Calibri" panose="020F0502020204030204"/>
              <a:buChar char="-"/>
            </a:pPr>
            <a:r>
              <a:rPr lang="en-US"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rPr>
              <a:t>Ondersteuning om een registratieprotocol voor de eigen organisatie te maken, passend bij de eigen werkprocessen en de inrichting van het Digitaal Dossier JGZ</a:t>
            </a:r>
            <a:endParaRPr lang="en-US"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endParaRPr>
          </a:p>
          <a:p>
            <a:pPr marL="0" marR="0" lvl="0" indent="0" algn="l" rtl="0">
              <a:lnSpc>
                <a:spcPct val="139000"/>
              </a:lnSpc>
              <a:spcBef>
                <a:spcPts val="0"/>
              </a:spcBef>
              <a:spcAft>
                <a:spcPts val="0"/>
              </a:spcAft>
              <a:buClr>
                <a:srgbClr val="000000"/>
              </a:buClr>
              <a:buSzPts val="1800"/>
              <a:buFont typeface="Arial" panose="020B0604020202020204"/>
              <a:buNone/>
            </a:pPr>
            <a:endParaRPr sz="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32000"/>
              </a:lnSpc>
              <a:spcBef>
                <a:spcPts val="0"/>
              </a:spcBef>
              <a:spcAft>
                <a:spcPts val="0"/>
              </a:spcAft>
              <a:buClr>
                <a:srgbClr val="222222"/>
              </a:buClr>
              <a:buSzPts val="1900"/>
              <a:buFont typeface="Calibri" panose="020F0502020204030204"/>
              <a:buNone/>
            </a:pPr>
            <a:r>
              <a:rPr lang="en-US" sz="1900" b="1"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rPr>
              <a:t>Wijzigingen</a:t>
            </a:r>
            <a:endParaRPr lang="en-US" sz="1900" b="1"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endParaRPr>
          </a:p>
          <a:p>
            <a:pPr marL="179705" marR="0" lvl="0" indent="-179705" algn="l" rtl="0">
              <a:lnSpc>
                <a:spcPct val="132000"/>
              </a:lnSpc>
              <a:spcBef>
                <a:spcPts val="0"/>
              </a:spcBef>
              <a:spcAft>
                <a:spcPts val="0"/>
              </a:spcAft>
              <a:buClr>
                <a:srgbClr val="222222"/>
              </a:buClr>
              <a:buSzPts val="1900"/>
              <a:buFont typeface="Calibri" panose="020F0502020204030204"/>
              <a:buChar char="-"/>
            </a:pPr>
            <a:r>
              <a:rPr lang="en-US"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rPr>
              <a:t>Stuitligging laatste trimester: optie ‘onbekend’ toegevoegd</a:t>
            </a:r>
            <a:endParaRPr lang="en-US"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endParaRPr>
          </a:p>
          <a:p>
            <a:pPr marL="179705" marR="0" lvl="0" indent="-179705" algn="l" rtl="0">
              <a:lnSpc>
                <a:spcPct val="132000"/>
              </a:lnSpc>
              <a:spcBef>
                <a:spcPts val="0"/>
              </a:spcBef>
              <a:spcAft>
                <a:spcPts val="0"/>
              </a:spcAft>
              <a:buClr>
                <a:srgbClr val="222222"/>
              </a:buClr>
              <a:buSzPts val="1900"/>
              <a:buFont typeface="Calibri" panose="020F0502020204030204"/>
              <a:buChar char="-"/>
            </a:pPr>
            <a:r>
              <a:rPr lang="en-US"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rPr>
              <a:t>Lichaamskant bijzonderheden heupen: optie ‘beiderzijds’ toegevoegd</a:t>
            </a:r>
            <a:endParaRPr lang="en-US"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endParaRPr>
          </a:p>
          <a:p>
            <a:pPr marL="179705" marR="0" lvl="0" indent="-179705" algn="l" rtl="0">
              <a:lnSpc>
                <a:spcPct val="132000"/>
              </a:lnSpc>
              <a:spcBef>
                <a:spcPts val="0"/>
              </a:spcBef>
              <a:spcAft>
                <a:spcPts val="0"/>
              </a:spcAft>
              <a:buClr>
                <a:srgbClr val="222222"/>
              </a:buClr>
              <a:buSzPts val="1900"/>
              <a:buFont typeface="Calibri" panose="020F0502020204030204"/>
              <a:buChar char="-"/>
            </a:pPr>
            <a:r>
              <a:rPr lang="en-US"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rPr>
              <a:t>Toelichting bijzonderheden heupen: Beschrijf bijzonderheden heupen en afwijkende bevindingen aan onderzoek van looppatroon, luchtfiguur onder perineum</a:t>
            </a:r>
            <a:endParaRPr lang="en-US" sz="1900" b="0" i="0" u="none" strike="noStrike" cap="none">
              <a:solidFill>
                <a:srgbClr val="222222"/>
              </a:solidFill>
              <a:highlight>
                <a:srgbClr val="FCF8F1"/>
              </a:highlight>
              <a:latin typeface="Calibri" panose="020F0502020204030204"/>
              <a:ea typeface="Calibri" panose="020F0502020204030204"/>
              <a:cs typeface="Calibri" panose="020F0502020204030204"/>
              <a:sym typeface="Calibri" panose="020F0502020204030204"/>
            </a:endParaRPr>
          </a:p>
          <a:p>
            <a:pPr marL="285750" marR="0" lvl="0" indent="-17145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37000"/>
              </a:lnSpc>
              <a:spcBef>
                <a:spcPts val="380"/>
              </a:spcBef>
              <a:spcAft>
                <a:spcPts val="0"/>
              </a:spcAft>
              <a:buClr>
                <a:schemeClr val="dk1"/>
              </a:buClr>
              <a:buSzPts val="475"/>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None/>
            </a:pPr>
            <a:endParaRPr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None/>
            </a:pPr>
            <a:endParaRPr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None/>
            </a:pPr>
            <a:endParaRPr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None/>
            </a:pPr>
            <a:endParaRPr sz="1900" b="0" i="1"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380"/>
              </a:spcBef>
              <a:spcAft>
                <a:spcPts val="0"/>
              </a:spcAft>
              <a:buClr>
                <a:schemeClr val="dk1"/>
              </a:buClr>
              <a:buSzPts val="1900"/>
              <a:buFont typeface="Calibri" panose="020F050202020403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7" name="Shape 207"/>
          <p:cNvPicPr preferRelativeResize="0"/>
          <p:nvPr/>
        </p:nvPicPr>
        <p:blipFill rotWithShape="1">
          <a:blip r:embed="rId1"/>
          <a:srcRect/>
          <a:stretch>
            <a:fillRect/>
          </a:stretch>
        </p:blipFill>
        <p:spPr>
          <a:xfrm>
            <a:off x="3759525" y="0"/>
            <a:ext cx="5110925" cy="2638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12" name="Shape 212"/>
        <p:cNvGrpSpPr/>
        <p:nvPr/>
      </p:nvGrpSpPr>
      <p:grpSpPr>
        <a:xfrm>
          <a:off x="0" y="0"/>
          <a:ext cx="0" cy="0"/>
          <a:chOff x="0" y="0"/>
          <a:chExt cx="0" cy="0"/>
        </a:xfrm>
      </p:grpSpPr>
      <p:sp>
        <p:nvSpPr>
          <p:cNvPr id="213" name="Shape 213"/>
          <p:cNvSpPr txBox="1"/>
          <p:nvPr>
            <p:ph type="title"/>
          </p:nvPr>
        </p:nvSpPr>
        <p:spPr>
          <a:xfrm>
            <a:off x="1547812" y="1800225"/>
            <a:ext cx="7139099" cy="409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panose="020B060402020202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Registratie- Voorbeeld</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2"/>
              </a:buClr>
              <a:buSzPts val="1900"/>
              <a:buFont typeface="Arial" panose="020B0604020202020204"/>
              <a:buNone/>
            </a:pPr>
            <a:endParaRPr sz="1900" b="0"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
        <p:nvSpPr>
          <p:cNvPr id="214" name="Shape 214"/>
          <p:cNvSpPr txBox="1"/>
          <p:nvPr>
            <p:ph type="body" idx="1"/>
          </p:nvPr>
        </p:nvSpPr>
        <p:spPr>
          <a:xfrm>
            <a:off x="1547812" y="2209800"/>
            <a:ext cx="7139099" cy="396239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panose="020B0604020202020204"/>
              <a:buNone/>
            </a:pPr>
            <a:r>
              <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rPr>
              <a:t>Zet hier een voorbeeld of printscreen uit jullie eigen DD-JGZ </a:t>
            </a:r>
            <a:endParaRPr lang="en-US"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342900" marR="0" lvl="0" indent="-222250" algn="l" rtl="0">
              <a:lnSpc>
                <a:spcPct val="137000"/>
              </a:lnSpc>
              <a:spcBef>
                <a:spcPts val="0"/>
              </a:spcBef>
              <a:spcAft>
                <a:spcPts val="0"/>
              </a:spcAft>
              <a:buClr>
                <a:schemeClr val="dk1"/>
              </a:buClr>
              <a:buSzPts val="1900"/>
              <a:buFont typeface="Arial" panose="020B0604020202020204"/>
              <a:buNone/>
            </a:pPr>
            <a:endParaRPr sz="19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18" name="Shape 218"/>
        <p:cNvGrpSpPr/>
        <p:nvPr/>
      </p:nvGrpSpPr>
      <p:grpSpPr>
        <a:xfrm>
          <a:off x="0" y="0"/>
          <a:ext cx="0" cy="0"/>
          <a:chOff x="0" y="0"/>
          <a:chExt cx="0" cy="0"/>
        </a:xfrm>
      </p:grpSpPr>
      <p:sp>
        <p:nvSpPr>
          <p:cNvPr id="219" name="Shape 219"/>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Randvoorwaarden</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220" name="Shape 220"/>
          <p:cNvSpPr txBox="1"/>
          <p:nvPr/>
        </p:nvSpPr>
        <p:spPr>
          <a:xfrm>
            <a:off x="1547811" y="2089880"/>
            <a:ext cx="7296385" cy="396239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1800"/>
              <a:buFont typeface="Arial" panose="020B0604020202020204"/>
              <a:buChar char="•"/>
            </a:pPr>
            <a:r>
              <a:rPr lang="en-US" sz="1800" b="0" i="0" u="none" strike="noStrike" cap="none">
                <a:solidFill>
                  <a:schemeClr val="dk1"/>
                </a:solidFill>
                <a:latin typeface="Calibri" panose="020F0502020204030204"/>
                <a:ea typeface="Calibri" panose="020F0502020204030204"/>
                <a:cs typeface="Calibri" panose="020F0502020204030204"/>
                <a:sym typeface="Calibri" panose="020F0502020204030204"/>
              </a:rPr>
              <a:t>Voldoende</a:t>
            </a:r>
            <a:r>
              <a:rPr lang="en-US"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 </a:t>
            </a:r>
            <a:r>
              <a:rPr lang="en-US" sz="1800" b="1" i="1" u="none" strike="noStrike" cap="none">
                <a:solidFill>
                  <a:schemeClr val="dk1"/>
                </a:solidFill>
                <a:latin typeface="Calibri" panose="020F0502020204030204"/>
                <a:ea typeface="Calibri" panose="020F0502020204030204"/>
                <a:cs typeface="Calibri" panose="020F0502020204030204"/>
                <a:sym typeface="Calibri" panose="020F0502020204030204"/>
              </a:rPr>
              <a:t>tijd </a:t>
            </a:r>
            <a:r>
              <a:rPr lang="en-US" sz="1800" b="0" i="0" u="none" strike="noStrike" cap="none">
                <a:solidFill>
                  <a:schemeClr val="dk1"/>
                </a:solidFill>
                <a:latin typeface="Calibri" panose="020F0502020204030204"/>
                <a:ea typeface="Calibri" panose="020F0502020204030204"/>
                <a:cs typeface="Calibri" panose="020F0502020204030204"/>
                <a:sym typeface="Calibri" panose="020F0502020204030204"/>
              </a:rPr>
              <a:t>voor JGZ-professionals om zich te verdiepen in de richtlijn, inclusief lezen en instructiebijeenkomst. </a:t>
            </a:r>
            <a:endParaRPr lang="en-US"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50000"/>
              </a:lnSpc>
              <a:spcBef>
                <a:spcPts val="0"/>
              </a:spcBef>
              <a:spcAft>
                <a:spcPts val="0"/>
              </a:spcAft>
              <a:buClr>
                <a:schemeClr val="dk1"/>
              </a:buClr>
              <a:buSzPts val="1800"/>
              <a:buFont typeface="Arial" panose="020B0604020202020204"/>
              <a:buChar char="•"/>
            </a:pPr>
            <a:r>
              <a:rPr lang="en-US" sz="1800" b="0" i="0" u="none" strike="noStrike" cap="none">
                <a:solidFill>
                  <a:schemeClr val="dk1"/>
                </a:solidFill>
                <a:latin typeface="Calibri" panose="020F0502020204030204"/>
                <a:ea typeface="Calibri" panose="020F0502020204030204"/>
                <a:cs typeface="Calibri" panose="020F0502020204030204"/>
                <a:sym typeface="Calibri" panose="020F0502020204030204"/>
              </a:rPr>
              <a:t>Naast de inhoudelijke instructie/scholing van JGZ-professionals over de richtlijn: </a:t>
            </a:r>
            <a:r>
              <a:rPr lang="en-US"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bespreken op team- of discipline overleggen</a:t>
            </a:r>
            <a:r>
              <a:rPr lang="en-US" sz="1800" b="0" i="0" u="none" strike="noStrike" cap="none">
                <a:solidFill>
                  <a:schemeClr val="dk1"/>
                </a:solidFill>
                <a:latin typeface="Calibri" panose="020F0502020204030204"/>
                <a:ea typeface="Calibri" panose="020F0502020204030204"/>
                <a:cs typeface="Calibri" panose="020F0502020204030204"/>
                <a:sym typeface="Calibri" panose="020F0502020204030204"/>
              </a:rPr>
              <a:t> én bespreken in overleggen met </a:t>
            </a:r>
            <a:r>
              <a:rPr lang="en-US"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ketenpartners</a:t>
            </a:r>
            <a:r>
              <a:rPr lang="en-US" sz="1800" b="0" i="0" u="none" strike="noStrike" cap="none">
                <a:solidFill>
                  <a:schemeClr val="dk1"/>
                </a:solidFill>
                <a:latin typeface="Calibri" panose="020F0502020204030204"/>
                <a:ea typeface="Calibri" panose="020F0502020204030204"/>
                <a:cs typeface="Calibri" panose="020F0502020204030204"/>
                <a:sym typeface="Calibri" panose="020F0502020204030204"/>
              </a:rPr>
              <a:t> zoals huisartsen en (kinder)orthopeden. </a:t>
            </a:r>
            <a:r>
              <a:rPr lang="en-US" sz="1800" b="0" i="0" u="none" strike="noStrike" cap="none" baseline="30000">
                <a:solidFill>
                  <a:schemeClr val="dk1"/>
                </a:solidFill>
                <a:latin typeface="Calibri" panose="020F0502020204030204"/>
                <a:ea typeface="Calibri" panose="020F0502020204030204"/>
                <a:cs typeface="Calibri" panose="020F0502020204030204"/>
                <a:sym typeface="Calibri" panose="020F0502020204030204"/>
              </a:rPr>
              <a:t>1</a:t>
            </a:r>
            <a:r>
              <a:rPr lang="en-US" sz="1800" b="0" i="0" u="none" strike="noStrike" cap="none">
                <a:solidFill>
                  <a:schemeClr val="dk1"/>
                </a:solidFill>
                <a:latin typeface="Calibri" panose="020F0502020204030204"/>
                <a:ea typeface="Calibri" panose="020F0502020204030204"/>
                <a:cs typeface="Calibri" panose="020F0502020204030204"/>
                <a:sym typeface="Calibri" panose="020F0502020204030204"/>
              </a:rPr>
              <a:t> </a:t>
            </a: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50000"/>
              </a:lnSpc>
              <a:spcBef>
                <a:spcPts val="0"/>
              </a:spcBef>
              <a:spcAft>
                <a:spcPts val="0"/>
              </a:spcAft>
              <a:buClr>
                <a:schemeClr val="dk1"/>
              </a:buClr>
              <a:buSzPts val="1800"/>
              <a:buFont typeface="Arial" panose="020B0604020202020204"/>
              <a:buChar char="•"/>
            </a:pPr>
            <a:r>
              <a:rPr lang="en-US" sz="1800" b="0" i="0" u="none" strike="noStrike" cap="none">
                <a:solidFill>
                  <a:schemeClr val="dk1"/>
                </a:solidFill>
                <a:latin typeface="Calibri" panose="020F0502020204030204"/>
                <a:ea typeface="Calibri" panose="020F0502020204030204"/>
                <a:cs typeface="Calibri" panose="020F0502020204030204"/>
                <a:sym typeface="Calibri" panose="020F0502020204030204"/>
              </a:rPr>
              <a:t>Om de richtlijn te kunnen toepassen zijn </a:t>
            </a:r>
            <a:r>
              <a:rPr lang="en-US"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nodig</a:t>
            </a:r>
            <a:r>
              <a:rPr lang="en-US" sz="1800" b="0" i="0" u="none" strike="noStrike" cap="none">
                <a:solidFill>
                  <a:schemeClr val="dk1"/>
                </a:solidFill>
                <a:latin typeface="Calibri" panose="020F0502020204030204"/>
                <a:ea typeface="Calibri" panose="020F0502020204030204"/>
                <a:cs typeface="Calibri" panose="020F0502020204030204"/>
                <a:sym typeface="Calibri" panose="020F0502020204030204"/>
              </a:rPr>
              <a:t>: computer met werkende internetverbinding; een verwarmde onderzoeksruimte en een vlakke, warme en stevige onderlaag (bijvoorbeeld een harde (yoga)mat van ongeveer 1 cm dik met daarop een handdoek; een zacht (aankleed)kussen dient te worden verwijderd). </a:t>
            </a: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1" name="Shape 221"/>
          <p:cNvSpPr txBox="1"/>
          <p:nvPr/>
        </p:nvSpPr>
        <p:spPr>
          <a:xfrm>
            <a:off x="1094282" y="6355829"/>
            <a:ext cx="804971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panose="020F0502020204030204"/>
              <a:buNone/>
            </a:pPr>
            <a:r>
              <a:rPr lang="en-US" sz="1400" b="0" i="0" u="none" strike="noStrike" cap="none" baseline="30000">
                <a:solidFill>
                  <a:srgbClr val="000000"/>
                </a:solidFill>
                <a:latin typeface="Calibri" panose="020F0502020204030204"/>
                <a:ea typeface="Calibri" panose="020F0502020204030204"/>
                <a:cs typeface="Calibri" panose="020F0502020204030204"/>
                <a:sym typeface="Calibri" panose="020F0502020204030204"/>
              </a:rPr>
              <a:t>1</a:t>
            </a:r>
            <a:r>
              <a:rPr lang="en-US" sz="1400" b="0" i="0" u="none" strike="noStrike" cap="none">
                <a:solidFill>
                  <a:srgbClr val="000000"/>
                </a:solidFill>
                <a:latin typeface="Calibri" panose="020F0502020204030204"/>
                <a:ea typeface="Calibri" panose="020F0502020204030204"/>
                <a:cs typeface="Calibri" panose="020F0502020204030204"/>
                <a:sym typeface="Calibri" panose="020F0502020204030204"/>
              </a:rPr>
              <a:t>TIP: vraag regionale (kinder)orthopeed of hij/zij een rol kan spelen in de instructie van het heuponderzoek.</a:t>
            </a:r>
            <a:endParaRPr lang="en-US"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25" name="Shape 225"/>
        <p:cNvGrpSpPr/>
        <p:nvPr/>
      </p:nvGrpSpPr>
      <p:grpSpPr>
        <a:xfrm>
          <a:off x="0" y="0"/>
          <a:ext cx="0" cy="0"/>
          <a:chOff x="0" y="0"/>
          <a:chExt cx="0" cy="0"/>
        </a:xfrm>
      </p:grpSpPr>
      <p:sp>
        <p:nvSpPr>
          <p:cNvPr id="226" name="Shape 226"/>
          <p:cNvSpPr txBox="1"/>
          <p:nvPr/>
        </p:nvSpPr>
        <p:spPr>
          <a:xfrm>
            <a:off x="468312" y="1800225"/>
            <a:ext cx="8218487" cy="4095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Vragen en discussiepunten</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30" name="Shape 230"/>
        <p:cNvGrpSpPr/>
        <p:nvPr/>
      </p:nvGrpSpPr>
      <p:grpSpPr>
        <a:xfrm>
          <a:off x="0" y="0"/>
          <a:ext cx="0" cy="0"/>
          <a:chOff x="0" y="0"/>
          <a:chExt cx="0" cy="0"/>
        </a:xfrm>
      </p:grpSpPr>
      <p:sp>
        <p:nvSpPr>
          <p:cNvPr id="231" name="Shape 231"/>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Contactinformatie</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232" name="Shape 232"/>
          <p:cNvSpPr txBox="1"/>
          <p:nvPr/>
        </p:nvSpPr>
        <p:spPr>
          <a:xfrm>
            <a:off x="1547812" y="2209800"/>
            <a:ext cx="7139099" cy="396239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475"/>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Voor vragen over de richtlijn en de implementatiematerialen</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15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15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NCJ</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15000"/>
              </a:lnSpc>
              <a:spcBef>
                <a:spcPts val="0"/>
              </a:spcBef>
              <a:spcAft>
                <a:spcPts val="0"/>
              </a:spcAft>
              <a:buClr>
                <a:schemeClr val="dk1"/>
              </a:buClr>
              <a:buSzPts val="475"/>
              <a:buFont typeface="Calibri" panose="020F0502020204030204"/>
              <a:buNone/>
            </a:pPr>
            <a:r>
              <a:rPr lang="en-US" sz="1900" u="sng">
                <a:solidFill>
                  <a:schemeClr val="hlink"/>
                </a:solidFill>
                <a:latin typeface="Calibri" panose="020F0502020204030204"/>
                <a:ea typeface="Calibri" panose="020F0502020204030204"/>
                <a:cs typeface="Calibri" panose="020F0502020204030204"/>
                <a:sym typeface="Calibri" panose="020F0502020204030204"/>
                <a:hlinkClick r:id="rId1"/>
              </a:rPr>
              <a:t>contact</a:t>
            </a:r>
            <a:r>
              <a:rPr lang="en-US" sz="1900" b="0" i="0" u="sng" strike="noStrike" cap="none">
                <a:solidFill>
                  <a:schemeClr val="hlink"/>
                </a:solidFill>
                <a:latin typeface="Calibri" panose="020F0502020204030204"/>
                <a:ea typeface="Calibri" panose="020F0502020204030204"/>
                <a:cs typeface="Calibri" panose="020F0502020204030204"/>
                <a:sym typeface="Calibri" panose="020F0502020204030204"/>
                <a:hlinkClick r:id="rId1"/>
              </a:rPr>
              <a:t>@ncj.nl</a:t>
            </a:r>
            <a:endParaRPr lang="en-US" sz="1900" b="0" i="0" u="sng" strike="noStrike" cap="none">
              <a:solidFill>
                <a:schemeClr val="hlink"/>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15000"/>
              </a:lnSpc>
              <a:spcBef>
                <a:spcPts val="0"/>
              </a:spcBef>
              <a:spcAft>
                <a:spcPts val="0"/>
              </a:spcAft>
              <a:buClr>
                <a:schemeClr val="dk1"/>
              </a:buClr>
              <a:buSzPts val="1900"/>
              <a:buFont typeface="Calibri" panose="020F050202020403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15000"/>
              </a:lnSpc>
              <a:spcBef>
                <a:spcPts val="0"/>
              </a:spcBef>
              <a:spcAft>
                <a:spcPts val="0"/>
              </a:spcAft>
              <a:buClr>
                <a:schemeClr val="dk1"/>
              </a:buClr>
              <a:buSzPts val="475"/>
              <a:buFont typeface="Calibri" panose="020F0502020204030204"/>
              <a:buNone/>
            </a:pPr>
            <a:r>
              <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rPr>
              <a:t>Richtlijnontwikkelaar(s)</a:t>
            </a:r>
            <a:endParaRPr lang="en-US"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15000"/>
              </a:lnSpc>
              <a:spcBef>
                <a:spcPts val="0"/>
              </a:spcBef>
              <a:spcAft>
                <a:spcPts val="0"/>
              </a:spcAft>
              <a:buClr>
                <a:schemeClr val="dk1"/>
              </a:buClr>
              <a:buSzPts val="475"/>
              <a:buFont typeface="Calibri" panose="020F0502020204030204"/>
              <a:buNone/>
            </a:pPr>
            <a:endParaRPr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15000"/>
              </a:lnSpc>
              <a:spcBef>
                <a:spcPts val="0"/>
              </a:spcBef>
              <a:spcAft>
                <a:spcPts val="0"/>
              </a:spcAft>
              <a:buClr>
                <a:schemeClr val="dk1"/>
              </a:buClr>
              <a:buSzPts val="475"/>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Magda Boere-Boonekamp, Annemieke Konijnendijk (Universiteit Twente); Annelies Broerse, Jacqueline Deurloo, Caren Lanting (TNO)</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15000"/>
              </a:lnSpc>
              <a:spcBef>
                <a:spcPts val="0"/>
              </a:spcBef>
              <a:spcAft>
                <a:spcPts val="0"/>
              </a:spcAft>
              <a:buClr>
                <a:schemeClr val="dk1"/>
              </a:buClr>
              <a:buSzPts val="475"/>
              <a:buFont typeface="Calibri" panose="020F0502020204030204"/>
              <a:buNone/>
            </a:pPr>
            <a:endParaRPr sz="19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36" name="Shape 236"/>
        <p:cNvGrpSpPr/>
        <p:nvPr/>
      </p:nvGrpSpPr>
      <p:grpSpPr>
        <a:xfrm>
          <a:off x="0" y="0"/>
          <a:ext cx="0" cy="0"/>
          <a:chOff x="0" y="0"/>
          <a:chExt cx="0" cy="0"/>
        </a:xfrm>
      </p:grpSpPr>
      <p:sp>
        <p:nvSpPr>
          <p:cNvPr id="237" name="Shape 237"/>
          <p:cNvSpPr txBox="1"/>
          <p:nvPr/>
        </p:nvSpPr>
        <p:spPr>
          <a:xfrm>
            <a:off x="6705600" y="6553200"/>
            <a:ext cx="1981199"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SzPts val="250"/>
              <a:buFont typeface="Arial" panose="020B0604020202020204"/>
              <a:buNone/>
            </a:pPr>
            <a:r>
              <a:rPr lang="en-US" sz="1000" b="0" i="0" u="none" strike="noStrike" cap="none">
                <a:solidFill>
                  <a:srgbClr val="A08241"/>
                </a:solidFill>
                <a:latin typeface="Arial" panose="020B0604020202020204"/>
                <a:ea typeface="Arial" panose="020B0604020202020204"/>
                <a:cs typeface="Arial" panose="020B0604020202020204"/>
                <a:sym typeface="Arial" panose="020B0604020202020204"/>
              </a:rPr>
              <a:t>*</a:t>
            </a:r>
            <a:endParaRPr lang="en-US" sz="1000" b="0" i="0" u="none" strike="noStrike" cap="none">
              <a:solidFill>
                <a:srgbClr val="A08241"/>
              </a:solidFill>
              <a:latin typeface="Arial" panose="020B0604020202020204"/>
              <a:ea typeface="Arial" panose="020B0604020202020204"/>
              <a:cs typeface="Arial" panose="020B0604020202020204"/>
              <a:sym typeface="Arial" panose="020B0604020202020204"/>
            </a:endParaRPr>
          </a:p>
        </p:txBody>
      </p:sp>
      <p:sp>
        <p:nvSpPr>
          <p:cNvPr id="238" name="Shape 238"/>
          <p:cNvSpPr txBox="1"/>
          <p:nvPr/>
        </p:nvSpPr>
        <p:spPr>
          <a:xfrm>
            <a:off x="1547812" y="6553200"/>
            <a:ext cx="515778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08241"/>
              </a:buClr>
              <a:buSzPts val="250"/>
              <a:buFont typeface="Arial" panose="020B0604020202020204"/>
              <a:buNone/>
            </a:pPr>
            <a:r>
              <a:rPr lang="en-US" sz="1000" b="1" i="0" u="none" strike="noStrike" cap="none">
                <a:solidFill>
                  <a:srgbClr val="A08241"/>
                </a:solidFill>
                <a:latin typeface="Arial" panose="020B0604020202020204"/>
                <a:ea typeface="Arial" panose="020B0604020202020204"/>
                <a:cs typeface="Arial" panose="020B0604020202020204"/>
                <a:sym typeface="Arial" panose="020B0604020202020204"/>
              </a:rPr>
              <a:t>Presentatie-titel | Wijzig deze tekst onder 'Beeld'&gt;'Koptekst en voettekst' |</a:t>
            </a:r>
            <a:endParaRPr lang="en-US" sz="1000" b="1" i="0" u="none" strike="noStrike" cap="none">
              <a:solidFill>
                <a:srgbClr val="A08241"/>
              </a:solidFill>
              <a:latin typeface="Arial" panose="020B0604020202020204"/>
              <a:ea typeface="Arial" panose="020B0604020202020204"/>
              <a:cs typeface="Arial" panose="020B0604020202020204"/>
              <a:sym typeface="Arial" panose="020B0604020202020204"/>
            </a:endParaRPr>
          </a:p>
        </p:txBody>
      </p:sp>
      <p:pic>
        <p:nvPicPr>
          <p:cNvPr id="239" name="Shape 239"/>
          <p:cNvPicPr preferRelativeResize="0"/>
          <p:nvPr/>
        </p:nvPicPr>
        <p:blipFill rotWithShape="1">
          <a:blip r:embed="rId1"/>
          <a:srcRect/>
          <a:stretch>
            <a:fill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2" name="Shape 62"/>
        <p:cNvGrpSpPr/>
        <p:nvPr/>
      </p:nvGrpSpPr>
      <p:grpSpPr>
        <a:xfrm>
          <a:off x="0" y="0"/>
          <a:ext cx="0" cy="0"/>
          <a:chOff x="0" y="0"/>
          <a:chExt cx="0" cy="0"/>
        </a:xfrm>
      </p:grpSpPr>
      <p:sp>
        <p:nvSpPr>
          <p:cNvPr id="63" name="Shape 63"/>
          <p:cNvSpPr txBox="1"/>
          <p:nvPr/>
        </p:nvSpPr>
        <p:spPr>
          <a:xfrm>
            <a:off x="1547812" y="1649175"/>
            <a:ext cx="7139100"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Veranderingen t.o.v. de huidige werkwijze</a:t>
            </a:r>
            <a:endParaRPr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64" name="Shape 64"/>
          <p:cNvSpPr txBox="1"/>
          <p:nvPr/>
        </p:nvSpPr>
        <p:spPr>
          <a:xfrm>
            <a:off x="1547862" y="2058675"/>
            <a:ext cx="7139100" cy="3962400"/>
          </a:xfrm>
          <a:prstGeom prst="rect">
            <a:avLst/>
          </a:prstGeom>
          <a:noFill/>
          <a:ln>
            <a:noFill/>
          </a:ln>
        </p:spPr>
        <p:txBody>
          <a:bodyPr spcFirstLastPara="1" wrap="square" lIns="91425" tIns="45700" rIns="91425" bIns="45700" anchor="t" anchorCtr="0">
            <a:noAutofit/>
          </a:bodyPr>
          <a:lstStyle/>
          <a:p>
            <a:pPr marL="0" marR="0" lvl="0" indent="0" algn="l" rtl="0">
              <a:lnSpc>
                <a:spcPct val="147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Relatief kleine veranderingen, mede afhankelijk van huidige werkwijze. </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47000"/>
              </a:lnSpc>
              <a:spcBef>
                <a:spcPts val="0"/>
              </a:spcBef>
              <a:spcAft>
                <a:spcPts val="0"/>
              </a:spcAft>
              <a:buClr>
                <a:schemeClr val="dk1"/>
              </a:buClr>
              <a:buSzPts val="1900"/>
              <a:buFont typeface="Calibri" panose="020F0502020204030204"/>
              <a:buNone/>
            </a:pPr>
            <a:endParaRPr sz="1900">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4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Eenduidige formulering risicofactoren en verwijscriteria</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2" indent="-358775" algn="l" rtl="0">
              <a:lnSpc>
                <a:spcPct val="14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Klompvoet </a:t>
            </a: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geen</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risicofactor heupdysplasie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4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Protocol screening 0 t/m 6 maanden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2" indent="-358775" algn="l" rtl="0">
              <a:lnSpc>
                <a:spcPct val="14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Bij risicofactoren verwijzen voor beeldvormend onderzoek, uit te voeren op leeftijd 3 maanden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4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Protocol signalering vanaf 7 maanden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4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Aandacht voor communicatie met ouders</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4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Aandachtspunten voor samenwerking ketenpartners</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8" name="Shape 68"/>
        <p:cNvGrpSpPr/>
        <p:nvPr/>
      </p:nvGrpSpPr>
      <p:grpSpPr>
        <a:xfrm>
          <a:off x="0" y="0"/>
          <a:ext cx="0" cy="0"/>
          <a:chOff x="0" y="0"/>
          <a:chExt cx="0" cy="0"/>
        </a:xfrm>
      </p:grpSpPr>
      <p:sp>
        <p:nvSpPr>
          <p:cNvPr id="69" name="Shape 69"/>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Epidemiologie</a:t>
            </a:r>
            <a:endParaRPr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70" name="Shape 70"/>
          <p:cNvSpPr txBox="1"/>
          <p:nvPr/>
        </p:nvSpPr>
        <p:spPr>
          <a:xfrm>
            <a:off x="1547812" y="2209800"/>
            <a:ext cx="7138986" cy="3962399"/>
          </a:xfrm>
          <a:prstGeom prst="rect">
            <a:avLst/>
          </a:prstGeom>
          <a:noFill/>
          <a:ln>
            <a:noFill/>
          </a:ln>
        </p:spPr>
        <p:txBody>
          <a:bodyPr spcFirstLastPara="1" wrap="square" lIns="91425" tIns="45700" rIns="91425" bIns="45700" anchor="t" anchorCtr="0">
            <a:noAutofit/>
          </a:bodyPr>
          <a:lstStyle/>
          <a:p>
            <a:pPr marL="0" marR="0" lvl="0" indent="0" algn="l" rtl="0">
              <a:lnSpc>
                <a:spcPct val="142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Heupdysplasie is een </a:t>
            </a: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dynamische aandoening</a:t>
            </a: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 Het kan al in utero ontstaan, maar ook pas in de zuigelingen- of peutertijd. Er kan zowel spontaan herstel optreden als verslechtering tijdens de eerste levensmaanden.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4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1 tot 4% van de zuigelingen in de leeftijdsperiode tot 6 maanden ontwikkelt heupdysplasie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4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20% dubbelzijdig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4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Meisjes &gt; jongens (2,5-3,8 keer zo vaak)</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42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Linkerheup &gt; rechterheup (1,5 keer zo vaak)</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1" indent="0" algn="l" rtl="0">
              <a:lnSpc>
                <a:spcPct val="137000"/>
              </a:lnSpc>
              <a:spcBef>
                <a:spcPts val="0"/>
              </a:spcBef>
              <a:spcAft>
                <a:spcPts val="0"/>
              </a:spcAft>
              <a:buClr>
                <a:schemeClr val="dk1"/>
              </a:buClr>
              <a:buSzPts val="475"/>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1" name="Shape 71"/>
          <p:cNvSpPr txBox="1"/>
          <p:nvPr/>
        </p:nvSpPr>
        <p:spPr>
          <a:xfrm>
            <a:off x="6705600" y="6553200"/>
            <a:ext cx="1981199"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SzPts val="250"/>
              <a:buFont typeface="Calibri" panose="020F0502020204030204"/>
              <a:buNone/>
            </a:pPr>
            <a:endParaRPr sz="1000" b="0" i="0" u="none" strike="noStrike" cap="none">
              <a:solidFill>
                <a:srgbClr val="A0824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5" name="Shape 75"/>
        <p:cNvGrpSpPr/>
        <p:nvPr/>
      </p:nvGrpSpPr>
      <p:grpSpPr>
        <a:xfrm>
          <a:off x="0" y="0"/>
          <a:ext cx="0" cy="0"/>
          <a:chOff x="0" y="0"/>
          <a:chExt cx="0" cy="0"/>
        </a:xfrm>
      </p:grpSpPr>
      <p:sp>
        <p:nvSpPr>
          <p:cNvPr id="76" name="Shape 76"/>
          <p:cNvSpPr txBox="1"/>
          <p:nvPr>
            <p:ph type="title"/>
          </p:nvPr>
        </p:nvSpPr>
        <p:spPr>
          <a:xfrm>
            <a:off x="1547812" y="1800225"/>
            <a:ext cx="7138986" cy="4095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900"/>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Vereenvoudigde weergave van de verschillende graderingen van heupdysplasie</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pic>
        <p:nvPicPr>
          <p:cNvPr id="77" name="Shape 77"/>
          <p:cNvPicPr preferRelativeResize="0"/>
          <p:nvPr/>
        </p:nvPicPr>
        <p:blipFill rotWithShape="1">
          <a:blip r:embed="rId1"/>
          <a:srcRect/>
          <a:stretch>
            <a:fillRect/>
          </a:stretch>
        </p:blipFill>
        <p:spPr>
          <a:xfrm>
            <a:off x="82100" y="2714625"/>
            <a:ext cx="8977025" cy="2431400"/>
          </a:xfrm>
          <a:prstGeom prst="rect">
            <a:avLst/>
          </a:prstGeom>
          <a:noFill/>
          <a:ln>
            <a:noFill/>
          </a:ln>
        </p:spPr>
      </p:pic>
      <p:sp>
        <p:nvSpPr>
          <p:cNvPr id="78" name="Shape 78"/>
          <p:cNvSpPr txBox="1"/>
          <p:nvPr/>
        </p:nvSpPr>
        <p:spPr>
          <a:xfrm>
            <a:off x="1613558" y="5280252"/>
            <a:ext cx="6912000" cy="126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 = normaal heupgewricht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 = dysplasie zonder luxatie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C = dysplasie met subluxatie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1900"/>
              <a:buFont typeface="Calibri" panose="020F0502020204030204"/>
              <a:buNone/>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D = dysplasie met luxatie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2" name="Shape 82"/>
        <p:cNvGrpSpPr/>
        <p:nvPr/>
      </p:nvGrpSpPr>
      <p:grpSpPr>
        <a:xfrm>
          <a:off x="0" y="0"/>
          <a:ext cx="0" cy="0"/>
          <a:chOff x="0" y="0"/>
          <a:chExt cx="0" cy="0"/>
        </a:xfrm>
      </p:grpSpPr>
      <p:sp>
        <p:nvSpPr>
          <p:cNvPr id="83" name="Shape 83"/>
          <p:cNvSpPr txBox="1"/>
          <p:nvPr/>
        </p:nvSpPr>
        <p:spPr>
          <a:xfrm>
            <a:off x="1547812" y="1494115"/>
            <a:ext cx="7139100"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Oorzaken en risicofactoren</a:t>
            </a:r>
            <a:endParaRPr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84" name="Shape 84"/>
          <p:cNvSpPr txBox="1"/>
          <p:nvPr/>
        </p:nvSpPr>
        <p:spPr>
          <a:xfrm>
            <a:off x="1547812" y="1857490"/>
            <a:ext cx="75963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Multifactoriële oorzaak: zowel genetische als omgevingsfactoren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3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Factoren met verhoogd risico:</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7" indent="-358775" algn="l" rtl="0">
              <a:lnSpc>
                <a:spcPct val="13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Vrouwelijk geslacht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7" indent="-358775" algn="l" rtl="0">
              <a:lnSpc>
                <a:spcPct val="13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Belaste familieanamnese voor heupdysplasie en/of coxartrose voor de leeftijd van 50 jaar (eerste- en tweedegraads familieleden)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7" indent="-358775" algn="l" rtl="0">
              <a:lnSpc>
                <a:spcPct val="13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Strak inbakeren van het onderlichaam met de heupen en knieën gestrekt</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7" indent="-358775" algn="l" rtl="0">
              <a:lnSpc>
                <a:spcPct val="13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Stuitligging (na week 32 van de zwangerschap)</a:t>
            </a:r>
            <a:r>
              <a:rPr lang="en-US" sz="1900" b="0" i="0" u="none" strike="noStrike" cap="none" baseline="30000">
                <a:solidFill>
                  <a:schemeClr val="dk1"/>
                </a:solidFill>
                <a:latin typeface="Calibri" panose="020F0502020204030204"/>
                <a:ea typeface="Calibri" panose="020F0502020204030204"/>
                <a:cs typeface="Calibri" panose="020F0502020204030204"/>
                <a:sym typeface="Calibri" panose="020F0502020204030204"/>
              </a:rPr>
              <a:t> 1 </a:t>
            </a: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7" indent="-358775" algn="l" rtl="0">
              <a:lnSpc>
                <a:spcPct val="13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Stuitbevalling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7" indent="-358775" algn="l" rtl="0">
              <a:lnSpc>
                <a:spcPct val="13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Niet geslaagde uitwendige versie</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0"/>
              </a:spcBef>
              <a:spcAft>
                <a:spcPts val="0"/>
              </a:spcAft>
              <a:buClr>
                <a:schemeClr val="dk1"/>
              </a:buClr>
              <a:buSzPts val="475"/>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5" name="Shape 85"/>
          <p:cNvSpPr txBox="1"/>
          <p:nvPr/>
        </p:nvSpPr>
        <p:spPr>
          <a:xfrm>
            <a:off x="181276" y="5819900"/>
            <a:ext cx="88152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panose="020F0502020204030204"/>
              <a:buNone/>
            </a:pPr>
            <a:r>
              <a:rPr lang="en-US" sz="1400" i="1" u="none" strike="noStrike" cap="none" baseline="30000">
                <a:solidFill>
                  <a:schemeClr val="dk1"/>
                </a:solidFill>
                <a:latin typeface="Calibri" panose="020F0502020204030204"/>
                <a:ea typeface="Calibri" panose="020F0502020204030204"/>
                <a:cs typeface="Calibri" panose="020F0502020204030204"/>
                <a:sym typeface="Calibri" panose="020F0502020204030204"/>
              </a:rPr>
              <a:t>1  </a:t>
            </a:r>
            <a:r>
              <a:rPr lang="en-US" sz="1400" i="1" u="none" strike="noStrike" cap="none">
                <a:solidFill>
                  <a:srgbClr val="000000"/>
                </a:solidFill>
                <a:latin typeface="Calibri" panose="020F0502020204030204"/>
                <a:ea typeface="Calibri" panose="020F0502020204030204"/>
                <a:cs typeface="Calibri" panose="020F0502020204030204"/>
                <a:sym typeface="Calibri" panose="020F0502020204030204"/>
              </a:rPr>
              <a:t>Hier kan geen exacte definitie voor stuitligging worden gegeven, bv. over periode in de zwangerschap, alleen in de zwangerschap of alleen bij de bevalling of de combinatie, of de duur van de stuitligging, omdat deze verschillen in de beschikbare literatuur niet worden gemaakt. Werkgroep heeft o.b.v. overwegingen besloten tot toevoeging ‘na week 32 van de zwangerschap’.</a:t>
            </a:r>
            <a:endParaRPr i="1">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9" name="Shape 89"/>
        <p:cNvGrpSpPr/>
        <p:nvPr/>
      </p:nvGrpSpPr>
      <p:grpSpPr>
        <a:xfrm>
          <a:off x="0" y="0"/>
          <a:ext cx="0" cy="0"/>
          <a:chOff x="0" y="0"/>
          <a:chExt cx="0" cy="0"/>
        </a:xfrm>
      </p:grpSpPr>
      <p:sp>
        <p:nvSpPr>
          <p:cNvPr id="90" name="Shape 90"/>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Gevolgen</a:t>
            </a:r>
            <a:endParaRPr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91" name="Shape 91"/>
          <p:cNvSpPr txBox="1"/>
          <p:nvPr/>
        </p:nvSpPr>
        <p:spPr>
          <a:xfrm>
            <a:off x="1379349" y="2209800"/>
            <a:ext cx="7625166" cy="3962399"/>
          </a:xfrm>
          <a:prstGeom prst="rect">
            <a:avLst/>
          </a:prstGeom>
          <a:noFill/>
          <a:ln>
            <a:noFill/>
          </a:ln>
        </p:spPr>
        <p:txBody>
          <a:bodyPr spcFirstLastPara="1" wrap="square" lIns="91425" tIns="45700" rIns="91425" bIns="45700" anchor="t" anchorCtr="0">
            <a:noAutofit/>
          </a:bodyPr>
          <a:lstStyle/>
          <a:p>
            <a:pPr marL="0" marR="0" lvl="0" indent="0" algn="l" rtl="0">
              <a:lnSpc>
                <a:spcPct val="137000"/>
              </a:lnSpc>
              <a:spcBef>
                <a:spcPts val="0"/>
              </a:spcBef>
              <a:spcAft>
                <a:spcPts val="0"/>
              </a:spcAft>
              <a:buClr>
                <a:schemeClr val="dk1"/>
              </a:buClr>
              <a:buSzPts val="475"/>
              <a:buFont typeface="Calibri" panose="020F0502020204030204"/>
              <a:buNone/>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Behandeling:</a:t>
            </a:r>
            <a:endPar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3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Het in flexie- en spreidstand houden van de heupen d.m.v. spreidmiddel</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3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Aanvankelijk tenminste 23 uur per dag </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3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Behandeling duurt meestal meerdere maanden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222250" algn="l" rtl="0">
              <a:lnSpc>
                <a:spcPct val="137000"/>
              </a:lnSpc>
              <a:spcBef>
                <a:spcPts val="0"/>
              </a:spcBef>
              <a:spcAft>
                <a:spcPts val="0"/>
              </a:spcAft>
              <a:buClr>
                <a:schemeClr val="dk1"/>
              </a:buClr>
              <a:buSzPts val="1900"/>
              <a:buFont typeface="Arial" panose="020B0604020202020204"/>
              <a:buNone/>
            </a:pPr>
            <a:endParaRPr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37000"/>
              </a:lnSpc>
              <a:spcBef>
                <a:spcPts val="0"/>
              </a:spcBef>
              <a:spcAft>
                <a:spcPts val="0"/>
              </a:spcAft>
              <a:buClr>
                <a:schemeClr val="dk1"/>
              </a:buClr>
              <a:buSzPts val="475"/>
              <a:buFont typeface="Calibri" panose="020F0502020204030204"/>
              <a:buNone/>
            </a:pPr>
            <a:r>
              <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rPr>
              <a:t>Indien onbehandeld: </a:t>
            </a:r>
            <a:endParaRPr lang="en-US" sz="1900" b="0" i="0" u="sng"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3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Bij luxatie: beenlengteverschil, mank lopen (enkelzijdig), waggelgang (tweezijdig)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3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Vroege slijtage van de heup (coxartrose), met pijn, invaliditeit en verminderde kwaliteit van leven als gevolg</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Shape 92"/>
          <p:cNvSpPr txBox="1"/>
          <p:nvPr/>
        </p:nvSpPr>
        <p:spPr>
          <a:xfrm>
            <a:off x="6705600" y="6553200"/>
            <a:ext cx="1981199"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SzPts val="250"/>
              <a:buFont typeface="Calibri" panose="020F0502020204030204"/>
              <a:buNone/>
            </a:pPr>
            <a:endParaRPr sz="1000" b="0" i="0" u="none" strike="noStrike" cap="none">
              <a:solidFill>
                <a:srgbClr val="A0824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6" name="Shape 96"/>
        <p:cNvGrpSpPr/>
        <p:nvPr/>
      </p:nvGrpSpPr>
      <p:grpSpPr>
        <a:xfrm>
          <a:off x="0" y="0"/>
          <a:ext cx="0" cy="0"/>
          <a:chOff x="0" y="0"/>
          <a:chExt cx="0" cy="0"/>
        </a:xfrm>
      </p:grpSpPr>
      <p:sp>
        <p:nvSpPr>
          <p:cNvPr id="97" name="Shape 97"/>
          <p:cNvSpPr txBox="1"/>
          <p:nvPr/>
        </p:nvSpPr>
        <p:spPr>
          <a:xfrm>
            <a:off x="1547812" y="1800225"/>
            <a:ext cx="7138986"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75"/>
              <a:buFont typeface="Calibri" panose="020F0502020204030204"/>
              <a:buNone/>
            </a:pPr>
            <a:r>
              <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rPr>
              <a:t>Preventieve voorlichting en advies</a:t>
            </a:r>
            <a:endParaRPr lang="en-US" sz="1900" b="1" i="0" u="none" strike="noStrike" cap="none">
              <a:solidFill>
                <a:schemeClr val="dk2"/>
              </a:solidFill>
              <a:latin typeface="Calibri" panose="020F0502020204030204"/>
              <a:ea typeface="Calibri" panose="020F0502020204030204"/>
              <a:cs typeface="Calibri" panose="020F0502020204030204"/>
              <a:sym typeface="Calibri" panose="020F0502020204030204"/>
            </a:endParaRPr>
          </a:p>
        </p:txBody>
      </p:sp>
      <p:sp>
        <p:nvSpPr>
          <p:cNvPr id="98" name="Shape 98"/>
          <p:cNvSpPr txBox="1"/>
          <p:nvPr/>
        </p:nvSpPr>
        <p:spPr>
          <a:xfrm>
            <a:off x="1547812" y="2209800"/>
            <a:ext cx="7138986" cy="39623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000"/>
              </a:lnSpc>
              <a:spcBef>
                <a:spcPts val="0"/>
              </a:spcBef>
              <a:spcAft>
                <a:spcPts val="0"/>
              </a:spcAft>
              <a:buClr>
                <a:schemeClr val="dk1"/>
              </a:buClr>
              <a:buSzPts val="1900"/>
              <a:buFont typeface="Arial" panose="020B0604020202020204"/>
              <a:buChar char="•"/>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Voorlichting geven over inbakeren indien de ouder aangeeft dat het onderlichaam van het kind wordt ingebakerd met de heupen en de knieën gestrekt of dat de ouder dit van plan is:</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3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verhoogd risico op DDH </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719455" marR="0" lvl="0" indent="-358775" algn="l" rtl="0">
              <a:lnSpc>
                <a:spcPct val="137000"/>
              </a:lnSpc>
              <a:spcBef>
                <a:spcPts val="0"/>
              </a:spcBef>
              <a:spcAft>
                <a:spcPts val="0"/>
              </a:spcAft>
              <a:buClr>
                <a:schemeClr val="dk1"/>
              </a:buClr>
              <a:buSzPts val="1900"/>
              <a:buFont typeface="Courier New" panose="02070309020205020404"/>
              <a:buChar char="o"/>
            </a:pPr>
            <a:r>
              <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rPr>
              <a:t>instructie aanbieden over de veilige manier van inbakeren</a:t>
            </a:r>
            <a:endParaRPr lang="en-US" sz="1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9" name="Shape 99"/>
          <p:cNvSpPr txBox="1"/>
          <p:nvPr/>
        </p:nvSpPr>
        <p:spPr>
          <a:xfrm>
            <a:off x="6705600" y="6553200"/>
            <a:ext cx="1981199"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SzPts val="250"/>
              <a:buFont typeface="Calibri" panose="020F0502020204030204"/>
              <a:buNone/>
            </a:pPr>
            <a:endParaRPr sz="1000" b="0" i="0" u="none" strike="noStrike" cap="none">
              <a:solidFill>
                <a:srgbClr val="A0824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theme/theme1.xml><?xml version="1.0" encoding="utf-8"?>
<a:theme xmlns:a="http://schemas.openxmlformats.org/drawingml/2006/main" name="1_Presentatie">
  <a:themeElement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e">
  <a:themeElement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12492</Words>
  <Application>WPS Presentation</Application>
  <PresentationFormat/>
  <Paragraphs>288</Paragraphs>
  <Slides>35</Slides>
  <Notes>0</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35</vt:i4>
      </vt:variant>
    </vt:vector>
  </HeadingPairs>
  <TitlesOfParts>
    <vt:vector size="47" baseType="lpstr">
      <vt:lpstr>Arial</vt:lpstr>
      <vt:lpstr>SimSun</vt:lpstr>
      <vt:lpstr>Wingdings</vt:lpstr>
      <vt:lpstr>Arial</vt:lpstr>
      <vt:lpstr>Calibri</vt:lpstr>
      <vt:lpstr>Courier New</vt:lpstr>
      <vt:lpstr>Microsoft YaHei</vt:lpstr>
      <vt:lpstr>Calibri</vt:lpstr>
      <vt:lpstr>1_Presentatie</vt:lpstr>
      <vt:lpstr>Presentatie</vt:lpstr>
      <vt:lpstr>Presentatie</vt:lpstr>
      <vt:lpstr>1_Presentatie</vt:lpstr>
      <vt:lpstr>PowerPoint 演示文稿</vt:lpstr>
      <vt:lpstr>PowerPoint 演示文稿</vt:lpstr>
      <vt:lpstr>PowerPoint 演示文稿</vt:lpstr>
      <vt:lpstr>PowerPoint 演示文稿</vt:lpstr>
      <vt:lpstr>PowerPoint 演示文稿</vt:lpstr>
      <vt:lpstr>Vereenvoudigde weergave van de verschillende graderingen van heupdysplasie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Registratie- Voorbeeld</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Bronwynn Sterkenburg</cp:lastModifiedBy>
  <cp:revision>1</cp:revision>
  <dcterms:created xsi:type="dcterms:W3CDTF">2018-02-28T12:38:10Z</dcterms:created>
  <dcterms:modified xsi:type="dcterms:W3CDTF">2018-02-28T12:38:10Z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1033-10.2.0.5831</vt:lpwstr>
  </property>
</Properties>
</file>