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4.xml" ContentType="application/vnd.openxmlformats-officedocument.themeOverride+xml"/>
  <Override PartName="/ppt/notesSlides/notesSlide50.xml" ContentType="application/vnd.openxmlformats-officedocument.presentationml.notesSlide+xml"/>
  <Override PartName="/ppt/theme/themeOverride5.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6.xml" ContentType="application/vnd.openxmlformats-officedocument.themeOverride+xml"/>
  <Override PartName="/ppt/notesSlides/notesSlide59.xml" ContentType="application/vnd.openxmlformats-officedocument.presentationml.notesSlide+xml"/>
  <Override PartName="/ppt/theme/themeOverride7.xml" ContentType="application/vnd.openxmlformats-officedocument.themeOverride+xml"/>
  <Override PartName="/ppt/notesSlides/notesSlide60.xml" ContentType="application/vnd.openxmlformats-officedocument.presentationml.notesSlide+xml"/>
  <Override PartName="/ppt/theme/themeOverride8.xml" ContentType="application/vnd.openxmlformats-officedocument.themeOverr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51" r:id="rId1"/>
    <p:sldMasterId id="2147483652" r:id="rId2"/>
  </p:sldMasterIdLst>
  <p:notesMasterIdLst>
    <p:notesMasterId r:id="rId64"/>
  </p:notesMasterIdLst>
  <p:handoutMasterIdLst>
    <p:handoutMasterId r:id="rId65"/>
  </p:handoutMasterIdLst>
  <p:sldIdLst>
    <p:sldId id="256" r:id="rId3"/>
    <p:sldId id="274" r:id="rId4"/>
    <p:sldId id="258" r:id="rId5"/>
    <p:sldId id="339" r:id="rId6"/>
    <p:sldId id="341" r:id="rId7"/>
    <p:sldId id="359" r:id="rId8"/>
    <p:sldId id="332" r:id="rId9"/>
    <p:sldId id="333" r:id="rId10"/>
    <p:sldId id="285" r:id="rId11"/>
    <p:sldId id="287" r:id="rId12"/>
    <p:sldId id="286" r:id="rId13"/>
    <p:sldId id="288" r:id="rId14"/>
    <p:sldId id="289" r:id="rId15"/>
    <p:sldId id="290" r:id="rId16"/>
    <p:sldId id="291" r:id="rId17"/>
    <p:sldId id="292" r:id="rId18"/>
    <p:sldId id="293" r:id="rId19"/>
    <p:sldId id="299" r:id="rId20"/>
    <p:sldId id="300" r:id="rId21"/>
    <p:sldId id="301" r:id="rId22"/>
    <p:sldId id="302" r:id="rId23"/>
    <p:sldId id="303" r:id="rId24"/>
    <p:sldId id="304" r:id="rId25"/>
    <p:sldId id="305" r:id="rId26"/>
    <p:sldId id="306" r:id="rId27"/>
    <p:sldId id="334" r:id="rId28"/>
    <p:sldId id="308" r:id="rId29"/>
    <p:sldId id="345" r:id="rId30"/>
    <p:sldId id="309" r:id="rId31"/>
    <p:sldId id="310" r:id="rId32"/>
    <p:sldId id="312" r:id="rId33"/>
    <p:sldId id="313" r:id="rId34"/>
    <p:sldId id="314" r:id="rId35"/>
    <p:sldId id="315" r:id="rId36"/>
    <p:sldId id="316" r:id="rId37"/>
    <p:sldId id="317" r:id="rId38"/>
    <p:sldId id="318" r:id="rId39"/>
    <p:sldId id="360" r:id="rId40"/>
    <p:sldId id="353" r:id="rId41"/>
    <p:sldId id="352" r:id="rId42"/>
    <p:sldId id="357" r:id="rId43"/>
    <p:sldId id="320" r:id="rId44"/>
    <p:sldId id="321" r:id="rId45"/>
    <p:sldId id="322" r:id="rId46"/>
    <p:sldId id="358" r:id="rId47"/>
    <p:sldId id="354" r:id="rId48"/>
    <p:sldId id="361" r:id="rId49"/>
    <p:sldId id="362" r:id="rId50"/>
    <p:sldId id="324" r:id="rId51"/>
    <p:sldId id="263" r:id="rId52"/>
    <p:sldId id="268" r:id="rId53"/>
    <p:sldId id="346" r:id="rId54"/>
    <p:sldId id="347" r:id="rId55"/>
    <p:sldId id="348" r:id="rId56"/>
    <p:sldId id="349" r:id="rId57"/>
    <p:sldId id="350" r:id="rId58"/>
    <p:sldId id="351" r:id="rId59"/>
    <p:sldId id="269" r:id="rId60"/>
    <p:sldId id="270" r:id="rId61"/>
    <p:sldId id="272" r:id="rId62"/>
    <p:sldId id="273" r:id="rId63"/>
  </p:sldIdLst>
  <p:sldSz cx="9144000" cy="6858000" type="screen4x3"/>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2280" autoAdjust="0"/>
  </p:normalViewPr>
  <p:slideViewPr>
    <p:cSldViewPr>
      <p:cViewPr varScale="1">
        <p:scale>
          <a:sx n="65" d="100"/>
          <a:sy n="65" d="100"/>
        </p:scale>
        <p:origin x="816" y="66"/>
      </p:cViewPr>
      <p:guideLst>
        <p:guide orient="horz" pos="2160"/>
        <p:guide pos="2880"/>
      </p:guideLst>
    </p:cSldViewPr>
  </p:slideViewPr>
  <p:notesTextViewPr>
    <p:cViewPr>
      <p:scale>
        <a:sx n="100" d="100"/>
        <a:sy n="100" d="100"/>
      </p:scale>
      <p:origin x="0" y="0"/>
    </p:cViewPr>
  </p:notesTextViewPr>
  <p:notesViewPr>
    <p:cSldViewPr showGuides="1">
      <p:cViewPr varScale="1">
        <p:scale>
          <a:sx n="50" d="100"/>
          <a:sy n="50" d="100"/>
        </p:scale>
        <p:origin x="288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FE65A082-B0FB-43E3-B077-CAC4232BFAD7}" type="datetimeFigureOut">
              <a:rPr lang="nl-NL" smtClean="0"/>
              <a:t>2-11-2016</a:t>
            </a:fld>
            <a:endParaRPr lang="nl-NL" dirty="0"/>
          </a:p>
        </p:txBody>
      </p:sp>
      <p:sp>
        <p:nvSpPr>
          <p:cNvPr id="4" name="Tijdelijke aanduiding voor voettekst 3"/>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9BC65651-6632-476D-85E6-D42156C6854E}" type="slidenum">
              <a:rPr lang="nl-NL" smtClean="0"/>
              <a:t>‹nr.›</a:t>
            </a:fld>
            <a:endParaRPr lang="nl-NL" dirty="0"/>
          </a:p>
        </p:txBody>
      </p:sp>
    </p:spTree>
    <p:extLst>
      <p:ext uri="{BB962C8B-B14F-4D97-AF65-F5344CB8AC3E}">
        <p14:creationId xmlns:p14="http://schemas.microsoft.com/office/powerpoint/2010/main" val="5260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71799" cy="497284"/>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 name="Shape 4"/>
          <p:cNvSpPr txBox="1">
            <a:spLocks noGrp="1"/>
          </p:cNvSpPr>
          <p:nvPr>
            <p:ph type="dt" idx="10"/>
          </p:nvPr>
        </p:nvSpPr>
        <p:spPr>
          <a:xfrm>
            <a:off x="3884613" y="0"/>
            <a:ext cx="2971799" cy="497284"/>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5" name="Shape 5"/>
          <p:cNvSpPr>
            <a:spLocks noGrp="1" noRot="1" noChangeAspect="1"/>
          </p:cNvSpPr>
          <p:nvPr>
            <p:ph type="sldImg" idx="3"/>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1" y="4724202"/>
            <a:ext cx="5486399" cy="447556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1" y="9446675"/>
            <a:ext cx="2971799" cy="497284"/>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8" name="Shape 8"/>
          <p:cNvSpPr txBox="1">
            <a:spLocks noGrp="1"/>
          </p:cNvSpPr>
          <p:nvPr>
            <p:ph type="sldNum" idx="12"/>
          </p:nvPr>
        </p:nvSpPr>
        <p:spPr>
          <a:xfrm>
            <a:off x="3884613" y="9446675"/>
            <a:ext cx="2971799" cy="497284"/>
          </a:xfrm>
          <a:prstGeom prst="rect">
            <a:avLst/>
          </a:prstGeom>
          <a:noFill/>
          <a:ln>
            <a:noFill/>
          </a:ln>
        </p:spPr>
        <p:txBody>
          <a:bodyPr lIns="91425" tIns="91425" rIns="91425" bIns="91425" anchor="ctr" anchorCtr="0">
            <a:noAutofit/>
          </a:bodyPr>
          <a:lstStyle/>
          <a:p>
            <a:pPr lvl="0">
              <a:spcBef>
                <a:spcPts val="0"/>
              </a:spcBef>
            </a:pPr>
            <a:endParaRPr dirty="0"/>
          </a:p>
          <a:p>
            <a:pPr lvl="1">
              <a:spcBef>
                <a:spcPts val="0"/>
              </a:spcBef>
            </a:pPr>
            <a:endParaRPr dirty="0"/>
          </a:p>
          <a:p>
            <a:pPr lvl="2">
              <a:spcBef>
                <a:spcPts val="0"/>
              </a:spcBef>
            </a:pPr>
            <a:endParaRPr dirty="0"/>
          </a:p>
          <a:p>
            <a:pPr lvl="3">
              <a:spcBef>
                <a:spcPts val="0"/>
              </a:spcBef>
            </a:pPr>
            <a:endParaRPr dirty="0"/>
          </a:p>
          <a:p>
            <a:pPr lvl="4">
              <a:spcBef>
                <a:spcPts val="0"/>
              </a:spcBef>
            </a:pPr>
            <a:endParaRPr dirty="0"/>
          </a:p>
          <a:p>
            <a:pPr lvl="5">
              <a:spcBef>
                <a:spcPts val="0"/>
              </a:spcBef>
            </a:pPr>
            <a:endParaRPr dirty="0"/>
          </a:p>
          <a:p>
            <a:pPr lvl="6">
              <a:spcBef>
                <a:spcPts val="0"/>
              </a:spcBef>
            </a:pPr>
            <a:endParaRPr dirty="0"/>
          </a:p>
          <a:p>
            <a:pPr lvl="7">
              <a:spcBef>
                <a:spcPts val="0"/>
              </a:spcBef>
            </a:pPr>
            <a:endParaRPr dirty="0"/>
          </a:p>
          <a:p>
            <a:pPr lvl="8">
              <a:spcBef>
                <a:spcPts val="0"/>
              </a:spcBef>
            </a:pPr>
            <a:endParaRPr dirty="0"/>
          </a:p>
        </p:txBody>
      </p:sp>
    </p:spTree>
    <p:extLst>
      <p:ext uri="{BB962C8B-B14F-4D97-AF65-F5344CB8AC3E}">
        <p14:creationId xmlns:p14="http://schemas.microsoft.com/office/powerpoint/2010/main" val="4032214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lvl="0">
              <a:spcBef>
                <a:spcPts val="0"/>
              </a:spcBef>
              <a:buNone/>
            </a:pPr>
            <a:endParaRPr/>
          </a:p>
        </p:txBody>
      </p:sp>
      <p:sp>
        <p:nvSpPr>
          <p:cNvPr id="27" name="Shape 27"/>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9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Gebruik</a:t>
            </a:r>
            <a:r>
              <a:rPr lang="nl-NL" baseline="0" dirty="0" smtClean="0"/>
              <a:t> deze dia om de locaties van de typen gehoorverlies aan te geven. </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10</a:t>
            </a:fld>
            <a:endParaRPr lang="nl-NL"/>
          </a:p>
        </p:txBody>
      </p:sp>
    </p:spTree>
    <p:extLst>
      <p:ext uri="{BB962C8B-B14F-4D97-AF65-F5344CB8AC3E}">
        <p14:creationId xmlns:p14="http://schemas.microsoft.com/office/powerpoint/2010/main" val="156175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kern="1200" dirty="0" smtClean="0">
                <a:solidFill>
                  <a:schemeClr val="tx1"/>
                </a:solidFill>
                <a:latin typeface="+mn-lt"/>
                <a:ea typeface="+mn-ea"/>
                <a:cs typeface="+mn-cs"/>
              </a:rPr>
              <a:t>Een </a:t>
            </a:r>
            <a:r>
              <a:rPr lang="nl-NL" sz="1200" b="0" i="0" kern="1200" dirty="0" err="1" smtClean="0">
                <a:solidFill>
                  <a:schemeClr val="tx1"/>
                </a:solidFill>
                <a:latin typeface="+mn-lt"/>
                <a:ea typeface="+mn-ea"/>
                <a:cs typeface="+mn-cs"/>
              </a:rPr>
              <a:t>perceptief</a:t>
            </a:r>
            <a:r>
              <a:rPr lang="nl-NL" sz="1200" b="0" i="0" kern="1200" dirty="0" smtClean="0">
                <a:solidFill>
                  <a:schemeClr val="tx1"/>
                </a:solidFill>
                <a:latin typeface="+mn-lt"/>
                <a:ea typeface="+mn-ea"/>
                <a:cs typeface="+mn-cs"/>
              </a:rPr>
              <a:t> gehoorverlies is de meest voorkomende vorm van gehoorverlies.</a:t>
            </a:r>
            <a:r>
              <a:rPr lang="nl-NL" sz="1200" b="0" i="0" kern="1200" baseline="0" dirty="0" smtClean="0">
                <a:solidFill>
                  <a:schemeClr val="tx1"/>
                </a:solidFill>
                <a:latin typeface="+mn-lt"/>
                <a:ea typeface="+mn-ea"/>
                <a:cs typeface="+mn-cs"/>
              </a:rPr>
              <a:t> </a:t>
            </a:r>
            <a:r>
              <a:rPr lang="nl-NL" sz="1200" b="0" i="0" kern="1200" dirty="0" smtClean="0">
                <a:solidFill>
                  <a:schemeClr val="tx1"/>
                </a:solidFill>
                <a:latin typeface="+mn-lt"/>
                <a:ea typeface="+mn-ea"/>
                <a:cs typeface="+mn-cs"/>
              </a:rPr>
              <a:t>Hierbij is de conditie van de kleine </a:t>
            </a:r>
            <a:r>
              <a:rPr lang="nl-NL" sz="1200" b="0" i="0" kern="1200" dirty="0" err="1" smtClean="0">
                <a:solidFill>
                  <a:schemeClr val="tx1"/>
                </a:solidFill>
                <a:latin typeface="+mn-lt"/>
                <a:ea typeface="+mn-ea"/>
                <a:cs typeface="+mn-cs"/>
              </a:rPr>
              <a:t>trilhaarcellen</a:t>
            </a:r>
            <a:r>
              <a:rPr lang="nl-NL" sz="1200" b="0" i="0" kern="1200" dirty="0" smtClean="0">
                <a:solidFill>
                  <a:schemeClr val="tx1"/>
                </a:solidFill>
                <a:latin typeface="+mn-lt"/>
                <a:ea typeface="+mn-ea"/>
                <a:cs typeface="+mn-cs"/>
              </a:rPr>
              <a:t> in het slakkenhuis niet goed</a:t>
            </a:r>
            <a:r>
              <a:rPr lang="nl-NL" sz="1200" b="0" i="0" kern="1200" baseline="0" dirty="0" smtClean="0">
                <a:solidFill>
                  <a:schemeClr val="tx1"/>
                </a:solidFill>
                <a:latin typeface="+mn-lt"/>
                <a:ea typeface="+mn-ea"/>
                <a:cs typeface="+mn-cs"/>
              </a:rPr>
              <a:t> aangelegd of beschadigd.</a:t>
            </a:r>
            <a:r>
              <a:rPr lang="nl-NL" sz="1200" b="0" i="0" kern="1200" dirty="0" smtClean="0">
                <a:solidFill>
                  <a:schemeClr val="tx1"/>
                </a:solidFill>
                <a:latin typeface="+mn-lt"/>
                <a:ea typeface="+mn-ea"/>
                <a:cs typeface="+mn-cs"/>
              </a:rPr>
              <a:t> De</a:t>
            </a:r>
            <a:r>
              <a:rPr lang="nl-NL" sz="1200" b="0" i="0" kern="1200" baseline="0" dirty="0" smtClean="0">
                <a:solidFill>
                  <a:schemeClr val="tx1"/>
                </a:solidFill>
                <a:latin typeface="+mn-lt"/>
                <a:ea typeface="+mn-ea"/>
                <a:cs typeface="+mn-cs"/>
              </a:rPr>
              <a:t> </a:t>
            </a:r>
            <a:r>
              <a:rPr lang="nl-NL" sz="1200" b="0" i="0" kern="1200" baseline="0" dirty="0" err="1" smtClean="0">
                <a:solidFill>
                  <a:schemeClr val="tx1"/>
                </a:solidFill>
                <a:latin typeface="+mn-lt"/>
                <a:ea typeface="+mn-ea"/>
                <a:cs typeface="+mn-cs"/>
              </a:rPr>
              <a:t>trilhaarcellen</a:t>
            </a:r>
            <a:r>
              <a:rPr lang="nl-NL" sz="1200" b="0" i="0" kern="1200" dirty="0" smtClean="0">
                <a:solidFill>
                  <a:schemeClr val="tx1"/>
                </a:solidFill>
                <a:latin typeface="+mn-lt"/>
                <a:ea typeface="+mn-ea"/>
                <a:cs typeface="+mn-cs"/>
              </a:rPr>
              <a:t> zetten in goede conditie geluidstrillingen om in een zenuwprikkel naar de hersenen. </a:t>
            </a:r>
            <a:r>
              <a:rPr lang="nl-NL" dirty="0" smtClean="0"/>
              <a:t>Op deze plaatjes</a:t>
            </a:r>
            <a:r>
              <a:rPr lang="nl-NL" baseline="0" dirty="0" smtClean="0"/>
              <a:t> ziet u de </a:t>
            </a:r>
            <a:r>
              <a:rPr lang="nl-NL" baseline="0" dirty="0" err="1" smtClean="0"/>
              <a:t>trilhaarcellen</a:t>
            </a:r>
            <a:r>
              <a:rPr lang="nl-NL" baseline="0" dirty="0" smtClean="0"/>
              <a:t> in de </a:t>
            </a:r>
            <a:r>
              <a:rPr lang="nl-NL" baseline="0" dirty="0" err="1" smtClean="0"/>
              <a:t>cochlea</a:t>
            </a:r>
            <a:r>
              <a:rPr lang="nl-NL" baseline="0" dirty="0" smtClean="0"/>
              <a:t>. Zoals op het linkerplaatje te zien is, staan deze mooi rechtop in een keurige rij. Op het rechterplaatje kun je zien hoe beschadigde </a:t>
            </a:r>
            <a:r>
              <a:rPr lang="nl-NL" baseline="0" dirty="0" err="1" smtClean="0"/>
              <a:t>trilhaarcellen</a:t>
            </a:r>
            <a:r>
              <a:rPr lang="nl-NL" baseline="0" dirty="0" smtClean="0"/>
              <a:t> eruit zien. </a:t>
            </a:r>
          </a:p>
          <a:p>
            <a:endParaRPr lang="nl-NL" baseline="0" dirty="0" smtClean="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11</a:t>
            </a:fld>
            <a:endParaRPr lang="nl-NL"/>
          </a:p>
        </p:txBody>
      </p:sp>
    </p:spTree>
    <p:extLst>
      <p:ext uri="{BB962C8B-B14F-4D97-AF65-F5344CB8AC3E}">
        <p14:creationId xmlns:p14="http://schemas.microsoft.com/office/powerpoint/2010/main" val="281775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r>
              <a:rPr lang="nl-NL" dirty="0" smtClean="0"/>
              <a:t>In de NICU</a:t>
            </a:r>
            <a:r>
              <a:rPr lang="nl-NL" baseline="0" dirty="0" smtClean="0"/>
              <a:t> en de JGZ zijn twee verschillende </a:t>
            </a:r>
            <a:r>
              <a:rPr lang="nl-NL" baseline="0" dirty="0" err="1" smtClean="0"/>
              <a:t>screeningsprogramma’s</a:t>
            </a:r>
            <a:r>
              <a:rPr lang="nl-NL" baseline="0" dirty="0" smtClean="0"/>
              <a:t> aanwezig. Kinderen die langer dan 24 uur op een NICU hebben gelegen worden twee maal met </a:t>
            </a:r>
            <a:r>
              <a:rPr lang="nl-NL" baseline="0" dirty="0" err="1" smtClean="0"/>
              <a:t>automated-auditory</a:t>
            </a:r>
            <a:r>
              <a:rPr lang="nl-NL" baseline="0" dirty="0" smtClean="0"/>
              <a:t> </a:t>
            </a:r>
            <a:r>
              <a:rPr lang="nl-NL" baseline="0" dirty="0" err="1" smtClean="0"/>
              <a:t>brainstem</a:t>
            </a:r>
            <a:r>
              <a:rPr lang="nl-NL" baseline="0" dirty="0" smtClean="0"/>
              <a:t> response (A-ABR) gescreend voor ontslag uit het ziekenbuis. Soms wordt alleen de 1</a:t>
            </a:r>
            <a:r>
              <a:rPr lang="nl-NL" baseline="30000" dirty="0" smtClean="0"/>
              <a:t>e</a:t>
            </a:r>
            <a:r>
              <a:rPr lang="nl-NL" baseline="0" dirty="0" smtClean="0"/>
              <a:t> screening op de NICU gedaan en moet het kind voor de tweede screening terugkomen. </a:t>
            </a:r>
          </a:p>
          <a:p>
            <a:endParaRPr lang="nl-NL" baseline="0" dirty="0" smtClean="0"/>
          </a:p>
          <a:p>
            <a:r>
              <a:rPr lang="nl-NL" baseline="0" dirty="0" smtClean="0"/>
              <a:t>In de JGZ wordt in de eerste en tweede ronde met </a:t>
            </a:r>
            <a:r>
              <a:rPr lang="nl-NL" baseline="0" dirty="0" err="1" smtClean="0"/>
              <a:t>oto-acoustische</a:t>
            </a:r>
            <a:r>
              <a:rPr lang="nl-NL" baseline="0" dirty="0" smtClean="0"/>
              <a:t> emissies gescreend (OAE screening). Pas als een kind bij 2 maal OAE niet geslaagd is, wordt met de A-ABR gescreend. Deze screening wordt thuis of op het consultatiebureau uitgevoerd.</a:t>
            </a:r>
          </a:p>
          <a:p>
            <a:endParaRPr lang="nl-NL" baseline="0" dirty="0" smtClean="0"/>
          </a:p>
          <a:p>
            <a:r>
              <a:rPr lang="nl-NL" baseline="0" dirty="0" smtClean="0"/>
              <a:t>Eerder bespraken we het verschijnsel auditieve neuropathie. Kinderen die op de NICU hebben gelegen hebben een verhoogde kans op dat type gehoorverlies. De OAE screening pikt dit type gehoorverlies namelijk niet op. Deze </a:t>
            </a:r>
            <a:r>
              <a:rPr lang="nl-NL" baseline="0" dirty="0" err="1" smtClean="0"/>
              <a:t>kkn</a:t>
            </a:r>
            <a:r>
              <a:rPr lang="nl-NL" baseline="0" dirty="0" smtClean="0"/>
              <a:t> worden niet voor niets met de A-ABR gescreend door de NICU. </a:t>
            </a:r>
          </a:p>
          <a:p>
            <a:endParaRPr lang="nl-NL" baseline="0" dirty="0" smtClean="0"/>
          </a:p>
          <a:p>
            <a:r>
              <a:rPr lang="nl-NL" baseline="0" dirty="0" smtClean="0"/>
              <a:t>Het is belangrijk dat de JGZ weet welke kinderen op de NICU hebben gelegen. Een ex NICU kind moet niet met OAE gescreend worden en bovendien moet een NICU kind officieel helemaal niet door de JGZ maar door het ziekenhuis gescreend worden. Om dit te kunnen bepalen is het bij kinderen die in het ziekenhuis hebben gelegen belangrijk om vast te stellen of het om een NICU kind gaat of om een opname op een ‘gewone kinderafdeling’. </a:t>
            </a:r>
          </a:p>
          <a:p>
            <a:endParaRPr lang="nl-NL" baseline="0" dirty="0" smtClean="0"/>
          </a:p>
          <a:p>
            <a:r>
              <a:rPr lang="nl-NL" baseline="0" dirty="0" smtClean="0"/>
              <a:t>De JGZ moet dus op een of andere manier weten welke kinderen niet door hen gescreend hoeven te worden. Dit kunnen we alleen niet zomaar navragen want dergelijke medische informatie valt om de WBP, wet bijzondere persoonsgegevens. Hier moeten de ouders dus toestemming voor geven. </a:t>
            </a:r>
          </a:p>
          <a:p>
            <a:endParaRPr lang="nl-NL" baseline="0" dirty="0" smtClean="0"/>
          </a:p>
          <a:p>
            <a:r>
              <a:rPr lang="nl-NL" baseline="0" dirty="0" smtClean="0"/>
              <a:t>Het is belangrijk dat er tussen de JGZ en de </a:t>
            </a:r>
            <a:r>
              <a:rPr lang="nl-NL" baseline="0" dirty="0" err="1" smtClean="0"/>
              <a:t>NICUs</a:t>
            </a:r>
            <a:r>
              <a:rPr lang="nl-NL" baseline="0" dirty="0" smtClean="0"/>
              <a:t> afspraken komen hierover. Deze afspraken moeten lokaal gemaakt worden op managementniveau. Hiervoor moet iets opgezet worden wat er nu nog niet is. </a:t>
            </a:r>
          </a:p>
          <a:p>
            <a:endParaRPr lang="nl-NL" baseline="0" dirty="0" smtClean="0"/>
          </a:p>
          <a:p>
            <a:r>
              <a:rPr lang="nl-NL" baseline="0" dirty="0" smtClean="0"/>
              <a:t>De uitslag van de NICU screening is in eerste instantie niet belangrijk. Deze komt bovendien richting de JGZ bij ontslag uit het ziekenhuis. Dit is vastgelegd in de NCJ richtlijn te vroeg en/of </a:t>
            </a:r>
            <a:r>
              <a:rPr lang="nl-NL" baseline="0" dirty="0" err="1" smtClean="0"/>
              <a:t>small</a:t>
            </a:r>
            <a:r>
              <a:rPr lang="nl-NL" baseline="0" dirty="0" smtClean="0"/>
              <a:t> </a:t>
            </a:r>
            <a:r>
              <a:rPr lang="nl-NL" baseline="0" dirty="0" err="1" smtClean="0"/>
              <a:t>for</a:t>
            </a:r>
            <a:r>
              <a:rPr lang="nl-NL" baseline="0" dirty="0" smtClean="0"/>
              <a:t> </a:t>
            </a:r>
            <a:r>
              <a:rPr lang="nl-NL" baseline="0" dirty="0" err="1" smtClean="0"/>
              <a:t>gestational</a:t>
            </a:r>
            <a:r>
              <a:rPr lang="nl-NL" baseline="0" dirty="0" smtClean="0"/>
              <a:t> </a:t>
            </a:r>
            <a:r>
              <a:rPr lang="nl-NL" baseline="0" dirty="0" err="1" smtClean="0"/>
              <a:t>age</a:t>
            </a:r>
            <a:r>
              <a:rPr lang="nl-NL" baseline="0" dirty="0" smtClean="0"/>
              <a:t> geboren kinderen. Dit moment is voor de gehoorscreening echter te laat. Hier kan niet op gewacht worden.</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12</a:t>
            </a:fld>
            <a:endParaRPr lang="nl-NL"/>
          </a:p>
        </p:txBody>
      </p:sp>
    </p:spTree>
    <p:extLst>
      <p:ext uri="{BB962C8B-B14F-4D97-AF65-F5344CB8AC3E}">
        <p14:creationId xmlns:p14="http://schemas.microsoft.com/office/powerpoint/2010/main" val="3075205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In de richtlijn wordt</a:t>
            </a:r>
            <a:r>
              <a:rPr lang="nl-NL" baseline="0" dirty="0" smtClean="0"/>
              <a:t> geadviseerd dat risicofactoren voor later ontstaan gehoorverlies worden uitgevraagd en geregistreerd.  Deze risicofactoren worden tijdens het 1</a:t>
            </a:r>
            <a:r>
              <a:rPr lang="nl-NL" baseline="30000" dirty="0" smtClean="0"/>
              <a:t>e</a:t>
            </a:r>
            <a:r>
              <a:rPr lang="nl-NL" baseline="0" dirty="0" smtClean="0"/>
              <a:t> huisbezoek en in het 1</a:t>
            </a:r>
            <a:r>
              <a:rPr lang="nl-NL" baseline="30000" dirty="0" smtClean="0"/>
              <a:t>e</a:t>
            </a:r>
            <a:r>
              <a:rPr lang="nl-NL" baseline="0" dirty="0" smtClean="0"/>
              <a:t> contact tussen de jeugdarts en het kind uitgevraagd. Uiteraard worden ook risicofactoren die pas later duidelijk worden geregistreerd in het dossier.  We zullen later zien dat niet alle risicofactoren namelijk kort na de geboorte bekend zullen zijn.</a:t>
            </a:r>
          </a:p>
          <a:p>
            <a:endParaRPr lang="nl-NL" baseline="0" dirty="0" smtClean="0"/>
          </a:p>
          <a:p>
            <a:r>
              <a:rPr lang="nl-NL" baseline="0" dirty="0" smtClean="0"/>
              <a:t>De risicofactoren worden uitgevraagd aan de ouders. Eventueel zal in het overdrachtsbericht vanuit het ziekenhuis ook nog informatie te vinden zijn over aanwezige risicofactoren bij het kind. De risicofactoren worden geregistreerd in het DDJGZ. </a:t>
            </a:r>
          </a:p>
          <a:p>
            <a:endParaRPr lang="nl-NL" baseline="0" dirty="0" smtClean="0"/>
          </a:p>
          <a:p>
            <a:r>
              <a:rPr lang="nl-NL" baseline="0" dirty="0" smtClean="0"/>
              <a:t>Als een kind risicofactoren bij zich draagt dient er in elk contactmoment extra aandacht te zijn voor het gehoor van het kind en dient de communicatieve ontwikkeling extra in de gaten gehouden te worden. </a:t>
            </a:r>
          </a:p>
          <a:p>
            <a:endParaRPr lang="nl-NL" baseline="0" dirty="0" smtClean="0"/>
          </a:p>
          <a:p>
            <a:r>
              <a:rPr lang="nl-NL" baseline="0" dirty="0" smtClean="0"/>
              <a:t>Wat zijn dan die risicofactoren?</a:t>
            </a:r>
          </a:p>
          <a:p>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13</a:t>
            </a:fld>
            <a:endParaRPr lang="nl-NL"/>
          </a:p>
        </p:txBody>
      </p:sp>
    </p:spTree>
    <p:extLst>
      <p:ext uri="{BB962C8B-B14F-4D97-AF65-F5344CB8AC3E}">
        <p14:creationId xmlns:p14="http://schemas.microsoft.com/office/powerpoint/2010/main" val="2480037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Op basis</a:t>
            </a:r>
            <a:r>
              <a:rPr lang="nl-NL" baseline="0" dirty="0" smtClean="0"/>
              <a:t> van uitgebreid literatuuronderzoek is een flink aantal risicofactoren bekend </a:t>
            </a:r>
            <a:r>
              <a:rPr lang="nl-NL" baseline="0" dirty="0" err="1" smtClean="0"/>
              <a:t>mbt</a:t>
            </a:r>
            <a:r>
              <a:rPr lang="nl-NL" baseline="0" dirty="0" smtClean="0"/>
              <a:t> het ontstaan van gehoorverlies na de neonatale periode. </a:t>
            </a:r>
          </a:p>
          <a:p>
            <a:endParaRPr lang="nl-NL" baseline="0" dirty="0" smtClean="0"/>
          </a:p>
          <a:p>
            <a:r>
              <a:rPr lang="nl-NL" baseline="0" dirty="0" smtClean="0"/>
              <a:t>Ten eerste de bezorgdheid van ouders. Als ouders zich zorgen maken om de ontwikkeling van hun kind is het altijd aan te raden om het kind te laten onderzoeken en daarbij ook de status van het gehoor mee te nemen. Dit ligt voor de hand als de ouders zich ook daadwerkelijk uitspreken over zorgen aangaande het gehoor van hun kind, maar ook bij een achterblijvende spraaktaalontwikkeling moet een gehoorverlies worden uitgesloten als oorzaak. </a:t>
            </a:r>
          </a:p>
          <a:p>
            <a:endParaRPr lang="nl-NL" baseline="0" dirty="0" smtClean="0"/>
          </a:p>
          <a:p>
            <a:r>
              <a:rPr lang="nl-NL" baseline="0" dirty="0" smtClean="0"/>
              <a:t>Ook weten we dat wanneer gehoorverlies op kinderleeftijd voorkomt in de familie dat dit een risicofactor is voor gehoorverlies bij een kind. De volgende graden van verwantschap moeten hiervoor nagegaan worden. Ouders, broers en zussen maar ook grootouders en broers en zussen van de ouders van het kind. </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14</a:t>
            </a:fld>
            <a:endParaRPr lang="nl-NL"/>
          </a:p>
        </p:txBody>
      </p:sp>
    </p:spTree>
    <p:extLst>
      <p:ext uri="{BB962C8B-B14F-4D97-AF65-F5344CB8AC3E}">
        <p14:creationId xmlns:p14="http://schemas.microsoft.com/office/powerpoint/2010/main" val="157429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Tx/>
              <a:buNone/>
            </a:pPr>
            <a:r>
              <a:rPr lang="nl-NL" dirty="0" smtClean="0"/>
              <a:t>Kinderen komen niet</a:t>
            </a:r>
            <a:r>
              <a:rPr lang="nl-NL" baseline="0" dirty="0" smtClean="0"/>
              <a:t> voor niets op de NICU terecht. Er is dan sprake van ernstige (levensbedreigende) aandoeningen. Soms is hierbij ingrijpen noodzakelijk waarvan bekend is dat dit kan leiden tot gehoorschade. Medisch handelen waarvan bekend is dat het kan leiden tot gehoorschade zijn:</a:t>
            </a:r>
          </a:p>
          <a:p>
            <a:pPr>
              <a:buFontTx/>
              <a:buNone/>
            </a:pPr>
            <a:r>
              <a:rPr lang="nl-NL" baseline="0" dirty="0" smtClean="0"/>
              <a:t>-beademing.</a:t>
            </a:r>
            <a:endParaRPr lang="nl-NL" dirty="0" smtClean="0"/>
          </a:p>
          <a:p>
            <a:pPr>
              <a:buFontTx/>
              <a:buNone/>
            </a:pPr>
            <a:r>
              <a:rPr lang="nl-NL" dirty="0" smtClean="0"/>
              <a:t>-extracorporele</a:t>
            </a:r>
            <a:r>
              <a:rPr lang="nl-NL" baseline="0" dirty="0" smtClean="0"/>
              <a:t> </a:t>
            </a:r>
            <a:r>
              <a:rPr lang="nl-NL" baseline="0" dirty="0" err="1" smtClean="0"/>
              <a:t>membraanoxygenatie</a:t>
            </a:r>
            <a:r>
              <a:rPr lang="nl-NL" baseline="0" dirty="0" smtClean="0"/>
              <a:t> = ondersteuning van hart en longen: veneus bloed wordt buiten het lichaam van zuurstof voorzien en gaat daarna weer terug in het lichaam via een slagader.</a:t>
            </a:r>
          </a:p>
          <a:p>
            <a:pPr>
              <a:buFontTx/>
              <a:buChar char="-"/>
            </a:pPr>
            <a:endParaRPr lang="nl-NL" baseline="0" dirty="0" smtClean="0"/>
          </a:p>
          <a:p>
            <a:pPr>
              <a:buFontTx/>
              <a:buNone/>
            </a:pPr>
            <a:r>
              <a:rPr lang="nl-NL" baseline="0" dirty="0" err="1" smtClean="0"/>
              <a:t>Ototoxische</a:t>
            </a:r>
            <a:r>
              <a:rPr lang="nl-NL" baseline="0" dirty="0" smtClean="0"/>
              <a:t> medicatie = medicatie die het binnenoor kan aantasten, met name </a:t>
            </a:r>
            <a:r>
              <a:rPr lang="nl-NL" baseline="0" dirty="0" err="1" smtClean="0"/>
              <a:t>aminoglycoside</a:t>
            </a:r>
            <a:r>
              <a:rPr lang="nl-NL" baseline="0" dirty="0" smtClean="0"/>
              <a:t> antibiotica, zoals </a:t>
            </a:r>
            <a:r>
              <a:rPr lang="nl-NL" baseline="0" dirty="0" err="1" smtClean="0"/>
              <a:t>gentamicine</a:t>
            </a:r>
            <a:r>
              <a:rPr lang="nl-NL" baseline="0" dirty="0" smtClean="0"/>
              <a:t>, </a:t>
            </a:r>
            <a:r>
              <a:rPr lang="nl-NL" baseline="0" dirty="0" err="1" smtClean="0"/>
              <a:t>vancomycine</a:t>
            </a:r>
            <a:r>
              <a:rPr lang="nl-NL" baseline="0" dirty="0" smtClean="0"/>
              <a:t>, </a:t>
            </a:r>
            <a:r>
              <a:rPr lang="nl-NL" baseline="0" dirty="0" err="1" smtClean="0"/>
              <a:t>neomycine</a:t>
            </a:r>
            <a:r>
              <a:rPr lang="nl-NL" baseline="0" dirty="0" smtClean="0"/>
              <a:t> en cytostatica</a:t>
            </a:r>
          </a:p>
          <a:p>
            <a:pPr>
              <a:buFontTx/>
              <a:buChar char="-"/>
            </a:pPr>
            <a:endParaRPr lang="nl-NL" baseline="0" dirty="0" smtClean="0"/>
          </a:p>
          <a:p>
            <a:pPr>
              <a:buFontTx/>
              <a:buNone/>
            </a:pPr>
            <a:r>
              <a:rPr lang="nl-NL" baseline="0" dirty="0" err="1" smtClean="0"/>
              <a:t>Hyperbilirubinemie</a:t>
            </a:r>
            <a:r>
              <a:rPr lang="nl-NL" baseline="0" dirty="0" smtClean="0"/>
              <a:t> waarvoor wisseltransfusie heeft plaatsgevonden. </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15</a:t>
            </a:fld>
            <a:endParaRPr lang="nl-NL"/>
          </a:p>
        </p:txBody>
      </p:sp>
    </p:spTree>
    <p:extLst>
      <p:ext uri="{BB962C8B-B14F-4D97-AF65-F5344CB8AC3E}">
        <p14:creationId xmlns:p14="http://schemas.microsoft.com/office/powerpoint/2010/main" val="2273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r>
              <a:rPr lang="nl-NL" dirty="0" smtClean="0"/>
              <a:t>Het </a:t>
            </a:r>
            <a:r>
              <a:rPr lang="nl-NL" b="1" dirty="0" err="1" smtClean="0"/>
              <a:t>cytomegalovirus</a:t>
            </a:r>
            <a:r>
              <a:rPr lang="nl-NL" b="1" dirty="0" smtClean="0"/>
              <a:t> </a:t>
            </a:r>
            <a:r>
              <a:rPr lang="nl-NL" dirty="0" smtClean="0"/>
              <a:t>is een virus uit de herpesfamilie. Het veroorzaakt bij volwassenen bijna nooit ziekte. Ongeveer de helft van de Nederlandse volwassenen is ermee besmet. Net als andere herpesvirussen blijft CMV na infectie permanent in het lichaam aanwezig, waar het zich schuilhoudt. Maar als een kind al in de baarmoeder wordt besmet, kan er permanente neurologische schade optreden, waaronder doofheid. Dat het besmettingspercentage onder pasgeborenen veel lager ligt dan onder hun moeders, komt doordat de placenta doorgaans een effectieve barrière vormt tegen virussen. Vijf op de duizend baby’s in Nederland komen </a:t>
            </a:r>
            <a:r>
              <a:rPr lang="nl-NL" dirty="0" err="1" smtClean="0"/>
              <a:t>CMV-besmet</a:t>
            </a:r>
            <a:r>
              <a:rPr lang="nl-NL" dirty="0" smtClean="0"/>
              <a:t> ter wereld. Van hen houdt 18 procent permanente neurologische schade aan het virus over, bijna altijd gehoorschade. Het gehoor gaat geleidelijk achteruit. De ernst van </a:t>
            </a:r>
            <a:r>
              <a:rPr lang="nl-NL" dirty="0" err="1" smtClean="0"/>
              <a:t>CMV-infecties</a:t>
            </a:r>
            <a:r>
              <a:rPr lang="nl-NL" dirty="0" smtClean="0"/>
              <a:t> is zichtbaar bij dove kleuters. Uit het </a:t>
            </a:r>
            <a:r>
              <a:rPr lang="nl-NL" dirty="0" err="1" smtClean="0"/>
              <a:t>hielprikbloed</a:t>
            </a:r>
            <a:r>
              <a:rPr lang="nl-NL" dirty="0" smtClean="0"/>
              <a:t>, dat in Nederland een aantal jaren wordt bewaard, van enkele honderden dove kleuters bleek 1 op de 5 al bij de geboorte besmet te zijn geweest met CMV. </a:t>
            </a:r>
            <a:r>
              <a:rPr lang="nl-NL" sz="1200" kern="1200" dirty="0" smtClean="0">
                <a:solidFill>
                  <a:schemeClr val="tx1"/>
                </a:solidFill>
                <a:latin typeface="+mn-lt"/>
                <a:ea typeface="+mn-ea"/>
                <a:cs typeface="+mn-cs"/>
              </a:rPr>
              <a:t>Van de kinderen met ernstig gehoorverlies kon zelfs bij 23% een congenitale CMV infectie worden aangetoond (Korver, 2009)</a:t>
            </a:r>
            <a:endParaRPr lang="nl-NL" dirty="0" smtClean="0"/>
          </a:p>
          <a:p>
            <a:endParaRPr lang="nl-NL" dirty="0" smtClean="0"/>
          </a:p>
          <a:p>
            <a:pPr rtl="0"/>
            <a:r>
              <a:rPr lang="nl-NL" b="1" dirty="0" smtClean="0"/>
              <a:t>Rodehond</a:t>
            </a:r>
            <a:r>
              <a:rPr lang="nl-NL" dirty="0" smtClean="0"/>
              <a:t> of </a:t>
            </a:r>
            <a:r>
              <a:rPr lang="nl-NL" b="1" dirty="0" err="1" smtClean="0"/>
              <a:t>rubella</a:t>
            </a:r>
            <a:r>
              <a:rPr lang="nl-NL" dirty="0" smtClean="0"/>
              <a:t> is een meestal onschuldige kinderziekte. Ze kenmerkt zich door opgezette lymfeknopen achter de oren, gevolgd door huiduitslag met rode vlekjes. Over het algemeen worden de geïnfecteerde mensen nauwelijks ziek en is de ziekte snel over. De kans op complicaties of een ernstig verloop is zeer klein. Niettemin wordt in Nederland van rijkswege iedereen tegen </a:t>
            </a:r>
            <a:r>
              <a:rPr lang="nl-NL" dirty="0" err="1" smtClean="0"/>
              <a:t>rubella</a:t>
            </a:r>
            <a:r>
              <a:rPr lang="nl-NL" dirty="0" smtClean="0"/>
              <a:t> ingeënt omdat het doormaken van de ziekte in het begin van de zwangerschap tot ernstige aangeboren afwijkingen van de vrucht kan leiden,</a:t>
            </a:r>
            <a:r>
              <a:rPr lang="nl-NL" baseline="0" dirty="0" smtClean="0"/>
              <a:t> waaronder gehoor</a:t>
            </a:r>
            <a:r>
              <a:rPr lang="nl-NL" dirty="0" smtClean="0"/>
              <a:t>verlies als gevolg van beschadiging van de gehoorzenuw.</a:t>
            </a:r>
          </a:p>
          <a:p>
            <a:pPr rtl="0"/>
            <a:endParaRPr lang="nl-NL" dirty="0" smtClean="0"/>
          </a:p>
          <a:p>
            <a:pPr rtl="0"/>
            <a:r>
              <a:rPr lang="nl-NL" b="1" i="0" dirty="0" err="1" smtClean="0"/>
              <a:t>Toxoplasma</a:t>
            </a:r>
            <a:r>
              <a:rPr lang="nl-NL" b="1" i="0" dirty="0" smtClean="0"/>
              <a:t> </a:t>
            </a:r>
            <a:r>
              <a:rPr lang="nl-NL" dirty="0" smtClean="0"/>
              <a:t>is een parasiet die kan zitten in ontlasting van (vooral jonge) katten, in de grond die door kattenpoep is verontreinigd en in rauw of onvoldoende gaar vlees. </a:t>
            </a:r>
            <a:r>
              <a:rPr lang="nl-NL" i="0" dirty="0" smtClean="0"/>
              <a:t>Besmetting</a:t>
            </a:r>
            <a:r>
              <a:rPr lang="nl-NL" i="0" baseline="0" dirty="0" smtClean="0"/>
              <a:t> kan plaatsvinden door </a:t>
            </a:r>
            <a:r>
              <a:rPr lang="nl-NL" dirty="0" smtClean="0"/>
              <a:t>vlees te eten dat onvoldoende is verhit. Of als u via ongewassen groente of fruit aarde binnenkrijgt waar (onzichtbaar) kattenpoep in zit. Volwassenen merken weinig van de infectie. Zij krijgen hooguit wat last van lichte verhoging en vermoeidheid. Als een vrouw tijdens uw zwangerschap voor het eerst met de parasiet in aanraking komt, kan het ongeboren kind geïnfecteerd raken. Dit kan resulteren in een miskraam, doodgeboorte of aangeboren afwijkingen.</a:t>
            </a:r>
          </a:p>
          <a:p>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16</a:t>
            </a:fld>
            <a:endParaRPr lang="nl-NL"/>
          </a:p>
        </p:txBody>
      </p:sp>
    </p:spTree>
    <p:extLst>
      <p:ext uri="{BB962C8B-B14F-4D97-AF65-F5344CB8AC3E}">
        <p14:creationId xmlns:p14="http://schemas.microsoft.com/office/powerpoint/2010/main" val="2840374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17</a:t>
            </a:fld>
            <a:endParaRPr lang="nl-NL"/>
          </a:p>
        </p:txBody>
      </p:sp>
    </p:spTree>
    <p:extLst>
      <p:ext uri="{BB962C8B-B14F-4D97-AF65-F5344CB8AC3E}">
        <p14:creationId xmlns:p14="http://schemas.microsoft.com/office/powerpoint/2010/main" val="647449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NL" dirty="0" smtClean="0"/>
              <a:t>Veel syndromen waarvan</a:t>
            </a:r>
            <a:r>
              <a:rPr lang="nl-NL" baseline="0" dirty="0" smtClean="0"/>
              <a:t> bekend is dat er een relatie is met gehoorverlies. </a:t>
            </a:r>
            <a:r>
              <a:rPr lang="nl-NL" dirty="0" smtClean="0"/>
              <a:t>Toelichten: uiterlijke kenmerken, prevalentie,</a:t>
            </a:r>
            <a:r>
              <a:rPr lang="nl-NL" baseline="0" dirty="0" smtClean="0"/>
              <a:t> relatie met doofheid</a:t>
            </a:r>
          </a:p>
          <a:p>
            <a:endParaRPr lang="nl-NL" baseline="0" dirty="0" smtClean="0"/>
          </a:p>
          <a:p>
            <a:r>
              <a:rPr lang="nl-NL" dirty="0" smtClean="0"/>
              <a:t>Het </a:t>
            </a:r>
            <a:r>
              <a:rPr lang="nl-NL" b="1" dirty="0" smtClean="0"/>
              <a:t>syndroom van </a:t>
            </a:r>
            <a:r>
              <a:rPr lang="nl-NL" b="1" dirty="0" err="1" smtClean="0"/>
              <a:t>Usher</a:t>
            </a:r>
            <a:r>
              <a:rPr lang="nl-NL" dirty="0" smtClean="0"/>
              <a:t> </a:t>
            </a:r>
            <a:r>
              <a:rPr lang="nl-NL" dirty="0" smtClean="0">
                <a:solidFill>
                  <a:schemeClr val="tx1"/>
                </a:solidFill>
              </a:rPr>
              <a:t>is </a:t>
            </a:r>
            <a:r>
              <a:rPr lang="nl-NL" u="none" dirty="0" smtClean="0">
                <a:solidFill>
                  <a:schemeClr val="tx1"/>
                </a:solidFill>
              </a:rPr>
              <a:t>een erfelijke</a:t>
            </a:r>
            <a:r>
              <a:rPr lang="nl-NL" u="none" baseline="0" dirty="0" smtClean="0">
                <a:solidFill>
                  <a:schemeClr val="tx1"/>
                </a:solidFill>
              </a:rPr>
              <a:t> aandoening</a:t>
            </a:r>
            <a:r>
              <a:rPr lang="nl-NL" u="none" dirty="0" smtClean="0">
                <a:solidFill>
                  <a:schemeClr val="tx1"/>
                </a:solidFill>
              </a:rPr>
              <a:t> die doofblindheid</a:t>
            </a:r>
            <a:r>
              <a:rPr lang="nl-NL" dirty="0" smtClean="0">
                <a:solidFill>
                  <a:schemeClr val="tx1"/>
                </a:solidFill>
              </a:rPr>
              <a:t> veroorzaakt. Het is in essentie progressieve </a:t>
            </a:r>
            <a:r>
              <a:rPr lang="nl-NL" dirty="0" err="1" smtClean="0">
                <a:solidFill>
                  <a:schemeClr val="tx1"/>
                </a:solidFill>
              </a:rPr>
              <a:t>retinitis</a:t>
            </a:r>
            <a:r>
              <a:rPr lang="nl-NL" dirty="0" smtClean="0">
                <a:solidFill>
                  <a:schemeClr val="tx1"/>
                </a:solidFill>
              </a:rPr>
              <a:t> </a:t>
            </a:r>
            <a:r>
              <a:rPr lang="nl-NL" dirty="0" err="1" smtClean="0">
                <a:solidFill>
                  <a:schemeClr val="tx1"/>
                </a:solidFill>
              </a:rPr>
              <a:t>pigmentosa</a:t>
            </a:r>
            <a:r>
              <a:rPr lang="nl-NL" dirty="0" smtClean="0">
                <a:solidFill>
                  <a:schemeClr val="tx1"/>
                </a:solidFill>
              </a:rPr>
              <a:t>, gecombineerd met aangeboren doofheid. De aandoening is recessief van aard in die zin dat het pas voorkomt als de beide ouders de genen die het syndroom veroorzaakt doorgeven aan het kind. Het komt bij 1 op de 10.000 mensen voor en is de belangrijkste oorzaak voor het gecombineerd optreden van doof- en blindheid.</a:t>
            </a:r>
          </a:p>
          <a:p>
            <a:endParaRPr lang="nl-NL" dirty="0" smtClean="0">
              <a:solidFill>
                <a:schemeClr val="tx1"/>
              </a:solidFill>
            </a:endParaRPr>
          </a:p>
          <a:p>
            <a:r>
              <a:rPr lang="nl-NL" b="1" dirty="0" err="1" smtClean="0"/>
              <a:t>Neurofibromatose</a:t>
            </a:r>
            <a:r>
              <a:rPr lang="nl-NL" b="1" dirty="0" smtClean="0"/>
              <a:t> type 1</a:t>
            </a:r>
            <a:r>
              <a:rPr lang="nl-NL" dirty="0" smtClean="0"/>
              <a:t> (afgekort: NF1) werd voorheen ook wel de </a:t>
            </a:r>
            <a:r>
              <a:rPr lang="nl-NL" b="1" dirty="0" smtClean="0"/>
              <a:t>ziekte van Von </a:t>
            </a:r>
            <a:r>
              <a:rPr lang="nl-NL" b="1" dirty="0" err="1" smtClean="0"/>
              <a:t>Recklinghausen</a:t>
            </a:r>
            <a:r>
              <a:rPr lang="nl-NL" dirty="0" smtClean="0"/>
              <a:t> genoemd. Dit is een genetische aandoening, veroorzaakt door een mutatie in het gen voor het eiwit </a:t>
            </a:r>
            <a:r>
              <a:rPr lang="nl-NL" dirty="0" err="1" smtClean="0"/>
              <a:t>neurofibromine</a:t>
            </a:r>
            <a:r>
              <a:rPr lang="nl-NL" dirty="0" smtClean="0"/>
              <a:t>. NF1 is een </a:t>
            </a:r>
            <a:r>
              <a:rPr lang="nl-NL" dirty="0" err="1" smtClean="0"/>
              <a:t>autosomaal</a:t>
            </a:r>
            <a:r>
              <a:rPr lang="nl-NL" dirty="0" smtClean="0"/>
              <a:t> dominant overervende aandoening. In ongeveer 50% van de gevallen komt de mutatie in het gen van een van de ouders, de andere helft betreft nieuwe mutaties.</a:t>
            </a:r>
            <a:endParaRPr lang="nl-NL" dirty="0" smtClean="0">
              <a:solidFill>
                <a:schemeClr val="tx1"/>
              </a:solidFill>
            </a:endParaRPr>
          </a:p>
          <a:p>
            <a:endParaRPr lang="nl-NL" dirty="0" smtClean="0">
              <a:solidFill>
                <a:schemeClr val="tx1"/>
              </a:solidFill>
            </a:endParaRPr>
          </a:p>
          <a:p>
            <a:pPr defTabSz="915772">
              <a:defRPr/>
            </a:pPr>
            <a:r>
              <a:rPr lang="nl-NL" dirty="0" smtClean="0"/>
              <a:t>Het </a:t>
            </a:r>
            <a:r>
              <a:rPr lang="nl-NL" b="1" dirty="0" smtClean="0"/>
              <a:t>syndroom van </a:t>
            </a:r>
            <a:r>
              <a:rPr lang="nl-NL" b="1" dirty="0" err="1" smtClean="0"/>
              <a:t>Alport</a:t>
            </a:r>
            <a:r>
              <a:rPr lang="nl-NL" dirty="0" smtClean="0"/>
              <a:t> is een aandoening van voornamelijk de nieren en het gehoor die overerfbaar is via het X-chromosoom. De ziekte leidt bij mannen op </a:t>
            </a:r>
            <a:r>
              <a:rPr lang="nl-NL" dirty="0" err="1" smtClean="0"/>
              <a:t>jong-volwassen</a:t>
            </a:r>
            <a:r>
              <a:rPr lang="nl-NL" dirty="0" smtClean="0"/>
              <a:t> leeftijd tot </a:t>
            </a:r>
            <a:r>
              <a:rPr lang="nl-NL" dirty="0" err="1" smtClean="0"/>
              <a:t>nierfalen</a:t>
            </a:r>
            <a:r>
              <a:rPr lang="nl-NL" dirty="0" smtClean="0"/>
              <a:t> en doofheid, bij vrouwen echter in veel mindere mate en op latere leeftijd. Vrouwelijke dragers van het gen hebben bij iedere zoon 50% kans het gen aan hen door te geven; deze jongens krijgen dan altijd de ziekte. Mannen met de aandoening geven het defecte gen aan al hun dochters door maar al hun zonen zijn gezond (die hebben namelijk zijn Y-chromosoom ontvangen).</a:t>
            </a:r>
            <a:endParaRPr lang="nl-NL" dirty="0" smtClean="0">
              <a:solidFill>
                <a:schemeClr val="tx1"/>
              </a:solidFill>
            </a:endParaRPr>
          </a:p>
          <a:p>
            <a:pPr defTabSz="915772">
              <a:defRPr/>
            </a:pPr>
            <a:endParaRPr lang="nl-NL" dirty="0" smtClean="0">
              <a:solidFill>
                <a:schemeClr val="tx1"/>
              </a:solidFill>
            </a:endParaRPr>
          </a:p>
          <a:p>
            <a:pPr rtl="0"/>
            <a:r>
              <a:rPr lang="nl-NL" dirty="0" smtClean="0"/>
              <a:t>Het </a:t>
            </a:r>
            <a:r>
              <a:rPr lang="nl-NL" b="1" dirty="0" smtClean="0"/>
              <a:t>syndroom van </a:t>
            </a:r>
            <a:r>
              <a:rPr lang="nl-NL" b="1" dirty="0" err="1" smtClean="0"/>
              <a:t>Pendred</a:t>
            </a:r>
            <a:r>
              <a:rPr lang="nl-NL" dirty="0" smtClean="0"/>
              <a:t> is een erfelijke aandoening die leidt tot progressief gehoorverlies en vaak tot struma die hoofdzakelijk wordt veroorzaakt door </a:t>
            </a:r>
            <a:r>
              <a:rPr lang="nl-NL" dirty="0" err="1" smtClean="0"/>
              <a:t>hypothyreoïdie</a:t>
            </a:r>
            <a:r>
              <a:rPr lang="nl-NL" dirty="0" smtClean="0"/>
              <a:t>. Het is een combinatie van aangeboren doofheid, of progressieve slechthorendheid en struma. De oorzaak van de slechthorendheid is een vergroting van de </a:t>
            </a:r>
            <a:r>
              <a:rPr lang="nl-NL" dirty="0" err="1" smtClean="0"/>
              <a:t>aquaeductus</a:t>
            </a:r>
            <a:r>
              <a:rPr lang="nl-NL" baseline="0" dirty="0" smtClean="0"/>
              <a:t> </a:t>
            </a:r>
            <a:r>
              <a:rPr lang="nl-NL" baseline="0" dirty="0" err="1" smtClean="0"/>
              <a:t>vestibuli</a:t>
            </a:r>
            <a:r>
              <a:rPr lang="nl-NL" dirty="0" smtClean="0"/>
              <a:t>. Circa 5 tot 10% van alle erfelijke oorzaken van doofheid wordt veroorzaakt door het syndroom van </a:t>
            </a:r>
            <a:r>
              <a:rPr lang="nl-NL" dirty="0" err="1" smtClean="0"/>
              <a:t>Pendred</a:t>
            </a:r>
            <a:r>
              <a:rPr lang="nl-NL" dirty="0" smtClean="0"/>
              <a:t>. Het gehoorverlies begint vaak al bij geboorte of tijdens de eerste 3 levensjaren. Het gehoorverlies kan in stappen achteruitgaan. </a:t>
            </a:r>
          </a:p>
          <a:p>
            <a:pPr defTabSz="915772">
              <a:defRPr/>
            </a:pPr>
            <a:endParaRPr lang="nl-NL" dirty="0" smtClean="0">
              <a:solidFill>
                <a:schemeClr val="tx1"/>
              </a:solidFill>
            </a:endParaRPr>
          </a:p>
          <a:p>
            <a:r>
              <a:rPr lang="nl-NL" b="0" dirty="0" smtClean="0"/>
              <a:t>Het </a:t>
            </a:r>
            <a:r>
              <a:rPr lang="nl-NL" b="1" dirty="0" err="1" smtClean="0"/>
              <a:t>Stickler</a:t>
            </a:r>
            <a:r>
              <a:rPr lang="nl-NL" b="1" dirty="0" smtClean="0"/>
              <a:t> syndroom </a:t>
            </a:r>
            <a:r>
              <a:rPr lang="nl-NL" dirty="0" smtClean="0"/>
              <a:t>is een erfelijke aanlegstoornis van het bindweefsel. Het syndroom komt voor bij ongeveer 1 à 3 op de 10.000 mensen. Zoals elke erfelijke aanlegstoornis wordt het </a:t>
            </a:r>
            <a:r>
              <a:rPr lang="nl-NL" dirty="0" err="1" smtClean="0"/>
              <a:t>Stickler</a:t>
            </a:r>
            <a:r>
              <a:rPr lang="nl-NL" dirty="0" smtClean="0"/>
              <a:t> syndroom meestal geërfd van ouder naar kind. De kans is 50% voor elk kind dat het de aanleg erft van de ouder. De symptomen en de ernst van het </a:t>
            </a:r>
            <a:r>
              <a:rPr lang="nl-NL" dirty="0" err="1" smtClean="0"/>
              <a:t>Stickler</a:t>
            </a:r>
            <a:r>
              <a:rPr lang="nl-NL" dirty="0" smtClean="0"/>
              <a:t> syndroom zijn voor elke patiënt verschillend, zelfs binnen dezelfde familie, en kunnen moeilijk vast te stellen zijn. Het kan gepaard gaan met gehoorverlies. </a:t>
            </a:r>
            <a:endParaRPr lang="nl-NL" dirty="0" smtClean="0">
              <a:solidFill>
                <a:schemeClr val="tx1"/>
              </a:solidFill>
            </a:endParaRPr>
          </a:p>
          <a:p>
            <a:pPr defTabSz="915772">
              <a:defRPr/>
            </a:pPr>
            <a:endParaRPr lang="nl-NL" dirty="0" smtClean="0">
              <a:solidFill>
                <a:schemeClr val="tx1"/>
              </a:solidFill>
            </a:endParaRPr>
          </a:p>
          <a:p>
            <a:pPr rtl="0"/>
            <a:r>
              <a:rPr lang="nl-NL" dirty="0" smtClean="0"/>
              <a:t>Het </a:t>
            </a:r>
            <a:r>
              <a:rPr lang="nl-NL" b="1" dirty="0" smtClean="0"/>
              <a:t>syndroom van </a:t>
            </a:r>
            <a:r>
              <a:rPr lang="nl-NL" b="1" dirty="0" err="1" smtClean="0"/>
              <a:t>Waardenburg</a:t>
            </a:r>
            <a:r>
              <a:rPr lang="nl-NL" dirty="0" smtClean="0"/>
              <a:t> is een zeldzame erfelijke aandoening.</a:t>
            </a:r>
          </a:p>
          <a:p>
            <a:pPr rtl="0"/>
            <a:r>
              <a:rPr lang="nl-NL" dirty="0" smtClean="0"/>
              <a:t>Mogelijke symptomen: wijd uit elkaar staande ogen; één of twee ogen waarvan de iris gedeeltelijk een pigmentlaag mist waardoor een opvallende blauwe oogkleur ontstaat; soms een tweekleurig oog of ogen van verschillende kleur;</a:t>
            </a:r>
            <a:r>
              <a:rPr lang="nl-NL" baseline="0" dirty="0" smtClean="0"/>
              <a:t> e</a:t>
            </a:r>
            <a:r>
              <a:rPr lang="nl-NL" dirty="0" smtClean="0"/>
              <a:t>en- of tweezijdige slechthorendheid tot complete doofheid; een witte lok in het haar op het voorhoofd;</a:t>
            </a:r>
            <a:r>
              <a:rPr lang="nl-NL" baseline="0" dirty="0" smtClean="0"/>
              <a:t> l</a:t>
            </a:r>
            <a:r>
              <a:rPr lang="nl-NL" dirty="0" smtClean="0"/>
              <a:t>ichaamsorganen met een afwijkende ligging.</a:t>
            </a:r>
          </a:p>
          <a:p>
            <a:endParaRPr lang="nl-NL" dirty="0">
              <a:solidFill>
                <a:schemeClr val="tx1"/>
              </a:solidFill>
            </a:endParaRPr>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18</a:t>
            </a:fld>
            <a:endParaRPr lang="nl-NL"/>
          </a:p>
        </p:txBody>
      </p:sp>
    </p:spTree>
    <p:extLst>
      <p:ext uri="{BB962C8B-B14F-4D97-AF65-F5344CB8AC3E}">
        <p14:creationId xmlns:p14="http://schemas.microsoft.com/office/powerpoint/2010/main" val="45718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r>
              <a:rPr lang="nl-NL" dirty="0" smtClean="0"/>
              <a:t>Het </a:t>
            </a:r>
            <a:r>
              <a:rPr lang="nl-NL" b="1" dirty="0" smtClean="0"/>
              <a:t>syndroom van Hunter </a:t>
            </a:r>
            <a:r>
              <a:rPr lang="nl-NL" dirty="0" smtClean="0"/>
              <a:t>treft bijna uitsluitend mannen. De oorzaak van de ziekte is een gendefect op het X-chromosoom. Hierdoor maakt het lichaam te weinig aan van het enzym iduronaat-2-sulfatase. Dit enzym is noodzakelijk voor het afbreken van complexe suikers die in het lichaam worden geproduceerd. Als dit enzym ontbreekt of niet goed werkt, stapelen deze suikers zich op in de cellen, wat leidt tot cellulaire stuwing, vergroting van de lever of de milt, weefselvernietiging en disfunctie van het orgaansysteem. Deze symptomen kunnen zich uiterlijk onder meer manifesteren onder de vorm van grove gelaatstrekken, kleine lichaamslengte (dwerggroei), of een opgeblazen buik. Andere symptomen zijn hartklachten en doofheid. Zonder behandeling worden deze symptomen mettertijd erger en kunnen ze een dodelijke afloop hebben.</a:t>
            </a:r>
          </a:p>
          <a:p>
            <a:r>
              <a:rPr lang="nl-NL" dirty="0" smtClean="0"/>
              <a:t>De symptomen van de ziekte uiten zich meestal tussen 2 en 4 jaar. De ziekte komt zelden voor, naar schatting bij 1 op 111.000 tot 1 op 132.000 pasgeborenen.</a:t>
            </a:r>
          </a:p>
          <a:p>
            <a:endParaRPr lang="nl-NL" dirty="0" smtClean="0"/>
          </a:p>
          <a:p>
            <a:pPr rtl="0"/>
            <a:r>
              <a:rPr lang="nl-NL" dirty="0" smtClean="0"/>
              <a:t>De </a:t>
            </a:r>
            <a:r>
              <a:rPr lang="nl-NL" b="1" dirty="0" smtClean="0"/>
              <a:t>ataxie van </a:t>
            </a:r>
            <a:r>
              <a:rPr lang="nl-NL" b="1" dirty="0" err="1" smtClean="0"/>
              <a:t>Friedreich</a:t>
            </a:r>
            <a:r>
              <a:rPr lang="nl-NL" dirty="0" smtClean="0"/>
              <a:t> is een erfelijke aandoening. Een ataxie is een samenvattend begrip voor verschillende verstoringen van het evenwicht en de bewegingscoördinatie.</a:t>
            </a:r>
          </a:p>
          <a:p>
            <a:pPr rtl="0"/>
            <a:r>
              <a:rPr lang="nl-NL" dirty="0" smtClean="0"/>
              <a:t>De ataxie van </a:t>
            </a:r>
            <a:r>
              <a:rPr lang="nl-NL" dirty="0" err="1" smtClean="0"/>
              <a:t>Friedreich</a:t>
            </a:r>
            <a:r>
              <a:rPr lang="nl-NL" dirty="0" smtClean="0"/>
              <a:t> ontstaat mede door uitval van </a:t>
            </a:r>
            <a:r>
              <a:rPr lang="nl-NL" dirty="0" err="1" smtClean="0"/>
              <a:t>somatosensorische</a:t>
            </a:r>
            <a:r>
              <a:rPr lang="nl-NL" dirty="0" smtClean="0"/>
              <a:t> informatie. Mensen</a:t>
            </a:r>
            <a:r>
              <a:rPr lang="nl-NL" baseline="0" dirty="0" smtClean="0"/>
              <a:t> </a:t>
            </a:r>
            <a:r>
              <a:rPr lang="nl-NL" dirty="0" smtClean="0"/>
              <a:t>die hieraan lijden hebben weinig tot geen gevoel van positie en zijn slecht in het herkennen van passieve bewegingen en vibraties. Wanneer deze mensen lopen, ondersteunen ze het lichaam op een brede basis, zetten de benen ver uiteen en hebben ze de neiging om te schuifelen en te wankelen.</a:t>
            </a:r>
            <a:r>
              <a:rPr lang="nl-NL" b="1" dirty="0" smtClean="0"/>
              <a:t> </a:t>
            </a:r>
            <a:r>
              <a:rPr lang="nl-NL" dirty="0" smtClean="0"/>
              <a:t>De eerste symptomen van de ataxie van </a:t>
            </a:r>
            <a:r>
              <a:rPr lang="nl-NL" dirty="0" err="1" smtClean="0"/>
              <a:t>Friedreich</a:t>
            </a:r>
            <a:r>
              <a:rPr lang="nl-NL" dirty="0" smtClean="0"/>
              <a:t> doen zich meestal tussen het vijfde en vijftiende levensjaar voor. De symptomen ontwikkelen zich langzaam progressief. Enkele symptomen die zich voor kunnen doen zijn: Spierzwakte in armen en benen, coördinatieproblemen, beperkt gezichtsvermogen, gehoorverlies, onduidelijke spraak.</a:t>
            </a:r>
          </a:p>
          <a:p>
            <a:endParaRPr lang="nl-NL" dirty="0" smtClean="0"/>
          </a:p>
          <a:p>
            <a:pPr rtl="0"/>
            <a:r>
              <a:rPr lang="nl-NL" b="1" dirty="0" smtClean="0"/>
              <a:t>Hereditaire motorische en sensorische </a:t>
            </a:r>
            <a:r>
              <a:rPr lang="nl-NL" b="1" dirty="0" err="1" smtClean="0"/>
              <a:t>neuropathieën</a:t>
            </a:r>
            <a:r>
              <a:rPr lang="nl-NL" dirty="0" smtClean="0"/>
              <a:t>  is de </a:t>
            </a:r>
            <a:r>
              <a:rPr lang="nl-NL" i="1" dirty="0" smtClean="0"/>
              <a:t>Nederlandse</a:t>
            </a:r>
            <a:r>
              <a:rPr lang="nl-NL" dirty="0" smtClean="0"/>
              <a:t> benaming voor een chronische vorm van erfelijke </a:t>
            </a:r>
            <a:r>
              <a:rPr lang="nl-NL" dirty="0" err="1" smtClean="0"/>
              <a:t>polyneuropathieën</a:t>
            </a:r>
            <a:r>
              <a:rPr lang="nl-NL" dirty="0" smtClean="0"/>
              <a:t>. Hierbij staat hereditair voor erfelijk; motorisch voor het bewegingsapparaat betreffende; sensorisch, wat betreft het gevoel en </a:t>
            </a:r>
            <a:r>
              <a:rPr lang="nl-NL" dirty="0" err="1" smtClean="0"/>
              <a:t>neuropathieën</a:t>
            </a:r>
            <a:r>
              <a:rPr lang="nl-NL" dirty="0" smtClean="0"/>
              <a:t> voor zenuwaandoeningen. Buiten Nederland is de gebruikelijke naam voor deze aandoening </a:t>
            </a:r>
            <a:r>
              <a:rPr lang="nl-NL" b="1" dirty="0" err="1" smtClean="0"/>
              <a:t>Charcot-Marie-Tooth</a:t>
            </a:r>
            <a:r>
              <a:rPr lang="nl-NL" dirty="0" smtClean="0"/>
              <a:t> (CMT). De ziekte valt onder de spierziekten, hoewel eigenlijk de spieren zelf niet zijn aangedaan, maar de zenuwbanen die de spieren aan moeten sturen, waardoor er toch motorische en gevoelsproblemen zijn en de spieren niet meer goed functioneren. Eerste verschijnselen van de ziekte kunnen zich al voordoen vanaf de geboorte tot soms pas op 65 tot 70-jarige leeftijd. Ten opzichte van gezonde mensen kan de spierkracht wel tot 50% minder zijn en kan doorgaan tot bijna nihil. Ook nachtblindheid, doofheid, </a:t>
            </a:r>
            <a:r>
              <a:rPr lang="nl-NL" dirty="0" err="1" smtClean="0"/>
              <a:t>oorsuizen</a:t>
            </a:r>
            <a:r>
              <a:rPr lang="nl-NL" dirty="0" smtClean="0"/>
              <a:t> en evenwichtstoornis komen relatief vaak voor bij mensen met HMSN.</a:t>
            </a:r>
          </a:p>
          <a:p>
            <a:endParaRPr lang="nl-NL" dirty="0" smtClean="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19</a:t>
            </a:fld>
            <a:endParaRPr lang="nl-NL"/>
          </a:p>
        </p:txBody>
      </p:sp>
    </p:spTree>
    <p:extLst>
      <p:ext uri="{BB962C8B-B14F-4D97-AF65-F5344CB8AC3E}">
        <p14:creationId xmlns:p14="http://schemas.microsoft.com/office/powerpoint/2010/main" val="371236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lvl="0">
              <a:spcBef>
                <a:spcPts val="0"/>
              </a:spcBef>
              <a:buNone/>
            </a:pPr>
            <a:r>
              <a:rPr lang="nl-NL" dirty="0" smtClean="0"/>
              <a:t>Deze </a:t>
            </a:r>
            <a:r>
              <a:rPr lang="nl-NL" dirty="0" err="1" smtClean="0"/>
              <a:t>powerpoint</a:t>
            </a:r>
            <a:r>
              <a:rPr lang="nl-NL" dirty="0" smtClean="0"/>
              <a:t> kan gebruikt worden voor scholing</a:t>
            </a:r>
            <a:r>
              <a:rPr lang="nl-NL" baseline="0" dirty="0" smtClean="0"/>
              <a:t> binnen uw JGZ-instelling. Afhankelijk van de groep professionals die u wilt scholen kunt u selectief gebruik maken van diverse slides.</a:t>
            </a:r>
          </a:p>
          <a:p>
            <a:pPr marL="171450" lvl="0" indent="-171450">
              <a:spcBef>
                <a:spcPts val="0"/>
              </a:spcBef>
              <a:buFont typeface="Arial" panose="020B0604020202020204" pitchFamily="34" charset="0"/>
              <a:buChar char="•"/>
            </a:pPr>
            <a:r>
              <a:rPr lang="nl-NL" baseline="0" dirty="0" smtClean="0"/>
              <a:t>Slide </a:t>
            </a:r>
            <a:r>
              <a:rPr lang="nl-NL" sz="1200" b="0" i="0" kern="1200" dirty="0" smtClean="0">
                <a:solidFill>
                  <a:schemeClr val="tx1"/>
                </a:solidFill>
                <a:effectLst/>
                <a:latin typeface="+mn-lt"/>
                <a:ea typeface="+mn-ea"/>
                <a:cs typeface="+mn-cs"/>
              </a:rPr>
              <a:t>13-30 bij inventarisatie risicofactoren: door arts en jeugdverpleegkundige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smtClean="0">
                <a:solidFill>
                  <a:schemeClr val="tx1"/>
                </a:solidFill>
                <a:effectLst/>
                <a:latin typeface="+mn-lt"/>
                <a:ea typeface="+mn-ea"/>
                <a:cs typeface="+mn-cs"/>
              </a:rPr>
              <a:t>Slide 31-45</a:t>
            </a:r>
            <a:r>
              <a:rPr lang="nl-NL" sz="1200" b="0" i="0" kern="1200" baseline="0" smtClean="0">
                <a:solidFill>
                  <a:schemeClr val="tx1"/>
                </a:solidFill>
                <a:effectLst/>
                <a:latin typeface="+mn-lt"/>
                <a:ea typeface="+mn-ea"/>
                <a:cs typeface="+mn-cs"/>
              </a:rPr>
              <a:t>  </a:t>
            </a:r>
            <a:r>
              <a:rPr lang="nl-NL" sz="1200" b="0" i="0" kern="1200" baseline="0" dirty="0" smtClean="0">
                <a:solidFill>
                  <a:schemeClr val="tx1"/>
                </a:solidFill>
                <a:effectLst/>
                <a:latin typeface="+mn-lt"/>
                <a:ea typeface="+mn-ea"/>
                <a:cs typeface="+mn-cs"/>
              </a:rPr>
              <a:t>bij </a:t>
            </a:r>
            <a:r>
              <a:rPr lang="nl-NL" sz="1200" b="0" i="0" kern="1200" dirty="0" smtClean="0">
                <a:solidFill>
                  <a:schemeClr val="tx1"/>
                </a:solidFill>
                <a:effectLst/>
                <a:latin typeface="+mn-lt"/>
                <a:ea typeface="+mn-ea"/>
                <a:cs typeface="+mn-cs"/>
              </a:rPr>
              <a:t>uitvoering audiometrie op kleuterleeftijd: door doktersassistente of andere professional die de audiometrie uitvoert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i="0" kern="1200" dirty="0" smtClean="0">
                <a:solidFill>
                  <a:schemeClr val="tx1"/>
                </a:solidFill>
                <a:effectLst/>
                <a:latin typeface="+mn-lt"/>
                <a:ea typeface="+mn-ea"/>
                <a:cs typeface="+mn-cs"/>
              </a:rPr>
              <a:t>Slide 47-49 bij voorlichting preventie lawaaischade: door GGD </a:t>
            </a:r>
            <a:endParaRPr lang="nl-NL" dirty="0" smtClean="0"/>
          </a:p>
          <a:p>
            <a:pPr lvl="0">
              <a:spcBef>
                <a:spcPts val="0"/>
              </a:spcBef>
              <a:buNone/>
            </a:pPr>
            <a:endParaRPr dirty="0"/>
          </a:p>
        </p:txBody>
      </p:sp>
      <p:sp>
        <p:nvSpPr>
          <p:cNvPr id="33" name="Shape 33"/>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09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Bij schedelbasisfractuur</a:t>
            </a:r>
            <a:r>
              <a:rPr lang="nl-NL" baseline="0" dirty="0" smtClean="0"/>
              <a:t> of een </a:t>
            </a:r>
            <a:r>
              <a:rPr lang="nl-NL" baseline="0" dirty="0" err="1" smtClean="0"/>
              <a:t>temporaalbotfractuur</a:t>
            </a:r>
            <a:r>
              <a:rPr lang="nl-NL" baseline="0" dirty="0" smtClean="0"/>
              <a:t> (schedelbot aan de zijkant van het hoofd=de slapen) kan ook gehoorverlies ontstaan.</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20</a:t>
            </a:fld>
            <a:endParaRPr lang="nl-NL"/>
          </a:p>
        </p:txBody>
      </p:sp>
    </p:spTree>
    <p:extLst>
      <p:ext uri="{BB962C8B-B14F-4D97-AF65-F5344CB8AC3E}">
        <p14:creationId xmlns:p14="http://schemas.microsoft.com/office/powerpoint/2010/main" val="209854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Tot slot kan</a:t>
            </a:r>
            <a:r>
              <a:rPr lang="nl-NL" baseline="0" dirty="0" smtClean="0"/>
              <a:t> ook zeer langdurige OME leiden tot permanent gehoorverlies. Maar ook onbeschermde seks (– zie eerder aangeboren </a:t>
            </a:r>
            <a:r>
              <a:rPr lang="nl-NL" baseline="0" dirty="0" err="1" smtClean="0"/>
              <a:t>syfillis</a:t>
            </a:r>
            <a:r>
              <a:rPr lang="nl-NL" baseline="0" dirty="0" smtClean="0"/>
              <a:t> als oorzaak van gehoorverlies) drugs en rock&amp;</a:t>
            </a:r>
            <a:r>
              <a:rPr lang="nl-NL" baseline="0" dirty="0" err="1" smtClean="0"/>
              <a:t>roll</a:t>
            </a:r>
            <a:r>
              <a:rPr lang="nl-NL" baseline="0" dirty="0" smtClean="0"/>
              <a:t> van de moeder tijdens de zwangerschap kunnen leiden tot aangeboren gehoorverlies bij kinderen.  En moeders met diabetes</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21</a:t>
            </a:fld>
            <a:endParaRPr lang="nl-NL"/>
          </a:p>
        </p:txBody>
      </p:sp>
    </p:spTree>
    <p:extLst>
      <p:ext uri="{BB962C8B-B14F-4D97-AF65-F5344CB8AC3E}">
        <p14:creationId xmlns:p14="http://schemas.microsoft.com/office/powerpoint/2010/main" val="1846447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bronnen van informatie die we beschikbaar hebben voor</a:t>
            </a:r>
            <a:r>
              <a:rPr lang="nl-NL" baseline="0" dirty="0" smtClean="0"/>
              <a:t> het in beeld brengen van risicofactoren zijn uiteraard het uiterlijk van het kind (of de ouder </a:t>
            </a:r>
            <a:r>
              <a:rPr lang="nl-NL" baseline="0" dirty="0" err="1" smtClean="0"/>
              <a:t>bijv</a:t>
            </a:r>
            <a:r>
              <a:rPr lang="nl-NL" baseline="0" dirty="0" smtClean="0"/>
              <a:t> bij </a:t>
            </a:r>
            <a:r>
              <a:rPr lang="nl-NL" baseline="0" dirty="0" err="1" smtClean="0"/>
              <a:t>Waardenburg</a:t>
            </a:r>
            <a:r>
              <a:rPr lang="nl-NL" baseline="0" dirty="0" smtClean="0"/>
              <a:t>/dragen van hoortoestel </a:t>
            </a:r>
            <a:r>
              <a:rPr lang="nl-NL" baseline="0" dirty="0" err="1" smtClean="0"/>
              <a:t>etc</a:t>
            </a:r>
            <a:r>
              <a:rPr lang="nl-NL" baseline="0" dirty="0" smtClean="0"/>
              <a:t>), overdrachtsberichten van specialisten (</a:t>
            </a:r>
            <a:r>
              <a:rPr lang="nl-NL" baseline="0" dirty="0" err="1" smtClean="0"/>
              <a:t>bijv</a:t>
            </a:r>
            <a:r>
              <a:rPr lang="nl-NL" baseline="0" dirty="0" smtClean="0"/>
              <a:t> bij kinderen die op de NICU hebben gelegen) en risicofactoren navragen bij de ouders. </a:t>
            </a:r>
          </a:p>
          <a:p>
            <a:endParaRPr lang="nl-NL" baseline="0" dirty="0" smtClean="0"/>
          </a:p>
          <a:p>
            <a:r>
              <a:rPr lang="nl-NL" baseline="0" dirty="0" smtClean="0"/>
              <a:t>Zoals duidelijk mag zijn geworden bij de bespreking van de risicofactoren is het niet altijd mogelijk om bij het eerste huisbezoek of het eerste contactmoment tussen jeugdarts en kind/ouders alle risicofactoren in beeld te brengen. Een meningitis kan op elk moment voorkomen of een ernstig trauma aan de schedel. Ook het onderzoek bij verdenking van </a:t>
            </a:r>
            <a:r>
              <a:rPr lang="nl-NL" baseline="0" dirty="0" err="1" smtClean="0"/>
              <a:t>syndromale</a:t>
            </a:r>
            <a:r>
              <a:rPr lang="nl-NL" baseline="0" dirty="0" smtClean="0"/>
              <a:t> afwijkingen is vaak niet binnen enkele weken voltooid. </a:t>
            </a:r>
          </a:p>
          <a:p>
            <a:endParaRPr lang="nl-NL" baseline="0" dirty="0" smtClean="0"/>
          </a:p>
          <a:p>
            <a:r>
              <a:rPr lang="nl-NL" baseline="0" dirty="0" smtClean="0"/>
              <a:t>Er zal daarom goed opgelet moeten worden of risicofactoren op een later moment duidelijk worden.</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22</a:t>
            </a:fld>
            <a:endParaRPr lang="nl-NL"/>
          </a:p>
        </p:txBody>
      </p:sp>
    </p:spTree>
    <p:extLst>
      <p:ext uri="{BB962C8B-B14F-4D97-AF65-F5344CB8AC3E}">
        <p14:creationId xmlns:p14="http://schemas.microsoft.com/office/powerpoint/2010/main" val="260007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smtClean="0"/>
              <a:t>Als een kind risicofactoren heeft en de gehoor/spraaktaalontwikkeling verloopt vertraagd of afwijkend dan is het belangrijk om deze kinderen sneller te verwijzen dan bij kinderen zonder deze risicofactoren. Maar hoe krijgen we zicht op de vertragingen/afwijkingen in de spraaktaalontwikkeling of het gehoor van het kind.</a:t>
            </a:r>
          </a:p>
          <a:p>
            <a:endParaRPr lang="nl-NL" baseline="0" dirty="0" smtClean="0"/>
          </a:p>
          <a:p>
            <a:r>
              <a:rPr lang="nl-NL" baseline="0" dirty="0" smtClean="0"/>
              <a:t>Daar hebben we een aantal instrumenten voor zoals het van </a:t>
            </a:r>
            <a:r>
              <a:rPr lang="nl-NL" baseline="0" dirty="0" err="1" smtClean="0"/>
              <a:t>Wiechenonderzoek</a:t>
            </a:r>
            <a:r>
              <a:rPr lang="nl-NL" baseline="0" dirty="0" smtClean="0"/>
              <a:t>.</a:t>
            </a:r>
          </a:p>
          <a:p>
            <a:endParaRPr lang="nl-NL" baseline="0" dirty="0" smtClean="0"/>
          </a:p>
          <a:p>
            <a:r>
              <a:rPr lang="nl-NL" baseline="0" dirty="0" smtClean="0"/>
              <a:t>Bij bijzonderheden is de aanbeveling &gt; verwijzen!</a:t>
            </a:r>
          </a:p>
          <a:p>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23</a:t>
            </a:fld>
            <a:endParaRPr lang="nl-NL"/>
          </a:p>
        </p:txBody>
      </p:sp>
    </p:spTree>
    <p:extLst>
      <p:ext uri="{BB962C8B-B14F-4D97-AF65-F5344CB8AC3E}">
        <p14:creationId xmlns:p14="http://schemas.microsoft.com/office/powerpoint/2010/main" val="1528253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Als we kijken naar</a:t>
            </a:r>
            <a:r>
              <a:rPr lang="nl-NL" baseline="0" dirty="0" smtClean="0"/>
              <a:t> het Van </a:t>
            </a:r>
            <a:r>
              <a:rPr lang="nl-NL" baseline="0" dirty="0" err="1" smtClean="0"/>
              <a:t>Wiechenontwikkelingsonderzoek</a:t>
            </a:r>
            <a:r>
              <a:rPr lang="nl-NL" baseline="0" dirty="0" smtClean="0"/>
              <a:t>, dan zijn daar voor de communicatie ontwikkeling voldoende kenmerken om te monitoren. De kenmerken 29 tot en met 51 zijn allemaal bedoeld om de communicatieve ontwikkeling van het kind te monitoren. Bij 24 maanden wordt op dit moment het Van </a:t>
            </a:r>
            <a:r>
              <a:rPr lang="nl-NL" baseline="0" dirty="0" err="1" smtClean="0"/>
              <a:t>Wiechenonderzoek</a:t>
            </a:r>
            <a:r>
              <a:rPr lang="nl-NL" baseline="0" dirty="0" smtClean="0"/>
              <a:t> bij voorkeur volgens de JGZ Handreiking “Uniforme signalering van taalachterstanden bij jonge kinderen“ uitgevoerd. </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24</a:t>
            </a:fld>
            <a:endParaRPr lang="nl-NL"/>
          </a:p>
        </p:txBody>
      </p:sp>
    </p:spTree>
    <p:extLst>
      <p:ext uri="{BB962C8B-B14F-4D97-AF65-F5344CB8AC3E}">
        <p14:creationId xmlns:p14="http://schemas.microsoft.com/office/powerpoint/2010/main" val="3022667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Maar ook</a:t>
            </a:r>
            <a:r>
              <a:rPr lang="nl-NL" baseline="0" dirty="0" smtClean="0"/>
              <a:t> naast het van </a:t>
            </a:r>
            <a:r>
              <a:rPr lang="nl-NL" baseline="0" dirty="0" err="1" smtClean="0"/>
              <a:t>Wiechenontwikkelingsonderzoek</a:t>
            </a:r>
            <a:r>
              <a:rPr lang="nl-NL" baseline="0" dirty="0" smtClean="0"/>
              <a:t> hebben we een aantal instrumenten tot onze beschikking om de communicatieve ontwikkeling van een kind goed te monitoren/screenen.  Deze instrumenten zijn in veel organisaties al in omloop. Het nadeel is dat ze meestal niet zijn ingebouwd in het digitaal dossier en apart moeten worden aangeschaft. Daar zijn dus extra kosten mee gemoeid. </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25</a:t>
            </a:fld>
            <a:endParaRPr lang="nl-NL"/>
          </a:p>
        </p:txBody>
      </p:sp>
    </p:spTree>
    <p:extLst>
      <p:ext uri="{BB962C8B-B14F-4D97-AF65-F5344CB8AC3E}">
        <p14:creationId xmlns:p14="http://schemas.microsoft.com/office/powerpoint/2010/main" val="2941181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Dan de </a:t>
            </a:r>
            <a:r>
              <a:rPr lang="nl-NL" dirty="0" err="1" smtClean="0"/>
              <a:t>follow</a:t>
            </a:r>
            <a:r>
              <a:rPr lang="nl-NL" dirty="0" smtClean="0"/>
              <a:t> up bij het</a:t>
            </a:r>
            <a:r>
              <a:rPr lang="nl-NL" baseline="0" dirty="0" smtClean="0"/>
              <a:t> gehoor. Voor gehoor zijn geen kenmerken aanwezig in het Van </a:t>
            </a:r>
            <a:r>
              <a:rPr lang="nl-NL" baseline="0" dirty="0" err="1" smtClean="0"/>
              <a:t>Wiechen</a:t>
            </a:r>
            <a:r>
              <a:rPr lang="nl-NL" baseline="0" dirty="0" smtClean="0"/>
              <a:t>. De auditieve ontwikkeling wordt indirect </a:t>
            </a:r>
            <a:r>
              <a:rPr lang="nl-NL" baseline="0" dirty="0" err="1" smtClean="0"/>
              <a:t>gemonitord</a:t>
            </a:r>
            <a:r>
              <a:rPr lang="nl-NL" baseline="0" dirty="0" smtClean="0"/>
              <a:t> via de communicatiekenmerken in het Van </a:t>
            </a:r>
            <a:r>
              <a:rPr lang="nl-NL" baseline="0" dirty="0" err="1" smtClean="0"/>
              <a:t>Wiechen</a:t>
            </a:r>
            <a:r>
              <a:rPr lang="nl-NL" baseline="0" dirty="0" smtClean="0"/>
              <a:t>. Maar er is bijvoorbeeld wel een vragenlijst waarmee de auditieve ontwikkeling kan worden “gescreend”. </a:t>
            </a:r>
          </a:p>
          <a:p>
            <a:r>
              <a:rPr lang="nl-NL" baseline="0" dirty="0" smtClean="0"/>
              <a:t>De </a:t>
            </a:r>
            <a:r>
              <a:rPr lang="nl-NL" baseline="0" dirty="0" err="1" smtClean="0"/>
              <a:t>Little</a:t>
            </a:r>
            <a:r>
              <a:rPr lang="nl-NL" baseline="0" dirty="0" smtClean="0"/>
              <a:t> </a:t>
            </a:r>
            <a:r>
              <a:rPr lang="nl-NL" baseline="0" dirty="0" err="1" smtClean="0"/>
              <a:t>Ears</a:t>
            </a:r>
            <a:r>
              <a:rPr lang="nl-NL" baseline="0" dirty="0" smtClean="0"/>
              <a:t> vragenlijst.  Ook hiervoor geldt dat het niet in het digitaal dossier is ingebouwd en dat er extra kosten mee gemoeid gaan. </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26</a:t>
            </a:fld>
            <a:endParaRPr lang="nl-NL"/>
          </a:p>
        </p:txBody>
      </p:sp>
    </p:spTree>
    <p:extLst>
      <p:ext uri="{BB962C8B-B14F-4D97-AF65-F5344CB8AC3E}">
        <p14:creationId xmlns:p14="http://schemas.microsoft.com/office/powerpoint/2010/main" val="1297374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smtClean="0"/>
              <a:t>Dit is een stukje van de </a:t>
            </a:r>
            <a:r>
              <a:rPr lang="nl-NL" baseline="0" dirty="0" err="1" smtClean="0"/>
              <a:t>Little</a:t>
            </a:r>
            <a:r>
              <a:rPr lang="nl-NL" baseline="0" dirty="0" smtClean="0"/>
              <a:t> </a:t>
            </a:r>
            <a:r>
              <a:rPr lang="nl-NL" baseline="0" dirty="0" err="1" smtClean="0"/>
              <a:t>ears</a:t>
            </a:r>
            <a:r>
              <a:rPr lang="nl-NL" baseline="0" dirty="0" smtClean="0"/>
              <a:t> vragenlijst. </a:t>
            </a:r>
          </a:p>
          <a:p>
            <a:endParaRPr lang="nl-NL" baseline="0" dirty="0" smtClean="0"/>
          </a:p>
          <a:p>
            <a:r>
              <a:rPr lang="nl-NL" baseline="0" dirty="0" err="1" smtClean="0"/>
              <a:t>Little</a:t>
            </a:r>
            <a:r>
              <a:rPr lang="nl-NL" baseline="0" dirty="0" smtClean="0"/>
              <a:t> </a:t>
            </a:r>
            <a:r>
              <a:rPr lang="nl-NL" baseline="0" dirty="0" err="1" smtClean="0"/>
              <a:t>ears</a:t>
            </a:r>
            <a:r>
              <a:rPr lang="nl-NL" baseline="0" dirty="0" smtClean="0"/>
              <a:t> vragenlijst: </a:t>
            </a:r>
            <a:r>
              <a:rPr lang="nl-NL" dirty="0" smtClean="0"/>
              <a:t>De vragenlijst bevat 35 vragen, waar met ja of nee op geantwoord moet worden en is in 10 minuten ingevuld. </a:t>
            </a:r>
            <a:r>
              <a:rPr lang="nl-NL" dirty="0" err="1" smtClean="0"/>
              <a:t>LittlEARS</a:t>
            </a:r>
            <a:r>
              <a:rPr lang="nl-NL" dirty="0" smtClean="0"/>
              <a:t> is genormeerd op horende kinderen, wat het toe laat om de behaalde score om te zetten in een hoorleeftijd</a:t>
            </a:r>
            <a:r>
              <a:rPr lang="nl-NL" baseline="0" dirty="0" smtClean="0"/>
              <a:t> en daardoor bij afwijking hiervan in combinatie met de risicofactoren aanleiding geeft voor verwijzing naar een </a:t>
            </a:r>
            <a:r>
              <a:rPr lang="nl-NL" baseline="0" dirty="0" err="1" smtClean="0"/>
              <a:t>audiologisch</a:t>
            </a:r>
            <a:r>
              <a:rPr lang="nl-NL" baseline="0" dirty="0" smtClean="0"/>
              <a:t> centrum. </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27</a:t>
            </a:fld>
            <a:endParaRPr lang="nl-NL"/>
          </a:p>
        </p:txBody>
      </p:sp>
    </p:spTree>
    <p:extLst>
      <p:ext uri="{BB962C8B-B14F-4D97-AF65-F5344CB8AC3E}">
        <p14:creationId xmlns:p14="http://schemas.microsoft.com/office/powerpoint/2010/main" val="113612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57310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Dat is</a:t>
            </a:r>
            <a:r>
              <a:rPr lang="nl-NL" baseline="0" dirty="0" smtClean="0"/>
              <a:t> dan ook de aanbeveling;</a:t>
            </a:r>
          </a:p>
          <a:p>
            <a:endParaRPr lang="nl-NL" baseline="0" dirty="0" smtClean="0"/>
          </a:p>
          <a:p>
            <a:r>
              <a:rPr lang="nl-NL" baseline="0" dirty="0" smtClean="0"/>
              <a:t>Wanneer we een afwijkende/vertraagde gehoor en of spraaktaalontwikkeling zien bij een kind en er zijn risicofactoren aanwezig waarmee het kind een verhoogde kans heeft op het hebben van gehoorverlies – dan moet het kind verwezen worden naar een </a:t>
            </a:r>
            <a:r>
              <a:rPr lang="nl-NL" baseline="0" dirty="0" err="1" smtClean="0"/>
              <a:t>audiologisch</a:t>
            </a:r>
            <a:r>
              <a:rPr lang="nl-NL" baseline="0" dirty="0" smtClean="0"/>
              <a:t> centrum. </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29</a:t>
            </a:fld>
            <a:endParaRPr lang="nl-NL"/>
          </a:p>
        </p:txBody>
      </p:sp>
    </p:spTree>
    <p:extLst>
      <p:ext uri="{BB962C8B-B14F-4D97-AF65-F5344CB8AC3E}">
        <p14:creationId xmlns:p14="http://schemas.microsoft.com/office/powerpoint/2010/main" val="234854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lvl="0">
              <a:spcBef>
                <a:spcPts val="0"/>
              </a:spcBef>
              <a:buNone/>
            </a:pPr>
            <a:endParaRPr/>
          </a:p>
        </p:txBody>
      </p:sp>
      <p:sp>
        <p:nvSpPr>
          <p:cNvPr id="40" name="Shape 4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599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Enige uitzondering daarop zijn de volgende situaties</a:t>
            </a:r>
            <a:r>
              <a:rPr lang="nl-NL" baseline="0" dirty="0" smtClean="0"/>
              <a:t> – zie dia.</a:t>
            </a:r>
          </a:p>
          <a:p>
            <a:r>
              <a:rPr lang="nl-NL" baseline="0" dirty="0" smtClean="0"/>
              <a:t>In die gevallen wordt het kind eerst naar een KNO arts verwezen. </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30</a:t>
            </a:fld>
            <a:endParaRPr lang="nl-NL"/>
          </a:p>
        </p:txBody>
      </p:sp>
    </p:spTree>
    <p:extLst>
      <p:ext uri="{BB962C8B-B14F-4D97-AF65-F5344CB8AC3E}">
        <p14:creationId xmlns:p14="http://schemas.microsoft.com/office/powerpoint/2010/main" val="3350700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31</a:t>
            </a:fld>
            <a:endParaRPr lang="nl-NL"/>
          </a:p>
        </p:txBody>
      </p:sp>
    </p:spTree>
    <p:extLst>
      <p:ext uri="{BB962C8B-B14F-4D97-AF65-F5344CB8AC3E}">
        <p14:creationId xmlns:p14="http://schemas.microsoft.com/office/powerpoint/2010/main" val="1730574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Wanneer het voor de onderzoeker niet mogelijk is om bij</a:t>
            </a:r>
            <a:r>
              <a:rPr lang="nl-NL" baseline="0" dirty="0" smtClean="0"/>
              <a:t> zichzelf te testen of geluiden van 25dB te horen zijn, dan dient dit door een andere volwassene te worden getest. De te onderzoeken frequenties zijn 500,1000,2000 en 4000Hz.</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32</a:t>
            </a:fld>
            <a:endParaRPr lang="nl-NL"/>
          </a:p>
        </p:txBody>
      </p:sp>
    </p:spTree>
    <p:extLst>
      <p:ext uri="{BB962C8B-B14F-4D97-AF65-F5344CB8AC3E}">
        <p14:creationId xmlns:p14="http://schemas.microsoft.com/office/powerpoint/2010/main" val="2361369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33</a:t>
            </a:fld>
            <a:endParaRPr lang="nl-NL"/>
          </a:p>
        </p:txBody>
      </p:sp>
    </p:spTree>
    <p:extLst>
      <p:ext uri="{BB962C8B-B14F-4D97-AF65-F5344CB8AC3E}">
        <p14:creationId xmlns:p14="http://schemas.microsoft.com/office/powerpoint/2010/main" val="4126870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Het kind mag middels handopsteking</a:t>
            </a:r>
            <a:r>
              <a:rPr lang="nl-NL" baseline="0" dirty="0" smtClean="0"/>
              <a:t> aangeven of de toon gehoord is, of middels een drukknopsysteem. Of het kind de instructie begrepen heeft wordt middel een testtoon gecontroleerd. Laat een kind geen “ja” zeggen als teken dat hij de toon heeft gehoord. De letter “a” klinkt door en zo kan het de volgende toon beïnvloeden.</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34</a:t>
            </a:fld>
            <a:endParaRPr lang="nl-NL"/>
          </a:p>
        </p:txBody>
      </p:sp>
    </p:spTree>
    <p:extLst>
      <p:ext uri="{BB962C8B-B14F-4D97-AF65-F5344CB8AC3E}">
        <p14:creationId xmlns:p14="http://schemas.microsoft.com/office/powerpoint/2010/main" val="2530647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1000 Hz wordt</a:t>
            </a:r>
            <a:r>
              <a:rPr lang="nl-NL" baseline="0" dirty="0" smtClean="0"/>
              <a:t> een keer herhaald om een indruk te krijgen van de reproduceerbaarheid van de reactie (is er sprake van een toevalstreffer??). </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35</a:t>
            </a:fld>
            <a:endParaRPr lang="nl-NL"/>
          </a:p>
        </p:txBody>
      </p:sp>
    </p:spTree>
    <p:extLst>
      <p:ext uri="{BB962C8B-B14F-4D97-AF65-F5344CB8AC3E}">
        <p14:creationId xmlns:p14="http://schemas.microsoft.com/office/powerpoint/2010/main" val="2758345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Je gaat naar de</a:t>
            </a:r>
            <a:r>
              <a:rPr lang="nl-NL" baseline="0" dirty="0" smtClean="0"/>
              <a:t> volgende frequentie maar blijft wel op dezelfde luidheid als de zojuist gevonden drempelwaarde.  </a:t>
            </a:r>
          </a:p>
          <a:p>
            <a:endParaRPr lang="nl-NL" baseline="0" dirty="0" smtClean="0"/>
          </a:p>
          <a:p>
            <a:r>
              <a:rPr lang="nl-NL" baseline="0" dirty="0" smtClean="0"/>
              <a:t>De juiste volgorde van de te testen frequenties is 1000, 2000, 4000, 1000 en 500Hz</a:t>
            </a:r>
            <a:endParaRPr lang="nl-NL" dirty="0" smtClean="0"/>
          </a:p>
          <a:p>
            <a:endParaRPr lang="nl-NL" dirty="0" smtClean="0"/>
          </a:p>
          <a:p>
            <a:r>
              <a:rPr lang="nl-NL" dirty="0" smtClean="0"/>
              <a:t>Is er een verschil van 10dB tussen de 1</a:t>
            </a:r>
            <a:r>
              <a:rPr lang="nl-NL" baseline="30000" dirty="0" smtClean="0"/>
              <a:t>e</a:t>
            </a:r>
            <a:r>
              <a:rPr lang="nl-NL" dirty="0" smtClean="0"/>
              <a:t> en de 2</a:t>
            </a:r>
            <a:r>
              <a:rPr lang="nl-NL" baseline="30000" dirty="0" smtClean="0"/>
              <a:t>e</a:t>
            </a:r>
            <a:r>
              <a:rPr lang="nl-NL" dirty="0" smtClean="0"/>
              <a:t> test bij 1000Hz</a:t>
            </a:r>
            <a:r>
              <a:rPr lang="nl-NL" baseline="0" dirty="0" smtClean="0"/>
              <a:t> dan moet de instructie herhaald worden en de test opnieuw uitgevoerd worden. </a:t>
            </a:r>
          </a:p>
          <a:p>
            <a:r>
              <a:rPr lang="nl-NL" baseline="0" dirty="0" smtClean="0"/>
              <a:t>Als de test succesvol is uitgevoerd ga dan naar het andere oor.</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36</a:t>
            </a:fld>
            <a:endParaRPr lang="nl-NL"/>
          </a:p>
        </p:txBody>
      </p:sp>
    </p:spTree>
    <p:extLst>
      <p:ext uri="{BB962C8B-B14F-4D97-AF65-F5344CB8AC3E}">
        <p14:creationId xmlns:p14="http://schemas.microsoft.com/office/powerpoint/2010/main" val="2775150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37</a:t>
            </a:fld>
            <a:endParaRPr lang="nl-NL"/>
          </a:p>
        </p:txBody>
      </p:sp>
    </p:spTree>
    <p:extLst>
      <p:ext uri="{BB962C8B-B14F-4D97-AF65-F5344CB8AC3E}">
        <p14:creationId xmlns:p14="http://schemas.microsoft.com/office/powerpoint/2010/main" val="584157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587790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Dit is de afleestabel voor de verwijzing/controle</a:t>
            </a:r>
            <a:r>
              <a:rPr lang="nl-NL" baseline="0" dirty="0" smtClean="0"/>
              <a:t> etc. De tabel lees je als volgt (volgende dia)</a:t>
            </a:r>
            <a:endParaRPr lang="nl-NL" dirty="0"/>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2451707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lvl="0">
              <a:spcBef>
                <a:spcPts val="0"/>
              </a:spcBef>
              <a:buNone/>
            </a:pPr>
            <a:endParaRPr/>
          </a:p>
        </p:txBody>
      </p:sp>
      <p:sp>
        <p:nvSpPr>
          <p:cNvPr id="47" name="Shape 47"/>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6775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Bijvoorbeeld: </a:t>
            </a:r>
          </a:p>
          <a:p>
            <a:pPr>
              <a:buFontTx/>
              <a:buChar char="-"/>
            </a:pPr>
            <a:r>
              <a:rPr lang="nl-NL" dirty="0" smtClean="0"/>
              <a:t>Rechts 30 dB verlies op 3 frequenties, links 30 dB verlies op 3 frequenties: voldoende. </a:t>
            </a:r>
          </a:p>
          <a:p>
            <a:pPr>
              <a:buFontTx/>
              <a:buChar char="-"/>
            </a:pPr>
            <a:r>
              <a:rPr lang="nl-NL" dirty="0" smtClean="0"/>
              <a:t>Rechts 25 dB verlies op alle 4 frequenties, links 35dB verlies op 1 frequentie : twijfelachtig. </a:t>
            </a:r>
          </a:p>
          <a:p>
            <a:pPr>
              <a:buFontTx/>
              <a:buChar char="-"/>
            </a:pPr>
            <a:r>
              <a:rPr lang="nl-NL" dirty="0" smtClean="0"/>
              <a:t>Rechts 35 dB verlies op 2 frequenties, links 40dB verlies op 2 frequenties: onvoldoende. </a:t>
            </a:r>
          </a:p>
          <a:p>
            <a:pPr>
              <a:buFontTx/>
              <a:buChar char="-"/>
            </a:pPr>
            <a:r>
              <a:rPr lang="nl-NL" dirty="0" smtClean="0"/>
              <a:t>Rechts 40 dB verlies op 1 frequentie en 35 dB verlies op 2 frequenties, links 40 dB verlies op 1 frequentie en 35 dB verlies op 2 frequenties: twijfelachtig. </a:t>
            </a:r>
          </a:p>
          <a:p>
            <a:pPr>
              <a:buFontTx/>
              <a:buChar char="-"/>
            </a:pPr>
            <a:r>
              <a:rPr lang="nl-NL" dirty="0" smtClean="0"/>
              <a:t>Rechts 40 dB verlies op 1 frequentie en 35 dB verlies op 3 frequenties, links 40 dB verlies op 1 frequentie: onvoldoende.</a:t>
            </a:r>
            <a:endParaRPr lang="nl-NL" dirty="0"/>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1808449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2270386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42</a:t>
            </a:fld>
            <a:endParaRPr lang="nl-NL"/>
          </a:p>
        </p:txBody>
      </p:sp>
    </p:spTree>
    <p:extLst>
      <p:ext uri="{BB962C8B-B14F-4D97-AF65-F5344CB8AC3E}">
        <p14:creationId xmlns:p14="http://schemas.microsoft.com/office/powerpoint/2010/main" val="1210775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43</a:t>
            </a:fld>
            <a:endParaRPr lang="nl-NL"/>
          </a:p>
        </p:txBody>
      </p:sp>
    </p:spTree>
    <p:extLst>
      <p:ext uri="{BB962C8B-B14F-4D97-AF65-F5344CB8AC3E}">
        <p14:creationId xmlns:p14="http://schemas.microsoft.com/office/powerpoint/2010/main" val="37678361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dirty="0" err="1" smtClean="0"/>
              <a:t>Otitis</a:t>
            </a:r>
            <a:r>
              <a:rPr lang="nl-NL" b="1" dirty="0" smtClean="0"/>
              <a:t> </a:t>
            </a:r>
            <a:r>
              <a:rPr lang="nl-NL" b="1" dirty="0" err="1" smtClean="0"/>
              <a:t>externa</a:t>
            </a:r>
            <a:r>
              <a:rPr lang="nl-NL" dirty="0" smtClean="0"/>
              <a:t>: diffuse ontsteking van de huid van de gehoorgang met pijn, jeuk, afscheiding, schilfering, roodheid of zwelling.</a:t>
            </a:r>
          </a:p>
          <a:p>
            <a:r>
              <a:rPr lang="nl-NL" b="1" dirty="0" err="1" smtClean="0"/>
              <a:t>Ototis</a:t>
            </a:r>
            <a:r>
              <a:rPr lang="nl-NL" b="1" dirty="0" smtClean="0"/>
              <a:t> media </a:t>
            </a:r>
            <a:r>
              <a:rPr lang="nl-NL" b="1" dirty="0" err="1" smtClean="0"/>
              <a:t>acuta</a:t>
            </a:r>
            <a:r>
              <a:rPr lang="nl-NL" b="1" dirty="0" smtClean="0"/>
              <a:t>; </a:t>
            </a:r>
            <a:r>
              <a:rPr lang="nl-NL" dirty="0" smtClean="0"/>
              <a:t>actieve oorontsteking met pijn en koorts.</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44</a:t>
            </a:fld>
            <a:endParaRPr lang="nl-NL"/>
          </a:p>
        </p:txBody>
      </p:sp>
    </p:spTree>
    <p:extLst>
      <p:ext uri="{BB962C8B-B14F-4D97-AF65-F5344CB8AC3E}">
        <p14:creationId xmlns:p14="http://schemas.microsoft.com/office/powerpoint/2010/main" val="1959321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dirty="0" smtClean="0">
                <a:latin typeface="Calibri" pitchFamily="34" charset="0"/>
              </a:rPr>
              <a:t>[NB: Bij een kind met taalachterstand en verdenking op gehoorverlies dient eerst te worden nagegaan of er sprake is van gehoorverlies. Als er toch geen sprake is van gehoorverlies kan verwezen worden naar de</a:t>
            </a:r>
            <a:r>
              <a:rPr lang="nl-NL" sz="1200" baseline="0" dirty="0" smtClean="0">
                <a:latin typeface="Calibri" pitchFamily="34" charset="0"/>
              </a:rPr>
              <a:t> dan passende behandeling bijv. Logopedie.</a:t>
            </a:r>
            <a:endParaRPr lang="nl-NL" sz="1200" dirty="0" smtClean="0">
              <a:latin typeface="Calibri" pitchFamily="34" charset="0"/>
            </a:endParaRPr>
          </a:p>
          <a:p>
            <a:endParaRPr lang="nl-NL" sz="1200" dirty="0" smtClean="0">
              <a:latin typeface="Calibri" pitchFamily="34" charset="0"/>
            </a:endParaRPr>
          </a:p>
          <a:p>
            <a:r>
              <a:rPr lang="nl-NL" sz="1200" dirty="0" smtClean="0">
                <a:latin typeface="Calibri" pitchFamily="34" charset="0"/>
              </a:rPr>
              <a:t>Zorgen van ouders over he</a:t>
            </a:r>
            <a:r>
              <a:rPr lang="nl-NL" sz="1200" baseline="0" dirty="0" smtClean="0">
                <a:latin typeface="Calibri" pitchFamily="34" charset="0"/>
              </a:rPr>
              <a:t>t gehoor van hun kind. </a:t>
            </a:r>
            <a:endParaRPr lang="nl-NL" sz="1200" dirty="0" smtClean="0">
              <a:latin typeface="Calibri" pitchFamily="34" charset="0"/>
            </a:endParaRPr>
          </a:p>
          <a:p>
            <a:r>
              <a:rPr lang="nl-NL" sz="1200" dirty="0" smtClean="0">
                <a:latin typeface="Calibri" pitchFamily="34" charset="0"/>
              </a:rPr>
              <a:t>Een achteruitgang in of achterblijvende taalontwikkeling (zowel in productie, taalbegrip als </a:t>
            </a:r>
            <a:r>
              <a:rPr lang="nl-NL" sz="1200" dirty="0" err="1" smtClean="0">
                <a:latin typeface="Calibri" pitchFamily="34" charset="0"/>
              </a:rPr>
              <a:t>articulatieworden</a:t>
            </a:r>
            <a:r>
              <a:rPr lang="nl-NL" sz="1200" dirty="0" smtClean="0">
                <a:latin typeface="Calibri" pitchFamily="34" charset="0"/>
              </a:rPr>
              <a:t> naar logopedie ]</a:t>
            </a:r>
          </a:p>
          <a:p>
            <a:r>
              <a:rPr lang="nl-NL" sz="1200" dirty="0" smtClean="0">
                <a:latin typeface="Calibri" pitchFamily="34" charset="0"/>
              </a:rPr>
              <a:t>Een achterblijvende algehele ontwikkeling [overweeg verwijzing kinderarts]</a:t>
            </a:r>
          </a:p>
          <a:p>
            <a:r>
              <a:rPr lang="nl-NL" sz="1200" dirty="0" smtClean="0">
                <a:latin typeface="Calibri" pitchFamily="34" charset="0"/>
              </a:rPr>
              <a:t>Zorgen over de cognitieve ontwikkeling [overweeg verwijzing kinderarts]</a:t>
            </a:r>
          </a:p>
          <a:p>
            <a:r>
              <a:rPr lang="nl-NL" sz="1200" dirty="0" smtClean="0">
                <a:latin typeface="Calibri" pitchFamily="34" charset="0"/>
              </a:rPr>
              <a:t>Een sterke gelaatgerichtheid</a:t>
            </a:r>
          </a:p>
          <a:p>
            <a:r>
              <a:rPr lang="nl-NL" sz="1200" dirty="0" smtClean="0">
                <a:latin typeface="Calibri" pitchFamily="34" charset="0"/>
              </a:rPr>
              <a:t>Klachten van vermoeidheid</a:t>
            </a:r>
          </a:p>
          <a:p>
            <a:r>
              <a:rPr lang="nl-NL" sz="1200" dirty="0" smtClean="0">
                <a:latin typeface="Calibri" pitchFamily="34" charset="0"/>
              </a:rPr>
              <a:t>Concentratieproblemen</a:t>
            </a:r>
          </a:p>
          <a:p>
            <a:r>
              <a:rPr lang="nl-NL" sz="1200" dirty="0" smtClean="0">
                <a:latin typeface="Calibri" pitchFamily="34" charset="0"/>
              </a:rPr>
              <a:t>Gedragsproblemen zoals boosheid, dwars gedrag, extreme verlegenheid</a:t>
            </a:r>
          </a:p>
          <a:p>
            <a:r>
              <a:rPr lang="nl-NL" sz="1200" dirty="0" smtClean="0">
                <a:latin typeface="Calibri" pitchFamily="34" charset="0"/>
              </a:rPr>
              <a:t>(Verdenking op) een psychiatrische stoornis</a:t>
            </a:r>
          </a:p>
          <a:p>
            <a:endParaRPr lang="nl-NL" dirty="0"/>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41132331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lvl="0" rtl="0">
              <a:spcBef>
                <a:spcPts val="0"/>
              </a:spcBef>
              <a:buNone/>
            </a:pPr>
            <a:endParaRPr dirty="0"/>
          </a:p>
        </p:txBody>
      </p:sp>
      <p:sp>
        <p:nvSpPr>
          <p:cNvPr id="75" name="Shape 75"/>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463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2225043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22843273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Door gebruik te maken van vragenlijsten kan de GGD/gemeente op scholen inventariseren welke groepen meer risico lopen en op basis daarvan gerichter voorlichting geven of de school adviseren. Bestaande vragenlijsten kunnen bijvoorbeeld</a:t>
            </a:r>
            <a:r>
              <a:rPr lang="nl-NL" baseline="0" dirty="0" smtClean="0"/>
              <a:t> uitgebreid worden met vragen rondom luistergedrag. Voorbeelden van dit soort vragen zijn:</a:t>
            </a:r>
          </a:p>
          <a:p>
            <a:endParaRPr lang="nl-NL" baseline="0" dirty="0" smtClean="0"/>
          </a:p>
          <a:p>
            <a:r>
              <a:rPr lang="nl-NL" sz="1200" b="0" i="0" kern="1200" dirty="0" smtClean="0">
                <a:solidFill>
                  <a:schemeClr val="tx1"/>
                </a:solidFill>
                <a:latin typeface="+mn-lt"/>
                <a:ea typeface="+mn-ea"/>
                <a:cs typeface="+mn-cs"/>
              </a:rPr>
              <a:t>De Nationale Hoorstichting staat op het standpunt dat in verband met de hoge percentages kinderen en jongeren die risico lopen op gehoorschade door hard geluid, het gehoor van kinderen op 10-, 13- en 15/16-jarige leeftijd met een hoortest gescreend zou moeten worden door de JGZ. Daarvoor ontbreekt echter de </a:t>
            </a:r>
            <a:r>
              <a:rPr lang="nl-NL" sz="1200" b="0" i="0" kern="1200" dirty="0" err="1" smtClean="0">
                <a:solidFill>
                  <a:schemeClr val="tx1"/>
                </a:solidFill>
                <a:latin typeface="+mn-lt"/>
                <a:ea typeface="+mn-ea"/>
                <a:cs typeface="+mn-cs"/>
              </a:rPr>
              <a:t>evidence</a:t>
            </a:r>
            <a:r>
              <a:rPr lang="nl-NL" sz="1200" b="0" i="0" kern="1200" dirty="0" smtClean="0">
                <a:solidFill>
                  <a:schemeClr val="tx1"/>
                </a:solidFill>
                <a:latin typeface="+mn-lt"/>
                <a:ea typeface="+mn-ea"/>
                <a:cs typeface="+mn-cs"/>
              </a:rPr>
              <a:t> maar zeker ook de tijd/budget. </a:t>
            </a:r>
            <a:endParaRPr lang="nl-NL" baseline="0" dirty="0" smtClean="0"/>
          </a:p>
          <a:p>
            <a:endParaRPr lang="nl-NL" dirty="0" smtClean="0"/>
          </a:p>
          <a:p>
            <a:endParaRPr lang="nl-NL" dirty="0" smtClean="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49</a:t>
            </a:fld>
            <a:endParaRPr lang="nl-NL"/>
          </a:p>
        </p:txBody>
      </p:sp>
    </p:spTree>
    <p:extLst>
      <p:ext uri="{BB962C8B-B14F-4D97-AF65-F5344CB8AC3E}">
        <p14:creationId xmlns:p14="http://schemas.microsoft.com/office/powerpoint/2010/main" val="398862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lvl="0">
              <a:spcBef>
                <a:spcPts val="0"/>
              </a:spcBef>
              <a:buNone/>
            </a:pPr>
            <a:endParaRPr/>
          </a:p>
        </p:txBody>
      </p:sp>
      <p:sp>
        <p:nvSpPr>
          <p:cNvPr id="47" name="Shape 47"/>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7821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lvl="0" rtl="0">
              <a:spcBef>
                <a:spcPts val="0"/>
              </a:spcBef>
              <a:buNone/>
            </a:pPr>
            <a:endParaRPr/>
          </a:p>
        </p:txBody>
      </p:sp>
      <p:sp>
        <p:nvSpPr>
          <p:cNvPr id="75" name="Shape 75"/>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3491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6337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298936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39290593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35470890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23384405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11033705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37678272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lvl="0">
              <a:spcBef>
                <a:spcPts val="0"/>
              </a:spcBef>
              <a:buNone/>
            </a:pPr>
            <a:endParaRPr/>
          </a:p>
        </p:txBody>
      </p:sp>
      <p:sp>
        <p:nvSpPr>
          <p:cNvPr id="120" name="Shape 120"/>
          <p:cNvSpPr txBox="1">
            <a:spLocks noGrp="1"/>
          </p:cNvSpPr>
          <p:nvPr>
            <p:ph type="sldNum" idx="12"/>
          </p:nvPr>
        </p:nvSpPr>
        <p:spPr>
          <a:xfrm>
            <a:off x="3884613" y="9446675"/>
            <a:ext cx="2971799" cy="497284"/>
          </a:xfrm>
          <a:prstGeom prst="rect">
            <a:avLst/>
          </a:prstGeom>
        </p:spPr>
        <p:txBody>
          <a:bodyPr lIns="91425" tIns="91425" rIns="91425" bIns="91425" anchor="ctr" anchorCtr="0">
            <a:noAutofit/>
          </a:bodyPr>
          <a:lstStyle/>
          <a:p>
            <a:pPr lvl="0" rtl="0">
              <a:spcBef>
                <a:spcPts val="0"/>
              </a:spcBef>
              <a:buClr>
                <a:srgbClr val="000000"/>
              </a:buClr>
              <a:buSzPct val="100000"/>
              <a:buFont typeface="Arial"/>
              <a:buNone/>
            </a:pPr>
            <a:endParaRPr/>
          </a:p>
          <a:p>
            <a:pPr lvl="1" rtl="0">
              <a:spcBef>
                <a:spcPts val="0"/>
              </a:spcBef>
              <a:buClr>
                <a:srgbClr val="000000"/>
              </a:buClr>
              <a:buSzPct val="100000"/>
              <a:buFont typeface="Arial"/>
              <a:buNone/>
            </a:pPr>
            <a:endParaRPr/>
          </a:p>
          <a:p>
            <a:pPr lvl="2" rtl="0">
              <a:spcBef>
                <a:spcPts val="0"/>
              </a:spcBef>
              <a:buClr>
                <a:srgbClr val="000000"/>
              </a:buClr>
              <a:buSzPct val="100000"/>
              <a:buFont typeface="Arial"/>
              <a:buNone/>
            </a:pPr>
            <a:endParaRPr/>
          </a:p>
          <a:p>
            <a:pPr lvl="3" rtl="0">
              <a:spcBef>
                <a:spcPts val="0"/>
              </a:spcBef>
              <a:buClr>
                <a:srgbClr val="000000"/>
              </a:buClr>
              <a:buSzPct val="100000"/>
              <a:buFont typeface="Arial"/>
              <a:buNone/>
            </a:pPr>
            <a:endParaRPr/>
          </a:p>
          <a:p>
            <a:pPr lvl="4" rtl="0">
              <a:spcBef>
                <a:spcPts val="0"/>
              </a:spcBef>
              <a:buClr>
                <a:srgbClr val="000000"/>
              </a:buClr>
              <a:buSzPct val="100000"/>
              <a:buFont typeface="Arial"/>
              <a:buNone/>
            </a:pPr>
            <a:endParaRPr/>
          </a:p>
          <a:p>
            <a:pPr lvl="5" rtl="0">
              <a:spcBef>
                <a:spcPts val="0"/>
              </a:spcBef>
              <a:buClr>
                <a:srgbClr val="000000"/>
              </a:buClr>
              <a:buSzPct val="100000"/>
              <a:buFont typeface="Arial"/>
              <a:buNone/>
            </a:pPr>
            <a:endParaRPr/>
          </a:p>
          <a:p>
            <a:pPr lvl="6" rtl="0">
              <a:spcBef>
                <a:spcPts val="0"/>
              </a:spcBef>
              <a:buClr>
                <a:srgbClr val="000000"/>
              </a:buClr>
              <a:buSzPct val="100000"/>
              <a:buFont typeface="Arial"/>
              <a:buNone/>
            </a:pPr>
            <a:endParaRPr/>
          </a:p>
          <a:p>
            <a:pPr lvl="7" rtl="0">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extLst>
      <p:ext uri="{BB962C8B-B14F-4D97-AF65-F5344CB8AC3E}">
        <p14:creationId xmlns:p14="http://schemas.microsoft.com/office/powerpoint/2010/main" val="35950492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lvl="0">
              <a:spcBef>
                <a:spcPts val="0"/>
              </a:spcBef>
              <a:buNone/>
            </a:pPr>
            <a:endParaRPr dirty="0"/>
          </a:p>
        </p:txBody>
      </p:sp>
      <p:sp>
        <p:nvSpPr>
          <p:cNvPr id="126" name="Shape 126"/>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78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lvl="0">
              <a:spcBef>
                <a:spcPts val="0"/>
              </a:spcBef>
            </a:pPr>
            <a:endParaRPr lang="nl-NL" smtClean="0"/>
          </a:p>
          <a:p>
            <a:pPr lvl="1">
              <a:spcBef>
                <a:spcPts val="0"/>
              </a:spcBef>
            </a:pPr>
            <a:endParaRPr lang="nl-NL" smtClean="0"/>
          </a:p>
          <a:p>
            <a:pPr lvl="2">
              <a:spcBef>
                <a:spcPts val="0"/>
              </a:spcBef>
            </a:pPr>
            <a:endParaRPr lang="nl-NL" smtClean="0"/>
          </a:p>
          <a:p>
            <a:pPr lvl="3">
              <a:spcBef>
                <a:spcPts val="0"/>
              </a:spcBef>
            </a:pPr>
            <a:endParaRPr lang="nl-NL" smtClean="0"/>
          </a:p>
          <a:p>
            <a:pPr lvl="4">
              <a:spcBef>
                <a:spcPts val="0"/>
              </a:spcBef>
            </a:pPr>
            <a:endParaRPr lang="nl-NL" smtClean="0"/>
          </a:p>
          <a:p>
            <a:pPr lvl="5">
              <a:spcBef>
                <a:spcPts val="0"/>
              </a:spcBef>
            </a:pPr>
            <a:endParaRPr lang="nl-NL" smtClean="0"/>
          </a:p>
          <a:p>
            <a:pPr lvl="6">
              <a:spcBef>
                <a:spcPts val="0"/>
              </a:spcBef>
            </a:pPr>
            <a:endParaRPr lang="nl-NL" smtClean="0"/>
          </a:p>
          <a:p>
            <a:pPr lvl="7">
              <a:spcBef>
                <a:spcPts val="0"/>
              </a:spcBef>
            </a:pPr>
            <a:endParaRPr lang="nl-NL" smtClean="0"/>
          </a:p>
          <a:p>
            <a:pPr lvl="8">
              <a:spcBef>
                <a:spcPts val="0"/>
              </a:spcBef>
            </a:pPr>
            <a:endParaRPr lang="nl-NL"/>
          </a:p>
        </p:txBody>
      </p:sp>
    </p:spTree>
    <p:extLst>
      <p:ext uri="{BB962C8B-B14F-4D97-AF65-F5344CB8AC3E}">
        <p14:creationId xmlns:p14="http://schemas.microsoft.com/office/powerpoint/2010/main" val="26604638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lvl="0">
              <a:spcBef>
                <a:spcPts val="0"/>
              </a:spcBef>
              <a:buNone/>
            </a:pPr>
            <a:endParaRPr/>
          </a:p>
        </p:txBody>
      </p:sp>
      <p:sp>
        <p:nvSpPr>
          <p:cNvPr id="139" name="Shape 139"/>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04394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lvl="0">
              <a:spcBef>
                <a:spcPts val="0"/>
              </a:spcBef>
              <a:buNone/>
            </a:pPr>
            <a:endParaRPr/>
          </a:p>
        </p:txBody>
      </p:sp>
      <p:sp>
        <p:nvSpPr>
          <p:cNvPr id="146" name="Shape 146"/>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40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Voorafgaand aan de richtlijnontwikkeling is een knelpuntenanalyse onder gebruikers uitgevoerd.</a:t>
            </a:r>
            <a:r>
              <a:rPr lang="nl-NL" baseline="0" dirty="0" smtClean="0"/>
              <a:t> Deze knelpuntenanalyse heeft geleid tot 1</a:t>
            </a:r>
            <a:r>
              <a:rPr lang="nl-NL" dirty="0" smtClean="0"/>
              <a:t>0 uitgangsvragen die in de richtlijn beantwoord worden. Deze uitgangsvragen</a:t>
            </a:r>
            <a:r>
              <a:rPr lang="nl-NL" baseline="0" dirty="0" smtClean="0"/>
              <a:t> kunnen worden samengevat tot vier hoofdvragen. </a:t>
            </a:r>
            <a:endParaRPr lang="nl-NL" dirty="0" smtClean="0"/>
          </a:p>
          <a:p>
            <a:pPr lvl="0">
              <a:spcBef>
                <a:spcPts val="0"/>
              </a:spcBef>
              <a:buNone/>
            </a:pPr>
            <a:endParaRPr dirty="0"/>
          </a:p>
        </p:txBody>
      </p:sp>
      <p:sp>
        <p:nvSpPr>
          <p:cNvPr id="40" name="Shape 4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27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85801" y="4724202"/>
            <a:ext cx="5486399" cy="447556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Voorafgaand aan de richtlijnontwikkeling is een knelpuntenanalyse onder gebruikers uitgevoerd.</a:t>
            </a:r>
            <a:r>
              <a:rPr lang="nl-NL" baseline="0" dirty="0" smtClean="0"/>
              <a:t> Deze knelpuntenanalyse heeft geleid tot 1</a:t>
            </a:r>
            <a:r>
              <a:rPr lang="nl-NL" dirty="0" smtClean="0"/>
              <a:t>0 uitgangsvragen die in de richtlijn beantwoord worden. Deze uitgangsvragen</a:t>
            </a:r>
            <a:r>
              <a:rPr lang="nl-NL" baseline="0" dirty="0" smtClean="0"/>
              <a:t> kunnen worden samengevat tot vier hoofdvragen. </a:t>
            </a:r>
            <a:endParaRPr lang="nl-NL" dirty="0" smtClean="0"/>
          </a:p>
          <a:p>
            <a:pPr lvl="0">
              <a:spcBef>
                <a:spcPts val="0"/>
              </a:spcBef>
              <a:buNone/>
            </a:pPr>
            <a:endParaRPr dirty="0"/>
          </a:p>
        </p:txBody>
      </p:sp>
      <p:sp>
        <p:nvSpPr>
          <p:cNvPr id="40" name="Shape 4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15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latin typeface="+mn-lt"/>
                <a:ea typeface="+mn-ea"/>
                <a:cs typeface="+mn-cs"/>
              </a:rPr>
              <a:t>Gehoorverlies kan veroorzaakt worden door pathologie in de </a:t>
            </a:r>
            <a:r>
              <a:rPr lang="nl-NL" sz="1200" b="0" i="0" kern="1200" dirty="0" err="1" smtClean="0">
                <a:solidFill>
                  <a:schemeClr val="tx1"/>
                </a:solidFill>
                <a:latin typeface="+mn-lt"/>
                <a:ea typeface="+mn-ea"/>
                <a:cs typeface="+mn-cs"/>
              </a:rPr>
              <a:t>cochlea</a:t>
            </a:r>
            <a:r>
              <a:rPr lang="nl-NL" sz="1200" b="0" i="0" kern="1200" dirty="0" smtClean="0">
                <a:solidFill>
                  <a:schemeClr val="tx1"/>
                </a:solidFill>
                <a:latin typeface="+mn-lt"/>
                <a:ea typeface="+mn-ea"/>
                <a:cs typeface="+mn-cs"/>
              </a:rPr>
              <a:t> (‘</a:t>
            </a:r>
            <a:r>
              <a:rPr lang="nl-NL" sz="1200" b="0" i="0" kern="1200" dirty="0" err="1" smtClean="0">
                <a:solidFill>
                  <a:schemeClr val="tx1"/>
                </a:solidFill>
                <a:latin typeface="+mn-lt"/>
                <a:ea typeface="+mn-ea"/>
                <a:cs typeface="+mn-cs"/>
              </a:rPr>
              <a:t>cochleair</a:t>
            </a:r>
            <a:r>
              <a:rPr lang="nl-NL" sz="1200" b="0" i="0" kern="1200" dirty="0" smtClean="0">
                <a:solidFill>
                  <a:schemeClr val="tx1"/>
                </a:solidFill>
                <a:latin typeface="+mn-lt"/>
                <a:ea typeface="+mn-ea"/>
                <a:cs typeface="+mn-cs"/>
              </a:rPr>
              <a:t> gehoorverlies’), maar ook door pathologie in het traject vanaf de </a:t>
            </a:r>
            <a:r>
              <a:rPr lang="nl-NL" sz="1200" b="0" i="0" kern="1200" dirty="0" err="1" smtClean="0">
                <a:solidFill>
                  <a:schemeClr val="tx1"/>
                </a:solidFill>
                <a:latin typeface="+mn-lt"/>
                <a:ea typeface="+mn-ea"/>
                <a:cs typeface="+mn-cs"/>
              </a:rPr>
              <a:t>cochlea</a:t>
            </a:r>
            <a:r>
              <a:rPr lang="nl-NL" sz="1200" b="0" i="0" kern="1200" dirty="0" smtClean="0">
                <a:solidFill>
                  <a:schemeClr val="tx1"/>
                </a:solidFill>
                <a:latin typeface="+mn-lt"/>
                <a:ea typeface="+mn-ea"/>
                <a:cs typeface="+mn-cs"/>
              </a:rPr>
              <a:t> in het centrale zenuwstelsel (‘</a:t>
            </a:r>
            <a:r>
              <a:rPr lang="nl-NL" sz="1200" b="0" i="0" kern="1200" dirty="0" err="1" smtClean="0">
                <a:solidFill>
                  <a:schemeClr val="tx1"/>
                </a:solidFill>
                <a:latin typeface="+mn-lt"/>
                <a:ea typeface="+mn-ea"/>
                <a:cs typeface="+mn-cs"/>
              </a:rPr>
              <a:t>retrocochleair</a:t>
            </a:r>
            <a:r>
              <a:rPr lang="nl-NL" sz="1200" b="0" i="0" kern="1200" dirty="0" smtClean="0">
                <a:solidFill>
                  <a:schemeClr val="tx1"/>
                </a:solidFill>
                <a:latin typeface="+mn-lt"/>
                <a:ea typeface="+mn-ea"/>
                <a:cs typeface="+mn-cs"/>
              </a:rPr>
              <a:t> gehoorverlies’). </a:t>
            </a:r>
            <a:r>
              <a:rPr lang="nl-NL" dirty="0" err="1" smtClean="0"/>
              <a:t>Cochleair</a:t>
            </a:r>
            <a:r>
              <a:rPr lang="nl-NL" dirty="0" smtClean="0"/>
              <a:t> gehoorverlies</a:t>
            </a:r>
            <a:r>
              <a:rPr lang="nl-NL" baseline="0" dirty="0" smtClean="0"/>
              <a:t> is gehoorverlies dat ontstaat door een defect in de </a:t>
            </a:r>
            <a:r>
              <a:rPr lang="nl-NL" baseline="0" dirty="0" err="1" smtClean="0"/>
              <a:t>cochlea</a:t>
            </a:r>
            <a:r>
              <a:rPr lang="nl-NL" baseline="0" dirty="0" smtClean="0"/>
              <a:t>, het slakkenhuis. Het gaat dan om de zintuigcellen, de </a:t>
            </a:r>
            <a:r>
              <a:rPr lang="nl-NL" baseline="0" dirty="0" err="1" smtClean="0"/>
              <a:t>trilhaarcellen</a:t>
            </a:r>
            <a:r>
              <a:rPr lang="nl-NL" baseline="0" dirty="0" smtClean="0"/>
              <a:t>, die zijn aangedaan door een aangeboren afwijking of een verworven afwijking (lawaai of medicatie). </a:t>
            </a:r>
            <a:r>
              <a:rPr lang="nl-NL" sz="1200" kern="1200" dirty="0" err="1" smtClean="0">
                <a:solidFill>
                  <a:schemeClr val="tx1"/>
                </a:solidFill>
                <a:latin typeface="+mn-lt"/>
                <a:ea typeface="+mn-ea"/>
                <a:cs typeface="+mn-cs"/>
              </a:rPr>
              <a:t>Perceptief</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cochleair</a:t>
            </a:r>
            <a:r>
              <a:rPr lang="nl-NL" sz="1200" kern="1200" dirty="0" smtClean="0">
                <a:solidFill>
                  <a:schemeClr val="tx1"/>
                </a:solidFill>
                <a:latin typeface="+mn-lt"/>
                <a:ea typeface="+mn-ea"/>
                <a:cs typeface="+mn-cs"/>
              </a:rPr>
              <a:t> gehoorverlies uit zich niet alleen als minder goed horen, maar ook als vervormd horen, d.w.z. dat spraak wel gehoord, maar niet verstaan wordt. Voorbeelden van een </a:t>
            </a:r>
            <a:r>
              <a:rPr lang="nl-NL" sz="1200" kern="1200" dirty="0" err="1" smtClean="0">
                <a:solidFill>
                  <a:schemeClr val="tx1"/>
                </a:solidFill>
                <a:latin typeface="+mn-lt"/>
                <a:ea typeface="+mn-ea"/>
                <a:cs typeface="+mn-cs"/>
              </a:rPr>
              <a:t>perceptief</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cochleair</a:t>
            </a:r>
            <a:r>
              <a:rPr lang="nl-NL" sz="1200" kern="1200" dirty="0" smtClean="0">
                <a:solidFill>
                  <a:schemeClr val="tx1"/>
                </a:solidFill>
                <a:latin typeface="+mn-lt"/>
                <a:ea typeface="+mn-ea"/>
                <a:cs typeface="+mn-cs"/>
              </a:rPr>
              <a:t> gehoorverlies zijn: de meeste vormen van aangeboren slechthorendheid, </a:t>
            </a:r>
            <a:r>
              <a:rPr lang="nl-NL" sz="1200" kern="1200" dirty="0" err="1" smtClean="0">
                <a:solidFill>
                  <a:schemeClr val="tx1"/>
                </a:solidFill>
                <a:latin typeface="+mn-lt"/>
                <a:ea typeface="+mn-ea"/>
                <a:cs typeface="+mn-cs"/>
              </a:rPr>
              <a:t>ouderdomsslechthorendheid</a:t>
            </a:r>
            <a:r>
              <a:rPr lang="nl-NL" sz="1200" kern="1200" dirty="0" smtClean="0">
                <a:solidFill>
                  <a:schemeClr val="tx1"/>
                </a:solidFill>
                <a:latin typeface="+mn-lt"/>
                <a:ea typeface="+mn-ea"/>
                <a:cs typeface="+mn-cs"/>
              </a:rPr>
              <a:t>, beschadiging door hard geluid, gehoorverlies door </a:t>
            </a:r>
            <a:r>
              <a:rPr lang="nl-NL" sz="1200" kern="1200" dirty="0" err="1" smtClean="0">
                <a:solidFill>
                  <a:schemeClr val="tx1"/>
                </a:solidFill>
                <a:latin typeface="+mn-lt"/>
                <a:ea typeface="+mn-ea"/>
                <a:cs typeface="+mn-cs"/>
              </a:rPr>
              <a:t>ototoxische</a:t>
            </a:r>
            <a:r>
              <a:rPr lang="nl-NL" sz="1200" kern="1200" dirty="0" smtClean="0">
                <a:solidFill>
                  <a:schemeClr val="tx1"/>
                </a:solidFill>
                <a:latin typeface="+mn-lt"/>
                <a:ea typeface="+mn-ea"/>
                <a:cs typeface="+mn-cs"/>
              </a:rPr>
              <a:t> medicatie, virale of bacteriële infecties en </a:t>
            </a:r>
            <a:r>
              <a:rPr lang="nl-NL" sz="1200" kern="1200" dirty="0" err="1" smtClean="0">
                <a:solidFill>
                  <a:schemeClr val="tx1"/>
                </a:solidFill>
                <a:latin typeface="+mn-lt"/>
                <a:ea typeface="+mn-ea"/>
                <a:cs typeface="+mn-cs"/>
              </a:rPr>
              <a:t>plotsdoofheid</a:t>
            </a:r>
            <a:r>
              <a:rPr lang="nl-NL" sz="1200" kern="1200" dirty="0" smtClean="0">
                <a:solidFill>
                  <a:schemeClr val="tx1"/>
                </a:solidFill>
                <a:latin typeface="+mn-lt"/>
                <a:ea typeface="+mn-ea"/>
                <a:cs typeface="+mn-cs"/>
              </a:rPr>
              <a:t>. Bij dit laatste neemt het gehoor van het ene op het andere moment af.</a:t>
            </a:r>
          </a:p>
          <a:p>
            <a:endParaRPr lang="nl-NL" baseline="0" dirty="0" smtClean="0"/>
          </a:p>
          <a:p>
            <a:r>
              <a:rPr lang="nl-NL" baseline="0" dirty="0" err="1" smtClean="0"/>
              <a:t>Retrochochleair</a:t>
            </a:r>
            <a:r>
              <a:rPr lang="nl-NL" baseline="0" dirty="0" smtClean="0"/>
              <a:t> gehoorverlies ligt voorbij het slakkenhuis, voorbij de </a:t>
            </a:r>
            <a:r>
              <a:rPr lang="nl-NL" baseline="0" dirty="0" err="1" smtClean="0"/>
              <a:t>cochlea</a:t>
            </a:r>
            <a:r>
              <a:rPr lang="nl-NL" baseline="0" dirty="0" smtClean="0"/>
              <a:t>. De problemen bij dit gehoorverlies zitten in de gehoorzenuw, of de auditieve banen in de hersenen. Deze vorm van gehoorverlies komt aanzienlijk minder voor dan </a:t>
            </a:r>
            <a:r>
              <a:rPr lang="nl-NL" baseline="0" dirty="0" err="1" smtClean="0"/>
              <a:t>cochleair</a:t>
            </a:r>
            <a:r>
              <a:rPr lang="nl-NL" baseline="0" dirty="0" smtClean="0"/>
              <a:t> gehoorverlies.  </a:t>
            </a:r>
            <a:r>
              <a:rPr lang="nl-NL" baseline="0" dirty="0" err="1" smtClean="0"/>
              <a:t>Retrochochleair</a:t>
            </a:r>
            <a:r>
              <a:rPr lang="nl-NL" baseline="0" dirty="0" smtClean="0"/>
              <a:t> gehoorverlies kan het gevolg zijn van een aangeboren afwijking, maar ook ontstaan door bijvoorbeeld een tumor.  </a:t>
            </a:r>
          </a:p>
          <a:p>
            <a:endParaRPr lang="nl-NL" baseline="0" dirty="0" smtClean="0"/>
          </a:p>
          <a:p>
            <a:r>
              <a:rPr lang="nl-NL" baseline="0" dirty="0" smtClean="0"/>
              <a:t>Een type gehoorverlies waar we nog even speciaal bij stil willen staan is de auditieve neuropathie. Dit is gehoorverlies dat wordt veroorzaakt door een defect aan de binnenste </a:t>
            </a:r>
            <a:r>
              <a:rPr lang="nl-NL" baseline="0" dirty="0" err="1" smtClean="0"/>
              <a:t>trilhaarcellen</a:t>
            </a:r>
            <a:r>
              <a:rPr lang="nl-NL" baseline="0" dirty="0" smtClean="0"/>
              <a:t> van de </a:t>
            </a:r>
            <a:r>
              <a:rPr lang="nl-NL" baseline="0" dirty="0" err="1" smtClean="0"/>
              <a:t>cochlea</a:t>
            </a:r>
            <a:r>
              <a:rPr lang="nl-NL" baseline="0" dirty="0" smtClean="0"/>
              <a:t> of aan de gehoorzenuw. Auditieve neuropathie kan dus zowel in </a:t>
            </a:r>
            <a:r>
              <a:rPr lang="nl-NL" baseline="0" dirty="0" err="1" smtClean="0"/>
              <a:t>cochleair</a:t>
            </a:r>
            <a:r>
              <a:rPr lang="nl-NL" baseline="0" dirty="0" smtClean="0"/>
              <a:t> als </a:t>
            </a:r>
            <a:r>
              <a:rPr lang="nl-NL" baseline="0" dirty="0" err="1" smtClean="0"/>
              <a:t>retrocochleair</a:t>
            </a:r>
            <a:r>
              <a:rPr lang="nl-NL" baseline="0" dirty="0" smtClean="0"/>
              <a:t> zijn oorsprong vinden. Waarom we er speciaal bij stilstaan is omdat het programma voor </a:t>
            </a:r>
            <a:r>
              <a:rPr lang="nl-NL" baseline="0" dirty="0" err="1" smtClean="0"/>
              <a:t>gehoorsceening</a:t>
            </a:r>
            <a:r>
              <a:rPr lang="nl-NL" baseline="0" dirty="0" smtClean="0"/>
              <a:t> van pasgeborenen werkt met de </a:t>
            </a:r>
            <a:r>
              <a:rPr lang="nl-NL" baseline="0" dirty="0" err="1" smtClean="0"/>
              <a:t>otoacoustische</a:t>
            </a:r>
            <a:r>
              <a:rPr lang="nl-NL" baseline="0" dirty="0" smtClean="0"/>
              <a:t> emissie meting in de eerste twee </a:t>
            </a:r>
            <a:r>
              <a:rPr lang="nl-NL" baseline="0" dirty="0" err="1" smtClean="0"/>
              <a:t>screeningsronden</a:t>
            </a:r>
            <a:r>
              <a:rPr lang="nl-NL" baseline="0" dirty="0" smtClean="0"/>
              <a:t>. Deze methode meet of de buitenste </a:t>
            </a:r>
            <a:r>
              <a:rPr lang="nl-NL" baseline="0" dirty="0" err="1" smtClean="0"/>
              <a:t>trilhaarcellen</a:t>
            </a:r>
            <a:r>
              <a:rPr lang="nl-NL" baseline="0" dirty="0" smtClean="0"/>
              <a:t> van de </a:t>
            </a:r>
            <a:r>
              <a:rPr lang="nl-NL" baseline="0" dirty="0" err="1" smtClean="0"/>
              <a:t>cochlea</a:t>
            </a:r>
            <a:r>
              <a:rPr lang="nl-NL" baseline="0" dirty="0" smtClean="0"/>
              <a:t> goed functioneren. Als er sprake is van AN of een andere vorm van </a:t>
            </a:r>
            <a:r>
              <a:rPr lang="nl-NL" baseline="0" dirty="0" err="1" smtClean="0"/>
              <a:t>retrocochleair</a:t>
            </a:r>
            <a:r>
              <a:rPr lang="nl-NL" baseline="0" dirty="0" smtClean="0"/>
              <a:t> gehoorverlies dan wordt dit dus niet opgepikt met de </a:t>
            </a:r>
            <a:r>
              <a:rPr lang="nl-NL" baseline="0" dirty="0" err="1" smtClean="0"/>
              <a:t>otoacoustische</a:t>
            </a:r>
            <a:r>
              <a:rPr lang="nl-NL" baseline="0" dirty="0" smtClean="0"/>
              <a:t> emissiemeting. Kinderen die op de NICU hebben gelegen hebben een heel grote kans op AN. Gezonde zuigelingen veel minder.  NICU kinderen maar ook gezonde zuigelingen met verhoogde kans op AN worden gescreend met A-ABR. Maar het zou dus kunnen dat een kind met AN een voldoende haalt bij de NGS en zich later toch presenteert met gehoorproblemen.</a:t>
            </a:r>
          </a:p>
          <a:p>
            <a:endParaRPr lang="nl-NL" baseline="0" dirty="0" smtClean="0"/>
          </a:p>
          <a:p>
            <a:r>
              <a:rPr lang="nl-NL" baseline="0" dirty="0" smtClean="0"/>
              <a:t>Een andere hoofdcategorie type gehoorverlies is het </a:t>
            </a:r>
            <a:r>
              <a:rPr lang="nl-NL" baseline="0" dirty="0" err="1" smtClean="0"/>
              <a:t>conductief</a:t>
            </a:r>
            <a:r>
              <a:rPr lang="nl-NL" baseline="0" dirty="0" smtClean="0"/>
              <a:t> gehoorverlies. </a:t>
            </a:r>
            <a:r>
              <a:rPr lang="nl-NL" baseline="0" dirty="0" err="1" smtClean="0"/>
              <a:t>Conductief</a:t>
            </a:r>
            <a:r>
              <a:rPr lang="nl-NL" baseline="0" dirty="0" smtClean="0"/>
              <a:t> gehoorverlies is er sprake van een storing in de overdracht (geleiding) van geluid via de gehoorgang, gehoorbeentjes in het middenoor naar het binnenoor. Dit kan door tijdelijke oorzaken komen; zoals bijvoorbeeld door een </a:t>
            </a:r>
            <a:r>
              <a:rPr lang="nl-NL" baseline="0" dirty="0" err="1" smtClean="0"/>
              <a:t>cerumenprop</a:t>
            </a:r>
            <a:r>
              <a:rPr lang="nl-NL" baseline="0" dirty="0" smtClean="0"/>
              <a:t> of </a:t>
            </a:r>
            <a:r>
              <a:rPr lang="nl-NL" baseline="0" dirty="0" err="1" smtClean="0"/>
              <a:t>otitis</a:t>
            </a:r>
            <a:r>
              <a:rPr lang="nl-NL" baseline="0" dirty="0" smtClean="0"/>
              <a:t> media met </a:t>
            </a:r>
            <a:r>
              <a:rPr lang="nl-NL" baseline="0" dirty="0" err="1" smtClean="0"/>
              <a:t>effusie</a:t>
            </a:r>
            <a:r>
              <a:rPr lang="nl-NL" baseline="0" dirty="0" smtClean="0"/>
              <a:t> maar het kan ook een </a:t>
            </a:r>
            <a:r>
              <a:rPr lang="nl-NL" baseline="0" dirty="0" err="1" smtClean="0"/>
              <a:t>permant</a:t>
            </a:r>
            <a:r>
              <a:rPr lang="nl-NL" baseline="0" dirty="0" smtClean="0"/>
              <a:t> probleem zijn, bijvoorbeeld wanneer de gehoorgang niet doorloopt of het middenoor niet goed is aangelegd voor de geboorte.  Soms is daar met een operatie nog wel iets aan te doen.</a:t>
            </a:r>
            <a:endParaRPr lang="nl-NL" dirty="0"/>
          </a:p>
        </p:txBody>
      </p:sp>
      <p:sp>
        <p:nvSpPr>
          <p:cNvPr id="4" name="Tijdelijke aanduiding voor dianummer 3"/>
          <p:cNvSpPr>
            <a:spLocks noGrp="1"/>
          </p:cNvSpPr>
          <p:nvPr>
            <p:ph type="sldNum" sz="quarter" idx="10"/>
          </p:nvPr>
        </p:nvSpPr>
        <p:spPr/>
        <p:txBody>
          <a:bodyPr/>
          <a:lstStyle/>
          <a:p>
            <a:fld id="{DD2DB9E8-A843-4F91-8E75-B35DA0DAC3EC}" type="slidenum">
              <a:rPr lang="nl-NL" smtClean="0"/>
              <a:pPr/>
              <a:t>9</a:t>
            </a:fld>
            <a:endParaRPr lang="nl-NL"/>
          </a:p>
        </p:txBody>
      </p:sp>
    </p:spTree>
    <p:extLst>
      <p:ext uri="{BB962C8B-B14F-4D97-AF65-F5344CB8AC3E}">
        <p14:creationId xmlns:p14="http://schemas.microsoft.com/office/powerpoint/2010/main" val="358372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lvl="0" algn="l" rtl="0">
              <a:spcBef>
                <a:spcPts val="0"/>
              </a:spcBef>
              <a:spcAft>
                <a:spcPts val="0"/>
              </a:spcAft>
              <a:defRPr sz="1900">
                <a:solidFill>
                  <a:schemeClr val="dk2"/>
                </a:solidFill>
              </a:defRPr>
            </a:lvl1pPr>
            <a:lvl2pPr lvl="1" algn="l" rtl="0">
              <a:spcBef>
                <a:spcPts val="0"/>
              </a:spcBef>
              <a:spcAft>
                <a:spcPts val="0"/>
              </a:spcAft>
              <a:defRPr sz="1900">
                <a:solidFill>
                  <a:schemeClr val="dk2"/>
                </a:solidFill>
              </a:defRPr>
            </a:lvl2pPr>
            <a:lvl3pPr lvl="2" algn="l" rtl="0">
              <a:spcBef>
                <a:spcPts val="0"/>
              </a:spcBef>
              <a:spcAft>
                <a:spcPts val="0"/>
              </a:spcAft>
              <a:defRPr sz="1900">
                <a:solidFill>
                  <a:schemeClr val="dk2"/>
                </a:solidFill>
              </a:defRPr>
            </a:lvl3pPr>
            <a:lvl4pPr lvl="3" algn="l" rtl="0">
              <a:spcBef>
                <a:spcPts val="0"/>
              </a:spcBef>
              <a:spcAft>
                <a:spcPts val="0"/>
              </a:spcAft>
              <a:defRPr sz="1900">
                <a:solidFill>
                  <a:schemeClr val="dk2"/>
                </a:solidFill>
              </a:defRPr>
            </a:lvl4pPr>
            <a:lvl5pPr lvl="4" algn="l" rtl="0">
              <a:spcBef>
                <a:spcPts val="0"/>
              </a:spcBef>
              <a:spcAft>
                <a:spcPts val="0"/>
              </a:spcAft>
              <a:defRPr sz="1900">
                <a:solidFill>
                  <a:schemeClr val="dk2"/>
                </a:solidFil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8" name="Shape 18"/>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lvl="0" indent="-222250" algn="l" rtl="0">
              <a:lnSpc>
                <a:spcPct val="136842"/>
              </a:lnSpc>
              <a:spcBef>
                <a:spcPts val="380"/>
              </a:spcBef>
              <a:spcAft>
                <a:spcPts val="0"/>
              </a:spcAft>
              <a:buClr>
                <a:schemeClr val="dk1"/>
              </a:buClr>
              <a:buChar char="-"/>
              <a:defRPr sz="1900">
                <a:solidFill>
                  <a:schemeClr val="dk1"/>
                </a:solidFill>
              </a:defRPr>
            </a:lvl1pPr>
            <a:lvl2pPr marL="742950" lvl="1" indent="-165100" algn="l" rtl="0">
              <a:lnSpc>
                <a:spcPct val="136842"/>
              </a:lnSpc>
              <a:spcBef>
                <a:spcPts val="380"/>
              </a:spcBef>
              <a:spcAft>
                <a:spcPts val="0"/>
              </a:spcAft>
              <a:buClr>
                <a:schemeClr val="dk1"/>
              </a:buClr>
              <a:buChar char="-"/>
              <a:defRPr sz="1900">
                <a:solidFill>
                  <a:schemeClr val="dk1"/>
                </a:solidFill>
              </a:defRPr>
            </a:lvl2pPr>
            <a:lvl3pPr marL="1143000" lvl="2" indent="-107950" algn="l" rtl="0">
              <a:lnSpc>
                <a:spcPct val="136842"/>
              </a:lnSpc>
              <a:spcBef>
                <a:spcPts val="380"/>
              </a:spcBef>
              <a:spcAft>
                <a:spcPts val="0"/>
              </a:spcAft>
              <a:buClr>
                <a:schemeClr val="dk1"/>
              </a:buClr>
              <a:buChar char="-"/>
              <a:defRPr sz="1900">
                <a:solidFill>
                  <a:schemeClr val="dk1"/>
                </a:solidFill>
              </a:defRPr>
            </a:lvl3pPr>
            <a:lvl4pPr marL="1600200" lvl="3" indent="-107950" algn="l" rtl="0">
              <a:lnSpc>
                <a:spcPct val="136842"/>
              </a:lnSpc>
              <a:spcBef>
                <a:spcPts val="380"/>
              </a:spcBef>
              <a:spcAft>
                <a:spcPts val="0"/>
              </a:spcAft>
              <a:buClr>
                <a:schemeClr val="dk1"/>
              </a:buClr>
              <a:buChar char="-"/>
              <a:defRPr sz="1900">
                <a:solidFill>
                  <a:schemeClr val="dk1"/>
                </a:solidFill>
              </a:defRPr>
            </a:lvl4pPr>
            <a:lvl5pPr marL="2057400" lvl="4" indent="-107950" algn="l" rtl="0">
              <a:lnSpc>
                <a:spcPct val="136842"/>
              </a:lnSpc>
              <a:spcBef>
                <a:spcPts val="380"/>
              </a:spcBef>
              <a:spcAft>
                <a:spcPts val="0"/>
              </a:spcAft>
              <a:buClr>
                <a:schemeClr val="dk1"/>
              </a:buClr>
              <a:buChar char="-"/>
              <a:defRPr sz="1900">
                <a:solidFill>
                  <a:schemeClr val="dk1"/>
                </a:solidFil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2286000" y="1447800"/>
            <a:ext cx="6629400" cy="381000"/>
          </a:xfrm>
          <a:prstGeom prst="rect">
            <a:avLst/>
          </a:prstGeom>
          <a:noFill/>
          <a:ln>
            <a:noFill/>
          </a:ln>
        </p:spPr>
        <p:txBody>
          <a:bodyPr lIns="91425" tIns="91425" rIns="91425" bIns="91425" anchor="t" anchorCtr="0"/>
          <a:lstStyle>
            <a:lvl1pPr marL="0" marR="0" lvl="0" indent="0" algn="l" rtl="0">
              <a:spcBef>
                <a:spcPts val="0"/>
              </a:spcBef>
              <a:spcAft>
                <a:spcPts val="0"/>
              </a:spcAft>
              <a:defRPr sz="1900" b="1" i="0" u="none" strike="noStrike" cap="none">
                <a:solidFill>
                  <a:schemeClr val="dk2"/>
                </a:solidFill>
                <a:latin typeface="Arial"/>
                <a:ea typeface="Arial"/>
                <a:cs typeface="Arial"/>
                <a:sym typeface="Arial"/>
              </a:defRPr>
            </a:lvl1pPr>
            <a:lvl2pPr marL="0" marR="0" lvl="1" indent="0" algn="l" rtl="0">
              <a:spcBef>
                <a:spcPts val="0"/>
              </a:spcBef>
              <a:spcAft>
                <a:spcPts val="0"/>
              </a:spcAft>
              <a:defRPr sz="1900" b="0" i="0" u="none" strike="noStrike" cap="none">
                <a:solidFill>
                  <a:schemeClr val="dk2"/>
                </a:solidFill>
                <a:latin typeface="Arial"/>
                <a:ea typeface="Arial"/>
                <a:cs typeface="Arial"/>
                <a:sym typeface="Arial"/>
              </a:defRPr>
            </a:lvl2pPr>
            <a:lvl3pPr marL="0" marR="0" lvl="2" indent="0" algn="l" rtl="0">
              <a:spcBef>
                <a:spcPts val="0"/>
              </a:spcBef>
              <a:spcAft>
                <a:spcPts val="0"/>
              </a:spcAft>
              <a:defRPr sz="1900" b="0" i="0" u="none" strike="noStrike" cap="none">
                <a:solidFill>
                  <a:schemeClr val="dk2"/>
                </a:solidFill>
                <a:latin typeface="Arial"/>
                <a:ea typeface="Arial"/>
                <a:cs typeface="Arial"/>
                <a:sym typeface="Arial"/>
              </a:defRPr>
            </a:lvl3pPr>
            <a:lvl4pPr marL="0" marR="0" lvl="3" indent="0" algn="l" rtl="0">
              <a:spcBef>
                <a:spcPts val="0"/>
              </a:spcBef>
              <a:spcAft>
                <a:spcPts val="0"/>
              </a:spcAft>
              <a:defRPr sz="1900" b="0" i="0" u="none" strike="noStrike" cap="none">
                <a:solidFill>
                  <a:schemeClr val="dk2"/>
                </a:solidFill>
                <a:latin typeface="Arial"/>
                <a:ea typeface="Arial"/>
                <a:cs typeface="Arial"/>
                <a:sym typeface="Arial"/>
              </a:defRPr>
            </a:lvl4pPr>
            <a:lvl5pPr marL="0" marR="0" lvl="4" indent="0" algn="l" rtl="0">
              <a:spcBef>
                <a:spcPts val="0"/>
              </a:spcBef>
              <a:spcAft>
                <a:spcPts val="0"/>
              </a:spcAft>
              <a:defRPr sz="19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ubTitle" idx="1"/>
          </p:nvPr>
        </p:nvSpPr>
        <p:spPr>
          <a:xfrm>
            <a:off x="2286000" y="1824038"/>
            <a:ext cx="6629400" cy="1447800"/>
          </a:xfrm>
          <a:prstGeom prst="rect">
            <a:avLst/>
          </a:prstGeom>
          <a:noFill/>
          <a:ln>
            <a:noFill/>
          </a:ln>
        </p:spPr>
        <p:txBody>
          <a:bodyPr lIns="91425" tIns="91425" rIns="91425" bIns="91425" anchor="t" anchorCtr="0"/>
          <a:lstStyle>
            <a:lvl1pPr marL="0" marR="0" lvl="0" indent="0" algn="l" rtl="0">
              <a:lnSpc>
                <a:spcPct val="136842"/>
              </a:lnSpc>
              <a:spcBef>
                <a:spcPts val="380"/>
              </a:spcBef>
              <a:spcAft>
                <a:spcPts val="0"/>
              </a:spcAft>
              <a:buClr>
                <a:schemeClr val="dk1"/>
              </a:buClr>
              <a:buFont typeface="Arial"/>
              <a:buNone/>
              <a:defRPr sz="1900" b="0" i="0" u="none" strike="noStrike" cap="none">
                <a:solidFill>
                  <a:schemeClr val="dk1"/>
                </a:solidFill>
                <a:latin typeface="Arial"/>
                <a:ea typeface="Arial"/>
                <a:cs typeface="Arial"/>
                <a:sym typeface="Arial"/>
              </a:defRPr>
            </a:lvl1pPr>
            <a:lvl2pPr marL="742950" marR="0" lvl="1" indent="-16510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2pPr>
            <a:lvl3pPr marL="1143000" marR="0" lvl="2"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3pPr>
            <a:lvl4pPr marL="1600200" marR="0" lvl="3"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4pPr>
            <a:lvl5pPr marL="2057400" marR="0" lvl="4"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a:blip r:embed="rId4">
            <a:alphaModFix/>
          </a:blip>
          <a:stretch>
            <a:fillRect/>
          </a:stretch>
        </p:blipFill>
        <p:spPr>
          <a:xfrm>
            <a:off x="0" y="0"/>
            <a:ext cx="2571750" cy="2182811"/>
          </a:xfrm>
          <a:prstGeom prst="rect">
            <a:avLst/>
          </a:prstGeom>
          <a:noFill/>
          <a:ln>
            <a:noFill/>
          </a:ln>
        </p:spPr>
      </p:pic>
      <p:sp>
        <p:nvSpPr>
          <p:cNvPr id="11" name="Shape 11"/>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lvl="0" indent="0" algn="l" rtl="0">
              <a:spcBef>
                <a:spcPts val="0"/>
              </a:spcBef>
              <a:spcAft>
                <a:spcPts val="0"/>
              </a:spcAft>
              <a:defRPr sz="1900" b="0" i="0" u="none" strike="noStrike" cap="none">
                <a:solidFill>
                  <a:schemeClr val="dk2"/>
                </a:solidFill>
                <a:latin typeface="Arial"/>
                <a:ea typeface="Arial"/>
                <a:cs typeface="Arial"/>
                <a:sym typeface="Arial"/>
              </a:defRPr>
            </a:lvl1pPr>
            <a:lvl2pPr marL="0" marR="0" lvl="1" indent="0" algn="l" rtl="0">
              <a:spcBef>
                <a:spcPts val="0"/>
              </a:spcBef>
              <a:spcAft>
                <a:spcPts val="0"/>
              </a:spcAft>
              <a:defRPr sz="1900" b="0" i="0" u="none" strike="noStrike" cap="none">
                <a:solidFill>
                  <a:schemeClr val="dk2"/>
                </a:solidFill>
                <a:latin typeface="Arial"/>
                <a:ea typeface="Arial"/>
                <a:cs typeface="Arial"/>
                <a:sym typeface="Arial"/>
              </a:defRPr>
            </a:lvl2pPr>
            <a:lvl3pPr marL="0" marR="0" lvl="2" indent="0" algn="l" rtl="0">
              <a:spcBef>
                <a:spcPts val="0"/>
              </a:spcBef>
              <a:spcAft>
                <a:spcPts val="0"/>
              </a:spcAft>
              <a:defRPr sz="1900" b="0" i="0" u="none" strike="noStrike" cap="none">
                <a:solidFill>
                  <a:schemeClr val="dk2"/>
                </a:solidFill>
                <a:latin typeface="Arial"/>
                <a:ea typeface="Arial"/>
                <a:cs typeface="Arial"/>
                <a:sym typeface="Arial"/>
              </a:defRPr>
            </a:lvl3pPr>
            <a:lvl4pPr marL="0" marR="0" lvl="3" indent="0" algn="l" rtl="0">
              <a:spcBef>
                <a:spcPts val="0"/>
              </a:spcBef>
              <a:spcAft>
                <a:spcPts val="0"/>
              </a:spcAft>
              <a:defRPr sz="1900" b="0" i="0" u="none" strike="noStrike" cap="none">
                <a:solidFill>
                  <a:schemeClr val="dk2"/>
                </a:solidFill>
                <a:latin typeface="Arial"/>
                <a:ea typeface="Arial"/>
                <a:cs typeface="Arial"/>
                <a:sym typeface="Arial"/>
              </a:defRPr>
            </a:lvl4pPr>
            <a:lvl5pPr marL="0" marR="0" lvl="4" indent="0" algn="l" rtl="0">
              <a:spcBef>
                <a:spcPts val="0"/>
              </a:spcBef>
              <a:spcAft>
                <a:spcPts val="0"/>
              </a:spcAft>
              <a:defRPr sz="19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lvl="0" indent="-2222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1pPr>
            <a:lvl2pPr marL="742950" marR="0" lvl="1" indent="-16510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2pPr>
            <a:lvl3pPr marL="1143000" marR="0" lvl="2"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3pPr>
            <a:lvl4pPr marL="1600200" marR="0" lvl="3"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4pPr>
            <a:lvl5pPr marL="2057400" marR="0" lvl="4"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705600" y="6553200"/>
            <a:ext cx="1981199" cy="228600"/>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ftr" idx="11"/>
          </p:nvPr>
        </p:nvSpPr>
        <p:spPr>
          <a:xfrm>
            <a:off x="1547812" y="6553200"/>
            <a:ext cx="5157787" cy="228600"/>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lvl="0" indent="0" algn="l" rtl="0">
              <a:spcBef>
                <a:spcPts val="0"/>
              </a:spcBef>
              <a:spcAft>
                <a:spcPts val="0"/>
              </a:spcAft>
              <a:defRPr sz="1900" b="0" i="0" u="none" strike="noStrike" cap="none">
                <a:solidFill>
                  <a:schemeClr val="dk2"/>
                </a:solidFill>
                <a:latin typeface="Arial"/>
                <a:ea typeface="Arial"/>
                <a:cs typeface="Arial"/>
                <a:sym typeface="Arial"/>
              </a:defRPr>
            </a:lvl1pPr>
            <a:lvl2pPr marL="0" marR="0" lvl="1" indent="0" algn="l" rtl="0">
              <a:spcBef>
                <a:spcPts val="0"/>
              </a:spcBef>
              <a:spcAft>
                <a:spcPts val="0"/>
              </a:spcAft>
              <a:defRPr sz="1900" b="0" i="0" u="none" strike="noStrike" cap="none">
                <a:solidFill>
                  <a:schemeClr val="dk2"/>
                </a:solidFill>
                <a:latin typeface="Arial"/>
                <a:ea typeface="Arial"/>
                <a:cs typeface="Arial"/>
                <a:sym typeface="Arial"/>
              </a:defRPr>
            </a:lvl2pPr>
            <a:lvl3pPr marL="0" marR="0" lvl="2" indent="0" algn="l" rtl="0">
              <a:spcBef>
                <a:spcPts val="0"/>
              </a:spcBef>
              <a:spcAft>
                <a:spcPts val="0"/>
              </a:spcAft>
              <a:defRPr sz="1900" b="0" i="0" u="none" strike="noStrike" cap="none">
                <a:solidFill>
                  <a:schemeClr val="dk2"/>
                </a:solidFill>
                <a:latin typeface="Arial"/>
                <a:ea typeface="Arial"/>
                <a:cs typeface="Arial"/>
                <a:sym typeface="Arial"/>
              </a:defRPr>
            </a:lvl3pPr>
            <a:lvl4pPr marL="0" marR="0" lvl="3" indent="0" algn="l" rtl="0">
              <a:spcBef>
                <a:spcPts val="0"/>
              </a:spcBef>
              <a:spcAft>
                <a:spcPts val="0"/>
              </a:spcAft>
              <a:defRPr sz="1900" b="0" i="0" u="none" strike="noStrike" cap="none">
                <a:solidFill>
                  <a:schemeClr val="dk2"/>
                </a:solidFill>
                <a:latin typeface="Arial"/>
                <a:ea typeface="Arial"/>
                <a:cs typeface="Arial"/>
                <a:sym typeface="Arial"/>
              </a:defRPr>
            </a:lvl4pPr>
            <a:lvl5pPr marL="0" marR="0" lvl="4" indent="0" algn="l" rtl="0">
              <a:spcBef>
                <a:spcPts val="0"/>
              </a:spcBef>
              <a:spcAft>
                <a:spcPts val="0"/>
              </a:spcAft>
              <a:defRPr sz="19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lvl="0" indent="-2222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1pPr>
            <a:lvl2pPr marL="742950" marR="0" lvl="1" indent="-16510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2pPr>
            <a:lvl3pPr marL="1143000" marR="0" lvl="2"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3pPr>
            <a:lvl4pPr marL="1600200" marR="0" lvl="3"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4pPr>
            <a:lvl5pPr marL="2057400" marR="0" lvl="4"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assets.ncj.nl/docs/79364e7c-fafa-4265-95ff-09aaba54cc1b.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assets.ncj.nl/docs/a8a0792f-eff7-405c-b335-e044c7ed16b3.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hyperlink" Target="mailto:caren.lanting@tno.nl" TargetMode="External"/><Relationship Id="rId5" Type="http://schemas.openxmlformats.org/officeDocument/2006/relationships/hyperlink" Target="mailto:nuilenburg@nsdsk.nl" TargetMode="External"/><Relationship Id="rId4" Type="http://schemas.openxmlformats.org/officeDocument/2006/relationships/hyperlink" Target="mailto:centrumjeugdgezondheid@ncj.nl"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j.nl/richtlijnen/jgzrichtlijnenwebsite/details-richtlijn/?richtlijn=33&amp;rlpag=167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8"/>
        <p:cNvGrpSpPr/>
        <p:nvPr/>
      </p:nvGrpSpPr>
      <p:grpSpPr>
        <a:xfrm>
          <a:off x="0" y="0"/>
          <a:ext cx="0" cy="0"/>
          <a:chOff x="0" y="0"/>
          <a:chExt cx="0" cy="0"/>
        </a:xfrm>
      </p:grpSpPr>
      <p:sp>
        <p:nvSpPr>
          <p:cNvPr id="29" name="Shape 29"/>
          <p:cNvSpPr txBox="1"/>
          <p:nvPr/>
        </p:nvSpPr>
        <p:spPr>
          <a:xfrm>
            <a:off x="2286000" y="1447800"/>
            <a:ext cx="6629400" cy="38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dirty="0" smtClean="0">
                <a:solidFill>
                  <a:schemeClr val="dk2"/>
                </a:solidFill>
                <a:latin typeface="Calibri"/>
                <a:ea typeface="Calibri"/>
                <a:cs typeface="Calibri"/>
                <a:sym typeface="Calibri"/>
              </a:rPr>
              <a:t>JGZ-</a:t>
            </a:r>
            <a:r>
              <a:rPr lang="en-US" sz="1900" b="1" i="0" u="none" strike="noStrike" cap="none" dirty="0" err="1" smtClean="0">
                <a:solidFill>
                  <a:schemeClr val="dk2"/>
                </a:solidFill>
                <a:latin typeface="Calibri"/>
                <a:ea typeface="Calibri"/>
                <a:cs typeface="Calibri"/>
                <a:sym typeface="Calibri"/>
              </a:rPr>
              <a:t>Richtlijn</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Vroegtijdig</a:t>
            </a:r>
            <a:r>
              <a:rPr lang="en-US" sz="1900" b="1" dirty="0" err="1" smtClean="0">
                <a:solidFill>
                  <a:schemeClr val="dk2"/>
                </a:solidFill>
                <a:latin typeface="Calibri"/>
                <a:ea typeface="Calibri"/>
                <a:cs typeface="Calibri"/>
                <a:sym typeface="Calibri"/>
              </a:rPr>
              <a:t>e</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opsporing</a:t>
            </a:r>
            <a:r>
              <a:rPr lang="en-US" sz="1900" b="1" dirty="0" smtClean="0">
                <a:solidFill>
                  <a:schemeClr val="dk2"/>
                </a:solidFill>
                <a:latin typeface="Calibri"/>
                <a:ea typeface="Calibri"/>
                <a:cs typeface="Calibri"/>
                <a:sym typeface="Calibri"/>
              </a:rPr>
              <a:t> van </a:t>
            </a:r>
            <a:r>
              <a:rPr lang="en-US" sz="1900" b="1" dirty="0" err="1" smtClean="0">
                <a:solidFill>
                  <a:schemeClr val="dk2"/>
                </a:solidFill>
                <a:latin typeface="Calibri"/>
                <a:ea typeface="Calibri"/>
                <a:cs typeface="Calibri"/>
                <a:sym typeface="Calibri"/>
              </a:rPr>
              <a:t>gehoorverlies</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bij</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kinderen</a:t>
            </a:r>
            <a:r>
              <a:rPr lang="en-US" sz="1900" b="1" dirty="0" smtClean="0">
                <a:solidFill>
                  <a:schemeClr val="dk2"/>
                </a:solidFill>
                <a:latin typeface="Calibri"/>
                <a:ea typeface="Calibri"/>
                <a:cs typeface="Calibri"/>
                <a:sym typeface="Calibri"/>
              </a:rPr>
              <a:t> en </a:t>
            </a:r>
            <a:r>
              <a:rPr lang="en-US" sz="1900" b="1" dirty="0" err="1" smtClean="0">
                <a:solidFill>
                  <a:schemeClr val="dk2"/>
                </a:solidFill>
                <a:latin typeface="Calibri"/>
                <a:ea typeface="Calibri"/>
                <a:cs typeface="Calibri"/>
                <a:sym typeface="Calibri"/>
              </a:rPr>
              <a:t>jongeren</a:t>
            </a:r>
            <a:r>
              <a:rPr lang="en-US" sz="1900" b="1" dirty="0" smtClean="0">
                <a:solidFill>
                  <a:schemeClr val="dk2"/>
                </a:solidFill>
                <a:latin typeface="Calibri"/>
                <a:ea typeface="Calibri"/>
                <a:cs typeface="Calibri"/>
                <a:sym typeface="Calibri"/>
              </a:rPr>
              <a:t> (0-18)</a:t>
            </a:r>
          </a:p>
          <a:p>
            <a:pPr marL="0" marR="0" lvl="0" indent="0" algn="l" rtl="0">
              <a:lnSpc>
                <a:spcPct val="100000"/>
              </a:lnSpc>
              <a:spcBef>
                <a:spcPts val="0"/>
              </a:spcBef>
              <a:spcAft>
                <a:spcPts val="0"/>
              </a:spcAft>
              <a:buClr>
                <a:schemeClr val="dk2"/>
              </a:buClr>
              <a:buSzPct val="25000"/>
              <a:buFont typeface="Calibri"/>
              <a:buNone/>
            </a:pPr>
            <a:endParaRPr lang="en-US" sz="1900" b="1" i="0" u="none" strike="noStrike" cap="none" dirty="0">
              <a:solidFill>
                <a:schemeClr val="dk2"/>
              </a:solidFill>
              <a:latin typeface="Calibri"/>
              <a:ea typeface="Calibri"/>
              <a:cs typeface="Calibri"/>
              <a:sym typeface="Calibri"/>
            </a:endParaRPr>
          </a:p>
        </p:txBody>
      </p:sp>
      <p:sp>
        <p:nvSpPr>
          <p:cNvPr id="30" name="Shape 30"/>
          <p:cNvSpPr txBox="1"/>
          <p:nvPr/>
        </p:nvSpPr>
        <p:spPr>
          <a:xfrm>
            <a:off x="2267744" y="2204864"/>
            <a:ext cx="6629400" cy="1447800"/>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en-US" sz="1900" b="0" i="0" u="none" strike="noStrike" cap="none" dirty="0" err="1" smtClean="0">
                <a:solidFill>
                  <a:schemeClr val="dk1"/>
                </a:solidFill>
                <a:latin typeface="Calibri"/>
                <a:ea typeface="Calibri"/>
                <a:cs typeface="Calibri"/>
                <a:sym typeface="Calibri"/>
              </a:rPr>
              <a:t>Noëlle</a:t>
            </a:r>
            <a:r>
              <a:rPr lang="en-US" sz="1900" b="0" i="0" u="none" strike="noStrike" cap="none" dirty="0" smtClean="0">
                <a:solidFill>
                  <a:schemeClr val="dk1"/>
                </a:solidFill>
                <a:latin typeface="Calibri"/>
                <a:ea typeface="Calibri"/>
                <a:cs typeface="Calibri"/>
                <a:sym typeface="Calibri"/>
              </a:rPr>
              <a:t> Uilenburg &amp; Karin Wiefferink (NSDSK)</a:t>
            </a:r>
          </a:p>
          <a:p>
            <a:pPr marL="0" marR="0" lvl="0" indent="0" algn="l" rtl="0">
              <a:lnSpc>
                <a:spcPct val="136842"/>
              </a:lnSpc>
              <a:spcBef>
                <a:spcPts val="0"/>
              </a:spcBef>
              <a:spcAft>
                <a:spcPts val="0"/>
              </a:spcAft>
              <a:buClr>
                <a:schemeClr val="dk1"/>
              </a:buClr>
              <a:buSzPct val="25000"/>
              <a:buFont typeface="Calibri"/>
              <a:buNone/>
            </a:pPr>
            <a:r>
              <a:rPr lang="en-US" sz="1900" dirty="0" smtClean="0">
                <a:solidFill>
                  <a:schemeClr val="dk1"/>
                </a:solidFill>
                <a:latin typeface="Calibri"/>
                <a:ea typeface="Calibri"/>
                <a:cs typeface="Calibri"/>
                <a:sym typeface="Calibri"/>
              </a:rPr>
              <a:t>Caren Lanting &amp; Jacqueline Deurloo (TNO)</a:t>
            </a:r>
            <a:endParaRPr lang="en-US" sz="1900" b="0" i="0" u="none" strike="noStrike" cap="none"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SzPct val="25000"/>
              <a:buFont typeface="Calibri"/>
              <a:buNone/>
            </a:pPr>
            <a:r>
              <a:rPr lang="en-US" sz="1900" b="0" i="0" u="none" strike="noStrike" cap="none" dirty="0" smtClean="0">
                <a:solidFill>
                  <a:schemeClr val="dk1"/>
                </a:solidFill>
                <a:latin typeface="Calibri"/>
                <a:ea typeface="Calibri"/>
                <a:cs typeface="Calibri"/>
                <a:sym typeface="Calibri"/>
              </a:rPr>
              <a:t>6 </a:t>
            </a:r>
            <a:r>
              <a:rPr lang="en-US" sz="1900" b="0" i="0" u="none" strike="noStrike" cap="none" dirty="0" err="1" smtClean="0">
                <a:solidFill>
                  <a:schemeClr val="dk1"/>
                </a:solidFill>
                <a:latin typeface="Calibri"/>
                <a:ea typeface="Calibri"/>
                <a:cs typeface="Calibri"/>
                <a:sym typeface="Calibri"/>
              </a:rPr>
              <a:t>juni</a:t>
            </a:r>
            <a:r>
              <a:rPr lang="en-US" sz="1900" b="0" i="0" u="none" strike="noStrike" cap="none" dirty="0" smtClean="0">
                <a:solidFill>
                  <a:schemeClr val="dk1"/>
                </a:solidFill>
                <a:latin typeface="Calibri"/>
                <a:ea typeface="Calibri"/>
                <a:cs typeface="Calibri"/>
                <a:sym typeface="Calibri"/>
              </a:rPr>
              <a:t> 2016 </a:t>
            </a:r>
            <a:endParaRPr lang="en-US" sz="19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endParaRPr lang="nl-NL" sz="2400" b="1" dirty="0">
              <a:solidFill>
                <a:schemeClr val="tx1"/>
              </a:solidFill>
              <a:latin typeface="Calibri" panose="020F0502020204030204" pitchFamily="34" charset="0"/>
            </a:endParaRPr>
          </a:p>
        </p:txBody>
      </p:sp>
      <p:pic>
        <p:nvPicPr>
          <p:cNvPr id="126978" name="Picture 2" descr="Anatomie van het oor"/>
          <p:cNvPicPr>
            <a:picLocks noChangeAspect="1" noChangeArrowheads="1"/>
          </p:cNvPicPr>
          <p:nvPr/>
        </p:nvPicPr>
        <p:blipFill>
          <a:blip r:embed="rId3"/>
          <a:srcRect/>
          <a:stretch>
            <a:fillRect/>
          </a:stretch>
        </p:blipFill>
        <p:spPr bwMode="auto">
          <a:xfrm>
            <a:off x="1695725" y="2160000"/>
            <a:ext cx="6188643" cy="444207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err="1" smtClean="0">
                <a:solidFill>
                  <a:schemeClr val="tx1"/>
                </a:solidFill>
                <a:latin typeface="Calibri" panose="020F0502020204030204" pitchFamily="34" charset="0"/>
              </a:rPr>
              <a:t>Trilhaarcellen</a:t>
            </a:r>
            <a:endParaRPr lang="nl-NL" sz="2400" b="1" dirty="0">
              <a:solidFill>
                <a:schemeClr val="tx1"/>
              </a:solidFill>
              <a:latin typeface="Calibri" panose="020F0502020204030204" pitchFamily="34" charset="0"/>
            </a:endParaRPr>
          </a:p>
        </p:txBody>
      </p:sp>
      <p:pic>
        <p:nvPicPr>
          <p:cNvPr id="2050" name="Picture 2" descr="trilharen"/>
          <p:cNvPicPr>
            <a:picLocks noChangeAspect="1" noChangeArrowheads="1"/>
          </p:cNvPicPr>
          <p:nvPr/>
        </p:nvPicPr>
        <p:blipFill>
          <a:blip r:embed="rId3"/>
          <a:srcRect/>
          <a:stretch>
            <a:fillRect/>
          </a:stretch>
        </p:blipFill>
        <p:spPr bwMode="auto">
          <a:xfrm>
            <a:off x="0" y="2276193"/>
            <a:ext cx="9144000" cy="28346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solidFill>
                  <a:schemeClr val="tx1"/>
                </a:solidFill>
                <a:latin typeface="Calibri" panose="020F0502020204030204" pitchFamily="34" charset="0"/>
              </a:rPr>
              <a:t>Afstemming met NICU</a:t>
            </a:r>
            <a:endParaRPr lang="nl-NL" sz="2400" b="1" dirty="0">
              <a:solidFill>
                <a:schemeClr val="tx1"/>
              </a:solidFill>
              <a:latin typeface="Calibri" panose="020F0502020204030204"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342900" lvl="6" indent="-342900">
              <a:spcBef>
                <a:spcPts val="380"/>
              </a:spcBef>
              <a:buSzPct val="100000"/>
              <a:buFont typeface="Arial" panose="020B0604020202020204" pitchFamily="34" charset="0"/>
              <a:buChar char="•"/>
            </a:pPr>
            <a:r>
              <a:rPr lang="nl-NL" sz="1900" dirty="0">
                <a:latin typeface="Calibri"/>
                <a:ea typeface="Calibri"/>
                <a:cs typeface="Calibri"/>
              </a:rPr>
              <a:t>Doel: elk kind krijgt juiste </a:t>
            </a:r>
            <a:r>
              <a:rPr lang="nl-NL" sz="1900" dirty="0" err="1">
                <a:latin typeface="Calibri"/>
                <a:ea typeface="Calibri"/>
                <a:cs typeface="Calibri"/>
              </a:rPr>
              <a:t>screening</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Activiteit: afstemming met </a:t>
            </a:r>
            <a:r>
              <a:rPr lang="nl-NL" sz="1900" dirty="0" err="1">
                <a:latin typeface="Calibri"/>
                <a:ea typeface="Calibri"/>
                <a:cs typeface="Calibri"/>
              </a:rPr>
              <a:t>NICU’s</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Wie: management</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Wat: NAW gegevens, geboortedatum, is kind op NICU gescreend</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Als kind niet op NICU gescreend is, dan screent JGZ het kind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1620000"/>
            <a:ext cx="7138986" cy="409575"/>
          </a:xfrm>
        </p:spPr>
        <p:txBody>
          <a:bodyPr/>
          <a:lstStyle/>
          <a:p>
            <a:r>
              <a:rPr lang="nl-NL" sz="2400" b="1" dirty="0" smtClean="0">
                <a:solidFill>
                  <a:schemeClr val="tx1"/>
                </a:solidFill>
                <a:latin typeface="Calibri" pitchFamily="34" charset="0"/>
              </a:rPr>
              <a:t>Risico factoren inventariseren (1)</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7664" y="2160000"/>
            <a:ext cx="8229600" cy="4525963"/>
          </a:xfrm>
        </p:spPr>
        <p:txBody>
          <a:bodyPr/>
          <a:lstStyle/>
          <a:p>
            <a:pPr marL="0" lvl="6" indent="0">
              <a:spcBef>
                <a:spcPts val="380"/>
              </a:spcBef>
              <a:buSzPct val="100000"/>
              <a:buNone/>
              <a:tabLst>
                <a:tab pos="442913" algn="l"/>
              </a:tabLst>
            </a:pPr>
            <a:r>
              <a:rPr lang="nl-NL" sz="1900" dirty="0">
                <a:latin typeface="Calibri"/>
                <a:ea typeface="Calibri"/>
                <a:cs typeface="Calibri"/>
              </a:rPr>
              <a:t>Wanneer?</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Tijdens 1e huisbezoek en 1e contact jeugdarts</a:t>
            </a:r>
          </a:p>
          <a:p>
            <a:pPr marL="0" lvl="6" indent="0">
              <a:spcBef>
                <a:spcPts val="380"/>
              </a:spcBef>
              <a:buSzPct val="100000"/>
              <a:buNone/>
            </a:pPr>
            <a:r>
              <a:rPr lang="nl-NL" sz="1900" dirty="0">
                <a:latin typeface="Calibri"/>
                <a:ea typeface="Calibri"/>
                <a:cs typeface="Calibri"/>
              </a:rPr>
              <a:t>Hoe?</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Vragen aan ouders</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Registreren in digitaal dossier</a:t>
            </a:r>
          </a:p>
          <a:p>
            <a:pPr marL="0" indent="0">
              <a:buNone/>
            </a:pPr>
            <a:r>
              <a:rPr lang="nl-NL" sz="1800" dirty="0" smtClean="0">
                <a:solidFill>
                  <a:schemeClr val="tx1"/>
                </a:solidFill>
                <a:latin typeface="Calibri" pitchFamily="34" charset="0"/>
              </a:rPr>
              <a:t>Follow-up tijdens ieder contactmoment</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Extra aandacht voor gehoor</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Monitoren communicatieve ontwikkeling</a:t>
            </a:r>
          </a:p>
          <a:p>
            <a:pPr lvl="1">
              <a:buFont typeface="Arial" panose="020B0604020202020204" pitchFamily="34" charset="0"/>
              <a:buChar char="•"/>
            </a:pPr>
            <a:endParaRPr lang="nl-NL" dirty="0">
              <a:latin typeface="Calibri"/>
              <a:ea typeface="Calibri"/>
              <a:cs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138986" cy="409575"/>
          </a:xfrm>
        </p:spPr>
        <p:txBody>
          <a:bodyPr/>
          <a:lstStyle/>
          <a:p>
            <a:r>
              <a:rPr lang="nl-NL" sz="2400" b="1" dirty="0" smtClean="0">
                <a:solidFill>
                  <a:schemeClr val="tx1"/>
                </a:solidFill>
                <a:latin typeface="Calibri" pitchFamily="34" charset="0"/>
              </a:rPr>
              <a:t>Risico factoren inventariseren (2)</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0" lvl="1" indent="0">
              <a:buNone/>
            </a:pPr>
            <a:r>
              <a:rPr lang="nl-NL" dirty="0" smtClean="0">
                <a:solidFill>
                  <a:schemeClr val="tx1"/>
                </a:solidFill>
                <a:latin typeface="Calibri" pitchFamily="34" charset="0"/>
              </a:rPr>
              <a:t>Bezorgdheid ouders</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Gehoor</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Spraaktaalontwikkeling</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Algehele ontwikkeling</a:t>
            </a:r>
          </a:p>
          <a:p>
            <a:pPr marL="0" lvl="2" indent="0">
              <a:buNone/>
            </a:pPr>
            <a:r>
              <a:rPr lang="nl-NL" dirty="0" smtClean="0">
                <a:solidFill>
                  <a:schemeClr val="tx1"/>
                </a:solidFill>
                <a:latin typeface="Calibri" pitchFamily="34" charset="0"/>
              </a:rPr>
              <a:t>Positieve familieanamnese voor gehoorverlies</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Ouders </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Broers &amp; zussen </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Grootouders </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Ooms &amp; tantes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solidFill>
                  <a:schemeClr val="tx1"/>
                </a:solidFill>
                <a:latin typeface="Calibri" pitchFamily="34" charset="0"/>
              </a:rPr>
              <a:t>Risicofactoren inventariseren (3)</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0" lvl="1" indent="0">
              <a:buNone/>
            </a:pPr>
            <a:r>
              <a:rPr lang="nl-NL" dirty="0">
                <a:solidFill>
                  <a:schemeClr val="tx1"/>
                </a:solidFill>
                <a:latin typeface="Calibri" pitchFamily="34" charset="0"/>
              </a:rPr>
              <a:t>Opname NICU en/of</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Beademing </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Extracorporele </a:t>
            </a:r>
            <a:r>
              <a:rPr lang="nl-NL" sz="1900" dirty="0" err="1">
                <a:latin typeface="Calibri"/>
                <a:ea typeface="Calibri"/>
                <a:cs typeface="Calibri"/>
              </a:rPr>
              <a:t>membraanoxygenatie</a:t>
            </a:r>
            <a:r>
              <a:rPr lang="nl-NL" sz="1900" dirty="0">
                <a:latin typeface="Calibri"/>
                <a:ea typeface="Calibri"/>
                <a:cs typeface="Calibri"/>
              </a:rPr>
              <a:t> (ECMO)</a:t>
            </a:r>
          </a:p>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Ototoxische</a:t>
            </a:r>
            <a:r>
              <a:rPr lang="nl-NL" sz="1900" dirty="0">
                <a:latin typeface="Calibri"/>
                <a:ea typeface="Calibri"/>
                <a:cs typeface="Calibri"/>
              </a:rPr>
              <a:t> medicatie (</a:t>
            </a:r>
            <a:r>
              <a:rPr lang="nl-NL" sz="1900" dirty="0" err="1">
                <a:latin typeface="Calibri"/>
                <a:ea typeface="Calibri"/>
                <a:cs typeface="Calibri"/>
              </a:rPr>
              <a:t>gentamycine</a:t>
            </a:r>
            <a:r>
              <a:rPr lang="nl-NL" sz="1900" dirty="0">
                <a:latin typeface="Calibri"/>
                <a:ea typeface="Calibri"/>
                <a:cs typeface="Calibri"/>
              </a:rPr>
              <a:t>, </a:t>
            </a:r>
            <a:r>
              <a:rPr lang="nl-NL" sz="1900" dirty="0" err="1">
                <a:latin typeface="Calibri"/>
                <a:ea typeface="Calibri"/>
                <a:cs typeface="Calibri"/>
              </a:rPr>
              <a:t>tobramycine</a:t>
            </a:r>
            <a:r>
              <a:rPr lang="nl-NL" sz="1900" dirty="0">
                <a:latin typeface="Calibri"/>
                <a:ea typeface="Calibri"/>
                <a:cs typeface="Calibri"/>
              </a:rPr>
              <a:t>, </a:t>
            </a:r>
            <a:r>
              <a:rPr lang="nl-NL" sz="1900" dirty="0" err="1">
                <a:latin typeface="Calibri"/>
                <a:ea typeface="Calibri"/>
                <a:cs typeface="Calibri"/>
              </a:rPr>
              <a:t>furosemide</a:t>
            </a:r>
            <a:r>
              <a:rPr lang="nl-NL" sz="1900" dirty="0">
                <a:latin typeface="Calibri"/>
                <a:ea typeface="Calibri"/>
                <a:cs typeface="Calibri"/>
              </a:rPr>
              <a:t>, </a:t>
            </a:r>
            <a:r>
              <a:rPr lang="nl-NL" sz="1900" dirty="0" err="1">
                <a:latin typeface="Calibri"/>
                <a:ea typeface="Calibri"/>
                <a:cs typeface="Calibri"/>
              </a:rPr>
              <a:t>etc</a:t>
            </a:r>
            <a:r>
              <a:rPr lang="nl-NL" sz="1900" dirty="0">
                <a:latin typeface="Calibri"/>
                <a:ea typeface="Calibri"/>
                <a:cs typeface="Calibri"/>
              </a:rPr>
              <a:t>)</a:t>
            </a:r>
          </a:p>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Hyperbilirubinemie</a:t>
            </a:r>
            <a:r>
              <a:rPr lang="nl-NL" sz="1900" dirty="0">
                <a:latin typeface="Calibri"/>
                <a:ea typeface="Calibri"/>
                <a:cs typeface="Calibri"/>
              </a:rPr>
              <a:t> waarvoor wisseltransfusie heeft plaatsgevonden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solidFill>
                  <a:schemeClr val="tx1"/>
                </a:solidFill>
                <a:latin typeface="Calibri" pitchFamily="34" charset="0"/>
              </a:rPr>
              <a:t>Risicofactoren inventariseren (4)</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0" lvl="1" indent="0">
              <a:buNone/>
            </a:pPr>
            <a:r>
              <a:rPr lang="nl-NL" dirty="0" smtClean="0">
                <a:solidFill>
                  <a:schemeClr val="tx1"/>
                </a:solidFill>
                <a:latin typeface="Calibri" pitchFamily="34" charset="0"/>
              </a:rPr>
              <a:t>Congenitale </a:t>
            </a:r>
            <a:r>
              <a:rPr lang="nl-NL" dirty="0">
                <a:solidFill>
                  <a:schemeClr val="tx1"/>
                </a:solidFill>
                <a:latin typeface="Calibri" pitchFamily="34" charset="0"/>
              </a:rPr>
              <a:t>infecties</a:t>
            </a:r>
          </a:p>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Cytomegalovirus</a:t>
            </a:r>
            <a:r>
              <a:rPr lang="nl-NL" sz="1900" dirty="0">
                <a:latin typeface="Calibri"/>
                <a:ea typeface="Calibri"/>
                <a:cs typeface="Calibri"/>
              </a:rPr>
              <a:t> (CMV)</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Herpes </a:t>
            </a:r>
          </a:p>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Rubella</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Syfilis</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Toxoplasmose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406632" cy="409575"/>
          </a:xfrm>
        </p:spPr>
        <p:txBody>
          <a:bodyPr/>
          <a:lstStyle/>
          <a:p>
            <a:r>
              <a:rPr lang="nl-NL" sz="2400" b="1" dirty="0" smtClean="0">
                <a:solidFill>
                  <a:schemeClr val="tx1"/>
                </a:solidFill>
                <a:latin typeface="Calibri" pitchFamily="34" charset="0"/>
              </a:rPr>
              <a:t>Risicofactoren inventariseren (5)</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Craniofaciale</a:t>
            </a:r>
            <a:r>
              <a:rPr lang="nl-NL" sz="1900" dirty="0">
                <a:latin typeface="Calibri"/>
                <a:ea typeface="Calibri"/>
                <a:cs typeface="Calibri"/>
              </a:rPr>
              <a:t> </a:t>
            </a:r>
            <a:r>
              <a:rPr lang="nl-NL" sz="1900" dirty="0" err="1">
                <a:latin typeface="Calibri"/>
                <a:ea typeface="Calibri"/>
                <a:cs typeface="Calibri"/>
              </a:rPr>
              <a:t>dysmorfieën</a:t>
            </a:r>
            <a:r>
              <a:rPr lang="nl-NL" sz="1900" dirty="0">
                <a:latin typeface="Calibri"/>
                <a:ea typeface="Calibri"/>
                <a:cs typeface="Calibri"/>
              </a:rPr>
              <a:t>  - betreft de botten van de schedel/gezicht</a:t>
            </a:r>
          </a:p>
          <a:p>
            <a:pPr marL="342900" lvl="6" indent="-342900">
              <a:spcBef>
                <a:spcPts val="380"/>
              </a:spcBef>
              <a:buSzPct val="100000"/>
              <a:buFont typeface="Arial" panose="020B0604020202020204" pitchFamily="34" charset="0"/>
              <a:buChar char="•"/>
            </a:pPr>
            <a:r>
              <a:rPr lang="nl-NL" sz="1900" dirty="0" smtClean="0">
                <a:latin typeface="Calibri"/>
                <a:ea typeface="Calibri"/>
                <a:cs typeface="Calibri"/>
              </a:rPr>
              <a:t>Komen </a:t>
            </a:r>
            <a:r>
              <a:rPr lang="nl-NL" sz="1900" dirty="0">
                <a:latin typeface="Calibri"/>
                <a:ea typeface="Calibri"/>
                <a:cs typeface="Calibri"/>
              </a:rPr>
              <a:t>veel voor in combinatie met syndromen  </a:t>
            </a:r>
            <a:r>
              <a:rPr lang="nl-NL" sz="1900" dirty="0" err="1">
                <a:latin typeface="Calibri"/>
                <a:ea typeface="Calibri"/>
                <a:cs typeface="Calibri"/>
              </a:rPr>
              <a:t>bijv</a:t>
            </a:r>
            <a:r>
              <a:rPr lang="nl-NL" sz="1900" dirty="0">
                <a:latin typeface="Calibri"/>
                <a:ea typeface="Calibri"/>
                <a:cs typeface="Calibri"/>
              </a:rPr>
              <a:t> </a:t>
            </a:r>
            <a:r>
              <a:rPr lang="nl-NL" sz="1900" dirty="0" err="1">
                <a:latin typeface="Calibri"/>
                <a:ea typeface="Calibri"/>
                <a:cs typeface="Calibri"/>
              </a:rPr>
              <a:t>Treacher</a:t>
            </a:r>
            <a:r>
              <a:rPr lang="nl-NL" sz="1900" dirty="0">
                <a:latin typeface="Calibri"/>
                <a:ea typeface="Calibri"/>
                <a:cs typeface="Calibri"/>
              </a:rPr>
              <a:t> Collins syndroom (zie verder)</a:t>
            </a:r>
          </a:p>
          <a:p>
            <a:pPr lvl="2">
              <a:buFont typeface="Arial" pitchFamily="34" charset="0"/>
              <a:buChar char="•"/>
            </a:pPr>
            <a:endParaRPr lang="nl-NL" sz="1800" dirty="0" smtClean="0">
              <a:solidFill>
                <a:schemeClr val="tx1"/>
              </a:solidFill>
              <a:latin typeface="Calibri" pitchFamily="34" charset="0"/>
            </a:endParaRPr>
          </a:p>
          <a:p>
            <a:pPr lvl="2">
              <a:buFont typeface="Arial" pitchFamily="34" charset="0"/>
              <a:buChar char="•"/>
            </a:pPr>
            <a:endParaRPr lang="nl-NL" sz="1600" dirty="0" smtClean="0">
              <a:solidFill>
                <a:schemeClr val="tx1"/>
              </a:solidFill>
              <a:latin typeface="Calibri" pitchFamily="34" charset="0"/>
            </a:endParaRPr>
          </a:p>
          <a:p>
            <a:pPr lvl="2">
              <a:buFont typeface="Arial" pitchFamily="34" charset="0"/>
              <a:buChar char="•"/>
            </a:pPr>
            <a:endParaRPr lang="nl-NL" sz="1600" dirty="0" smtClean="0">
              <a:solidFill>
                <a:schemeClr val="tx1"/>
              </a:solidFill>
              <a:latin typeface="Calibri" pitchFamily="34" charset="0"/>
            </a:endParaRPr>
          </a:p>
        </p:txBody>
      </p:sp>
      <p:pic>
        <p:nvPicPr>
          <p:cNvPr id="4" name="Picture 3" descr="C:\Users\nuilenburg\Desktop\Baby-born-with-rare-facial-anomaly-that-left-him-without-a-nose.jpg"/>
          <p:cNvPicPr>
            <a:picLocks noChangeAspect="1" noChangeArrowheads="1"/>
          </p:cNvPicPr>
          <p:nvPr/>
        </p:nvPicPr>
        <p:blipFill>
          <a:blip r:embed="rId3"/>
          <a:srcRect/>
          <a:stretch>
            <a:fillRect/>
          </a:stretch>
        </p:blipFill>
        <p:spPr bwMode="auto">
          <a:xfrm>
            <a:off x="179512" y="4509120"/>
            <a:ext cx="3203848" cy="2137551"/>
          </a:xfrm>
          <a:prstGeom prst="rect">
            <a:avLst/>
          </a:prstGeom>
          <a:noFill/>
        </p:spPr>
      </p:pic>
      <p:pic>
        <p:nvPicPr>
          <p:cNvPr id="5" name="Picture 2" descr="C:\Users\nuilenburg\Desktop\treacher collins.jpg"/>
          <p:cNvPicPr>
            <a:picLocks noChangeAspect="1" noChangeArrowheads="1"/>
          </p:cNvPicPr>
          <p:nvPr/>
        </p:nvPicPr>
        <p:blipFill>
          <a:blip r:embed="rId4"/>
          <a:srcRect/>
          <a:stretch>
            <a:fillRect/>
          </a:stretch>
        </p:blipFill>
        <p:spPr bwMode="auto">
          <a:xfrm>
            <a:off x="6804248" y="3789040"/>
            <a:ext cx="2220686" cy="3014610"/>
          </a:xfrm>
          <a:prstGeom prst="rect">
            <a:avLst/>
          </a:prstGeom>
          <a:noFill/>
        </p:spPr>
      </p:pic>
      <p:pic>
        <p:nvPicPr>
          <p:cNvPr id="6" name="Picture 4" descr="C:\Users\nuilenburg\Desktop\schisis.jpg"/>
          <p:cNvPicPr>
            <a:picLocks noChangeAspect="1" noChangeArrowheads="1"/>
          </p:cNvPicPr>
          <p:nvPr/>
        </p:nvPicPr>
        <p:blipFill>
          <a:blip r:embed="rId5"/>
          <a:srcRect/>
          <a:stretch>
            <a:fillRect/>
          </a:stretch>
        </p:blipFill>
        <p:spPr bwMode="auto">
          <a:xfrm>
            <a:off x="3533310" y="4725144"/>
            <a:ext cx="3126922" cy="190742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138986" cy="409575"/>
          </a:xfrm>
        </p:spPr>
        <p:txBody>
          <a:bodyPr/>
          <a:lstStyle/>
          <a:p>
            <a:r>
              <a:rPr lang="nl-NL" sz="2400" b="1" dirty="0" smtClean="0">
                <a:solidFill>
                  <a:schemeClr val="tx1"/>
                </a:solidFill>
                <a:latin typeface="Calibri" pitchFamily="34" charset="0"/>
              </a:rPr>
              <a:t>Risicofactoren inventariseren (6)</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0" lvl="1" indent="0">
              <a:buNone/>
            </a:pPr>
            <a:r>
              <a:rPr lang="nl-NL" dirty="0">
                <a:solidFill>
                  <a:schemeClr val="tx1"/>
                </a:solidFill>
                <a:latin typeface="Calibri" pitchFamily="34" charset="0"/>
              </a:rPr>
              <a:t>Syndromen geassocieerd met gehoorverlies</a:t>
            </a:r>
          </a:p>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Usher</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Neurofibromatose</a:t>
            </a:r>
            <a:r>
              <a:rPr lang="nl-NL" sz="1900" dirty="0">
                <a:latin typeface="Calibri"/>
                <a:ea typeface="Calibri"/>
                <a:cs typeface="Calibri"/>
              </a:rPr>
              <a:t>  (ziekte van Von </a:t>
            </a:r>
            <a:r>
              <a:rPr lang="nl-NL" sz="1900" dirty="0" err="1">
                <a:latin typeface="Calibri"/>
                <a:ea typeface="Calibri"/>
                <a:cs typeface="Calibri"/>
              </a:rPr>
              <a:t>Recklinghausen</a:t>
            </a:r>
            <a:r>
              <a:rPr lang="nl-NL" sz="1900" dirty="0">
                <a:latin typeface="Calibri"/>
                <a:ea typeface="Calibri"/>
                <a:cs typeface="Calibri"/>
              </a:rPr>
              <a:t>)</a:t>
            </a:r>
          </a:p>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Alport</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Pendred</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Stickler</a:t>
            </a:r>
            <a:r>
              <a:rPr lang="nl-NL" sz="1900" dirty="0">
                <a:latin typeface="Calibri"/>
                <a:ea typeface="Calibri"/>
                <a:cs typeface="Calibri"/>
              </a:rPr>
              <a:t> </a:t>
            </a:r>
          </a:p>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Waardenburg</a:t>
            </a:r>
            <a:r>
              <a:rPr lang="nl-NL" sz="1900" dirty="0">
                <a:latin typeface="Calibri"/>
                <a:ea typeface="Calibri"/>
                <a:cs typeface="Calibri"/>
              </a:rPr>
              <a:t> </a:t>
            </a:r>
          </a:p>
        </p:txBody>
      </p:sp>
      <p:pic>
        <p:nvPicPr>
          <p:cNvPr id="5123" name="Picture 3" descr="C:\Users\nuilenburg\Desktop\waardenburg.jpg"/>
          <p:cNvPicPr>
            <a:picLocks noChangeAspect="1" noChangeArrowheads="1"/>
          </p:cNvPicPr>
          <p:nvPr/>
        </p:nvPicPr>
        <p:blipFill>
          <a:blip r:embed="rId3"/>
          <a:srcRect/>
          <a:stretch>
            <a:fillRect/>
          </a:stretch>
        </p:blipFill>
        <p:spPr bwMode="auto">
          <a:xfrm>
            <a:off x="5600700" y="3520033"/>
            <a:ext cx="2562225" cy="1781175"/>
          </a:xfrm>
          <a:prstGeom prst="rect">
            <a:avLst/>
          </a:prstGeom>
          <a:noFill/>
        </p:spPr>
      </p:pic>
      <p:sp>
        <p:nvSpPr>
          <p:cNvPr id="5" name="Ovaal 4"/>
          <p:cNvSpPr/>
          <p:nvPr/>
        </p:nvSpPr>
        <p:spPr>
          <a:xfrm>
            <a:off x="6372200" y="4149080"/>
            <a:ext cx="1080120" cy="100811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138986" cy="409575"/>
          </a:xfrm>
        </p:spPr>
        <p:txBody>
          <a:bodyPr/>
          <a:lstStyle/>
          <a:p>
            <a:r>
              <a:rPr lang="nl-NL" sz="2400" b="1" dirty="0" smtClean="0">
                <a:solidFill>
                  <a:schemeClr val="tx1"/>
                </a:solidFill>
                <a:latin typeface="Calibri" pitchFamily="34" charset="0"/>
              </a:rPr>
              <a:t>Risicofactoren inventariseren (7)</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0" lvl="1" indent="0">
              <a:buNone/>
            </a:pPr>
            <a:r>
              <a:rPr lang="nl-NL" dirty="0">
                <a:solidFill>
                  <a:schemeClr val="tx1"/>
                </a:solidFill>
                <a:latin typeface="Calibri" pitchFamily="34" charset="0"/>
              </a:rPr>
              <a:t>Neurodegeneratieve aandoeningen</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Ziekte van </a:t>
            </a:r>
            <a:r>
              <a:rPr lang="nl-NL" sz="1900" dirty="0" smtClean="0">
                <a:latin typeface="Calibri"/>
                <a:ea typeface="Calibri"/>
                <a:cs typeface="Calibri"/>
              </a:rPr>
              <a:t>Hunter</a:t>
            </a:r>
          </a:p>
          <a:p>
            <a:pPr marL="0" lvl="6" indent="0">
              <a:spcBef>
                <a:spcPts val="380"/>
              </a:spcBef>
              <a:buSzPct val="100000"/>
              <a:buNone/>
            </a:pPr>
            <a:r>
              <a:rPr lang="nl-NL" dirty="0" smtClean="0">
                <a:solidFill>
                  <a:schemeClr val="tx1"/>
                </a:solidFill>
                <a:latin typeface="Calibri" pitchFamily="34" charset="0"/>
              </a:rPr>
              <a:t>Sensomotorische aandoeningen</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Ataxie van </a:t>
            </a:r>
            <a:r>
              <a:rPr lang="nl-NL" sz="1900" dirty="0" err="1">
                <a:latin typeface="Calibri"/>
                <a:ea typeface="Calibri"/>
                <a:cs typeface="Calibri"/>
              </a:rPr>
              <a:t>Friedreich</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Syndroom van </a:t>
            </a:r>
            <a:r>
              <a:rPr lang="nl-NL" sz="1900" dirty="0" err="1">
                <a:latin typeface="Calibri"/>
                <a:ea typeface="Calibri"/>
                <a:cs typeface="Calibri"/>
              </a:rPr>
              <a:t>Charcot-Marie-Tooth</a:t>
            </a:r>
            <a:endParaRPr lang="nl-NL" sz="1900" dirty="0">
              <a:latin typeface="Calibri"/>
              <a:ea typeface="Calibri"/>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p:nvPr/>
        </p:nvSpPr>
        <p:spPr>
          <a:xfrm>
            <a:off x="1548000" y="1620000"/>
            <a:ext cx="749913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dirty="0" err="1">
                <a:solidFill>
                  <a:schemeClr val="dk2"/>
                </a:solidFill>
                <a:latin typeface="Calibri"/>
                <a:ea typeface="Calibri"/>
                <a:cs typeface="Calibri"/>
                <a:sym typeface="Calibri"/>
              </a:rPr>
              <a:t>Waarom</a:t>
            </a:r>
            <a:r>
              <a:rPr lang="en-US" sz="2400" b="1" dirty="0">
                <a:solidFill>
                  <a:schemeClr val="dk2"/>
                </a:solidFill>
                <a:latin typeface="Calibri"/>
                <a:ea typeface="Calibri"/>
                <a:cs typeface="Calibri"/>
                <a:sym typeface="Calibri"/>
              </a:rPr>
              <a:t> </a:t>
            </a:r>
            <a:r>
              <a:rPr lang="en-US" sz="2400" b="1" dirty="0" err="1">
                <a:solidFill>
                  <a:schemeClr val="dk2"/>
                </a:solidFill>
                <a:latin typeface="Calibri"/>
                <a:ea typeface="Calibri"/>
                <a:cs typeface="Calibri"/>
                <a:sym typeface="Calibri"/>
              </a:rPr>
              <a:t>deze</a:t>
            </a:r>
            <a:r>
              <a:rPr lang="en-US" sz="2400" b="1" dirty="0">
                <a:solidFill>
                  <a:schemeClr val="dk2"/>
                </a:solidFill>
                <a:latin typeface="Calibri"/>
                <a:ea typeface="Calibri"/>
                <a:cs typeface="Calibri"/>
                <a:sym typeface="Calibri"/>
              </a:rPr>
              <a:t> </a:t>
            </a:r>
            <a:r>
              <a:rPr lang="en-US" sz="2400" b="1" dirty="0" err="1">
                <a:solidFill>
                  <a:schemeClr val="dk2"/>
                </a:solidFill>
                <a:latin typeface="Calibri"/>
                <a:ea typeface="Calibri"/>
                <a:cs typeface="Calibri"/>
                <a:sym typeface="Calibri"/>
              </a:rPr>
              <a:t>richtlijn</a:t>
            </a:r>
            <a:r>
              <a:rPr lang="en-US" sz="2400" b="1" dirty="0" smtClean="0">
                <a:solidFill>
                  <a:schemeClr val="dk2"/>
                </a:solidFill>
                <a:latin typeface="Calibri"/>
                <a:ea typeface="Calibri"/>
                <a:cs typeface="Calibri"/>
                <a:sym typeface="Calibri"/>
              </a:rPr>
              <a:t>? </a:t>
            </a:r>
            <a:endParaRPr lang="en-US" sz="2400" b="1" dirty="0">
              <a:solidFill>
                <a:schemeClr val="dk2"/>
              </a:solidFill>
              <a:latin typeface="Calibri"/>
              <a:ea typeface="Calibri"/>
              <a:cs typeface="Calibri"/>
              <a:sym typeface="Calibri"/>
            </a:endParaRPr>
          </a:p>
        </p:txBody>
      </p:sp>
      <p:sp>
        <p:nvSpPr>
          <p:cNvPr id="36" name="Shape 36"/>
          <p:cNvSpPr txBox="1"/>
          <p:nvPr/>
        </p:nvSpPr>
        <p:spPr>
          <a:xfrm>
            <a:off x="1548000" y="2160000"/>
            <a:ext cx="7499139" cy="4062703"/>
          </a:xfrm>
          <a:prstGeom prst="rect">
            <a:avLst/>
          </a:prstGeom>
          <a:noFill/>
          <a:ln>
            <a:noFill/>
          </a:ln>
        </p:spPr>
        <p:txBody>
          <a:bodyPr lIns="91425" tIns="45700" rIns="91425" bIns="45700" anchor="t" anchorCtr="0">
            <a:noAutofit/>
          </a:bodyPr>
          <a:lstStyle/>
          <a:p>
            <a:pPr lvl="6">
              <a:spcBef>
                <a:spcPts val="380"/>
              </a:spcBef>
              <a:buClr>
                <a:schemeClr val="dk1"/>
              </a:buClr>
              <a:buSzPct val="100000"/>
            </a:pPr>
            <a:r>
              <a:rPr lang="en-US" sz="1900" dirty="0" err="1">
                <a:solidFill>
                  <a:schemeClr val="dk1"/>
                </a:solidFill>
                <a:latin typeface="Calibri"/>
                <a:ea typeface="Calibri"/>
                <a:cs typeface="Calibri"/>
                <a:sym typeface="Calibri"/>
              </a:rPr>
              <a:t>Tweeledig</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doel</a:t>
            </a:r>
            <a:r>
              <a:rPr lang="en-US" sz="1900" dirty="0">
                <a:solidFill>
                  <a:schemeClr val="dk1"/>
                </a:solidFill>
                <a:latin typeface="Calibri"/>
                <a:ea typeface="Calibri"/>
                <a:cs typeface="Calibri"/>
                <a:sym typeface="Calibri"/>
              </a:rPr>
              <a:t>:</a:t>
            </a:r>
          </a:p>
          <a:p>
            <a:pPr marL="342900" lvl="6" indent="-342900">
              <a:spcBef>
                <a:spcPts val="380"/>
              </a:spcBef>
              <a:buClr>
                <a:schemeClr val="dk1"/>
              </a:buClr>
              <a:buSzPct val="100000"/>
              <a:buFont typeface="Arial" panose="020B0604020202020204" pitchFamily="34" charset="0"/>
              <a:buChar char="•"/>
            </a:pPr>
            <a:r>
              <a:rPr lang="en-US" sz="1900" dirty="0" err="1" smtClean="0">
                <a:solidFill>
                  <a:schemeClr val="dk1"/>
                </a:solidFill>
                <a:latin typeface="Calibri"/>
                <a:ea typeface="Calibri"/>
                <a:cs typeface="Calibri"/>
                <a:sym typeface="Calibri"/>
              </a:rPr>
              <a:t>Vroegtijdig</a:t>
            </a:r>
            <a:r>
              <a:rPr lang="en-US" sz="1900" dirty="0" smtClean="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signaleren</a:t>
            </a:r>
            <a:r>
              <a:rPr lang="en-US" sz="1900" dirty="0">
                <a:solidFill>
                  <a:schemeClr val="dk1"/>
                </a:solidFill>
                <a:latin typeface="Calibri"/>
                <a:ea typeface="Calibri"/>
                <a:cs typeface="Calibri"/>
                <a:sym typeface="Calibri"/>
              </a:rPr>
              <a:t> van </a:t>
            </a:r>
            <a:r>
              <a:rPr lang="en-US" sz="1900" dirty="0" err="1">
                <a:solidFill>
                  <a:schemeClr val="dk1"/>
                </a:solidFill>
                <a:latin typeface="Calibri"/>
                <a:ea typeface="Calibri"/>
                <a:cs typeface="Calibri"/>
                <a:sym typeface="Calibri"/>
              </a:rPr>
              <a:t>gehoorverlies</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bij</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kinderen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na</a:t>
            </a:r>
            <a:r>
              <a:rPr lang="en-US" sz="1900" dirty="0">
                <a:solidFill>
                  <a:schemeClr val="dk1"/>
                </a:solidFill>
                <a:latin typeface="Calibri"/>
                <a:ea typeface="Calibri"/>
                <a:cs typeface="Calibri"/>
                <a:sym typeface="Calibri"/>
              </a:rPr>
              <a:t> de </a:t>
            </a:r>
            <a:r>
              <a:rPr lang="en-US" sz="1900" dirty="0" err="1">
                <a:solidFill>
                  <a:schemeClr val="dk1"/>
                </a:solidFill>
                <a:latin typeface="Calibri"/>
                <a:ea typeface="Calibri"/>
                <a:cs typeface="Calibri"/>
                <a:sym typeface="Calibri"/>
              </a:rPr>
              <a:t>neonatale</a:t>
            </a:r>
            <a:r>
              <a:rPr lang="en-US" sz="1900" dirty="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periode</a:t>
            </a:r>
            <a:endParaRPr lang="en-US" sz="1900" dirty="0">
              <a:solidFill>
                <a:schemeClr val="dk1"/>
              </a:solidFill>
              <a:latin typeface="Calibri"/>
              <a:ea typeface="Calibri"/>
              <a:cs typeface="Calibri"/>
              <a:sym typeface="Calibri"/>
            </a:endParaRPr>
          </a:p>
          <a:p>
            <a:pPr marL="342900" lvl="6" indent="-342900">
              <a:spcBef>
                <a:spcPts val="380"/>
              </a:spcBef>
              <a:buClr>
                <a:schemeClr val="dk1"/>
              </a:buClr>
              <a:buSzPct val="100000"/>
              <a:buFont typeface="Arial" panose="020B0604020202020204" pitchFamily="34" charset="0"/>
              <a:buChar char="•"/>
            </a:pPr>
            <a:r>
              <a:rPr lang="en-US" sz="1900" dirty="0" err="1">
                <a:solidFill>
                  <a:schemeClr val="dk1"/>
                </a:solidFill>
                <a:latin typeface="Calibri"/>
                <a:ea typeface="Calibri"/>
                <a:cs typeface="Calibri"/>
                <a:sym typeface="Calibri"/>
              </a:rPr>
              <a:t>Geven</a:t>
            </a:r>
            <a:r>
              <a:rPr lang="en-US" sz="1900" dirty="0">
                <a:solidFill>
                  <a:schemeClr val="dk1"/>
                </a:solidFill>
                <a:latin typeface="Calibri"/>
                <a:ea typeface="Calibri"/>
                <a:cs typeface="Calibri"/>
                <a:sym typeface="Calibri"/>
              </a:rPr>
              <a:t> van </a:t>
            </a:r>
            <a:r>
              <a:rPr lang="en-US" sz="1900" dirty="0" err="1">
                <a:solidFill>
                  <a:schemeClr val="dk1"/>
                </a:solidFill>
                <a:latin typeface="Calibri"/>
                <a:ea typeface="Calibri"/>
                <a:cs typeface="Calibri"/>
                <a:sym typeface="Calibri"/>
              </a:rPr>
              <a:t>voorlichting</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ter</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preventie</a:t>
            </a:r>
            <a:r>
              <a:rPr lang="en-US" sz="1900" dirty="0">
                <a:solidFill>
                  <a:schemeClr val="dk1"/>
                </a:solidFill>
                <a:latin typeface="Calibri"/>
                <a:ea typeface="Calibri"/>
                <a:cs typeface="Calibri"/>
                <a:sym typeface="Calibri"/>
              </a:rPr>
              <a:t> van </a:t>
            </a:r>
            <a:r>
              <a:rPr lang="en-US" sz="1900" dirty="0" err="1">
                <a:solidFill>
                  <a:schemeClr val="dk1"/>
                </a:solidFill>
                <a:latin typeface="Calibri"/>
                <a:ea typeface="Calibri"/>
                <a:cs typeface="Calibri"/>
                <a:sym typeface="Calibri"/>
              </a:rPr>
              <a:t>gehoorschade</a:t>
            </a:r>
            <a:r>
              <a:rPr lang="en-US" sz="1900" dirty="0">
                <a:solidFill>
                  <a:schemeClr val="dk1"/>
                </a:solidFill>
                <a:latin typeface="Calibri"/>
                <a:ea typeface="Calibri"/>
                <a:cs typeface="Calibri"/>
                <a:sym typeface="Calibri"/>
              </a:rPr>
              <a:t> door </a:t>
            </a:r>
            <a:r>
              <a:rPr lang="en-US" sz="1900" dirty="0" err="1">
                <a:solidFill>
                  <a:schemeClr val="dk1"/>
                </a:solidFill>
                <a:latin typeface="Calibri"/>
                <a:ea typeface="Calibri"/>
                <a:cs typeface="Calibri"/>
                <a:sym typeface="Calibri"/>
              </a:rPr>
              <a:t>lawaai</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bij</a:t>
            </a:r>
            <a:r>
              <a:rPr lang="en-US" sz="1900" dirty="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jongeren</a:t>
            </a:r>
            <a:r>
              <a:rPr lang="en-US" sz="1900" dirty="0" smtClean="0">
                <a:latin typeface="Calibri" pitchFamily="34" charset="0"/>
                <a:sym typeface="Calibri"/>
              </a:rPr>
              <a:t> </a:t>
            </a:r>
            <a:endParaRPr lang="nl-NL" sz="1900" b="0" i="0" u="none" strike="noStrike" cap="none" dirty="0" smtClean="0">
              <a:solidFill>
                <a:schemeClr val="dk1"/>
              </a:solidFill>
              <a:latin typeface="Calibri" pitchFamily="34" charset="0"/>
              <a:sym typeface="Arial"/>
            </a:endParaRPr>
          </a:p>
          <a:p>
            <a:pPr marL="0" marR="0" lvl="0" indent="0" algn="just" rtl="0">
              <a:lnSpc>
                <a:spcPct val="100000"/>
              </a:lnSpc>
              <a:spcBef>
                <a:spcPts val="0"/>
              </a:spcBef>
              <a:spcAft>
                <a:spcPts val="0"/>
              </a:spcAft>
              <a:buNone/>
            </a:pPr>
            <a:endParaRPr lang="nl-NL" sz="1900" dirty="0">
              <a:solidFill>
                <a:schemeClr val="dk1"/>
              </a:solidFill>
              <a:latin typeface="Calibri" pitchFamily="34" charset="0"/>
            </a:endParaRPr>
          </a:p>
          <a:p>
            <a:pPr lvl="6">
              <a:spcBef>
                <a:spcPts val="380"/>
              </a:spcBef>
              <a:buClr>
                <a:schemeClr val="dk1"/>
              </a:buClr>
              <a:buSzPct val="100000"/>
            </a:pPr>
            <a:r>
              <a:rPr lang="en-US" sz="1900" dirty="0" err="1">
                <a:solidFill>
                  <a:schemeClr val="dk1"/>
                </a:solidFill>
                <a:latin typeface="Calibri"/>
                <a:ea typeface="Calibri"/>
                <a:cs typeface="Calibri"/>
                <a:sym typeface="Calibri"/>
              </a:rPr>
              <a:t>Deze</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richtlijn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vervangt</a:t>
            </a:r>
            <a:r>
              <a:rPr lang="en-US" sz="1900" dirty="0">
                <a:solidFill>
                  <a:schemeClr val="dk1"/>
                </a:solidFill>
                <a:latin typeface="Calibri"/>
                <a:ea typeface="Calibri"/>
                <a:cs typeface="Calibri"/>
                <a:sym typeface="Calibri"/>
              </a:rPr>
              <a:t> de JGZ-</a:t>
            </a:r>
            <a:r>
              <a:rPr lang="en-US" sz="1900" dirty="0" err="1">
                <a:solidFill>
                  <a:schemeClr val="dk1"/>
                </a:solidFill>
                <a:latin typeface="Calibri"/>
                <a:ea typeface="Calibri"/>
                <a:cs typeface="Calibri"/>
                <a:sym typeface="Calibri"/>
              </a:rPr>
              <a:t>richtlijn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Vroegtijdige</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opsporing</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gehoorstoornissen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uit</a:t>
            </a:r>
            <a:r>
              <a:rPr lang="en-US" sz="1900" dirty="0">
                <a:solidFill>
                  <a:schemeClr val="dk1"/>
                </a:solidFill>
                <a:latin typeface="Calibri"/>
                <a:ea typeface="Calibri"/>
                <a:cs typeface="Calibri"/>
                <a:sym typeface="Calibri"/>
              </a:rPr>
              <a:t> 1998</a:t>
            </a:r>
            <a:endParaRPr sz="1900" dirty="0">
              <a:solidFill>
                <a:schemeClr val="dk1"/>
              </a:solidFill>
              <a:latin typeface="Calibri"/>
              <a:ea typeface="Calibri"/>
              <a:cs typeface="Calibri"/>
            </a:endParaRPr>
          </a:p>
        </p:txBody>
      </p:sp>
      <p:sp>
        <p:nvSpPr>
          <p:cNvPr id="37" name="Shape 37"/>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solidFill>
                  <a:schemeClr val="tx1"/>
                </a:solidFill>
                <a:latin typeface="Calibri" pitchFamily="34" charset="0"/>
              </a:rPr>
              <a:t>Risicofactoren inventariseren (8)</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0" lvl="1" indent="0">
              <a:buNone/>
            </a:pPr>
            <a:r>
              <a:rPr lang="nl-NL" dirty="0" smtClean="0">
                <a:solidFill>
                  <a:schemeClr val="tx1"/>
                </a:solidFill>
                <a:latin typeface="Calibri" pitchFamily="34" charset="0"/>
              </a:rPr>
              <a:t>Postnatale </a:t>
            </a:r>
            <a:r>
              <a:rPr lang="nl-NL" dirty="0">
                <a:solidFill>
                  <a:schemeClr val="tx1"/>
                </a:solidFill>
                <a:latin typeface="Calibri" pitchFamily="34" charset="0"/>
              </a:rPr>
              <a:t>infectie die samengaan met gehoorverlies</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Meningitis (alleen bacterieel)</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Varicella (</a:t>
            </a:r>
            <a:r>
              <a:rPr lang="nl-NL" sz="1900" dirty="0" smtClean="0">
                <a:latin typeface="Calibri"/>
                <a:ea typeface="Calibri"/>
                <a:cs typeface="Calibri"/>
              </a:rPr>
              <a:t>waterpokken)</a:t>
            </a:r>
          </a:p>
          <a:p>
            <a:pPr marL="0" lvl="6" indent="0">
              <a:spcBef>
                <a:spcPts val="380"/>
              </a:spcBef>
              <a:buSzPct val="100000"/>
              <a:buNone/>
            </a:pPr>
            <a:r>
              <a:rPr lang="nl-NL" sz="1900" dirty="0" smtClean="0">
                <a:solidFill>
                  <a:schemeClr val="tx1"/>
                </a:solidFill>
                <a:latin typeface="Calibri" pitchFamily="34" charset="0"/>
              </a:rPr>
              <a:t>Schedeltrauma</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Schedelbasis- en </a:t>
            </a:r>
            <a:r>
              <a:rPr lang="nl-NL" sz="1900" dirty="0" err="1">
                <a:latin typeface="Calibri"/>
                <a:ea typeface="Calibri"/>
                <a:cs typeface="Calibri"/>
              </a:rPr>
              <a:t>temporaalbotfracturen</a:t>
            </a:r>
            <a:endParaRPr lang="nl-NL" sz="1900" dirty="0">
              <a:latin typeface="Calibri"/>
              <a:ea typeface="Calibri"/>
              <a:cs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solidFill>
                  <a:schemeClr val="tx1"/>
                </a:solidFill>
                <a:latin typeface="Calibri" pitchFamily="34" charset="0"/>
              </a:rPr>
              <a:t>Risicofactoren inventariseren (9)</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342900" lvl="6" indent="-342900">
              <a:spcBef>
                <a:spcPts val="380"/>
              </a:spcBef>
              <a:buSzPct val="100000"/>
              <a:buFont typeface="Arial" panose="020B0604020202020204" pitchFamily="34" charset="0"/>
              <a:buChar char="•"/>
            </a:pPr>
            <a:r>
              <a:rPr lang="nl-NL" sz="1900" dirty="0" smtClean="0">
                <a:latin typeface="Calibri"/>
                <a:ea typeface="Calibri"/>
                <a:cs typeface="Calibri"/>
              </a:rPr>
              <a:t>OME</a:t>
            </a:r>
            <a:endParaRPr lang="nl-NL" sz="1800" dirty="0" smtClean="0">
              <a:solidFill>
                <a:schemeClr val="tx1"/>
              </a:solidFill>
              <a:latin typeface="Calibri" pitchFamily="34" charset="0"/>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Overmatig alcohol- en drugsgebruik moeder tijdens </a:t>
            </a:r>
            <a:r>
              <a:rPr lang="nl-NL" sz="1900" dirty="0" smtClean="0">
                <a:latin typeface="Calibri"/>
                <a:ea typeface="Calibri"/>
                <a:cs typeface="Calibri"/>
              </a:rPr>
              <a:t>zwangerschap</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Diabetes bij moeder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solidFill>
                  <a:schemeClr val="tx1"/>
                </a:solidFill>
                <a:latin typeface="Calibri" pitchFamily="34" charset="0"/>
              </a:rPr>
              <a:t>Risicofactoren – bronnen van info</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342900" lvl="6" indent="-342900">
              <a:spcBef>
                <a:spcPts val="380"/>
              </a:spcBef>
              <a:buSzPct val="100000"/>
              <a:buFont typeface="Arial" panose="020B0604020202020204" pitchFamily="34" charset="0"/>
              <a:buChar char="•"/>
            </a:pPr>
            <a:r>
              <a:rPr lang="nl-NL" sz="1900" dirty="0" smtClean="0">
                <a:latin typeface="Calibri"/>
                <a:ea typeface="Calibri"/>
                <a:cs typeface="Calibri"/>
              </a:rPr>
              <a:t>Uiterlijk kind (of indirect via uiterlijk ouder)</a:t>
            </a:r>
          </a:p>
          <a:p>
            <a:pPr marL="342900" lvl="6" indent="-342900">
              <a:spcBef>
                <a:spcPts val="380"/>
              </a:spcBef>
              <a:buSzPct val="100000"/>
              <a:buFont typeface="Arial" panose="020B0604020202020204" pitchFamily="34" charset="0"/>
              <a:buChar char="•"/>
            </a:pPr>
            <a:r>
              <a:rPr lang="nl-NL" sz="1900" dirty="0" smtClean="0">
                <a:latin typeface="Calibri"/>
                <a:ea typeface="Calibri"/>
                <a:cs typeface="Calibri"/>
              </a:rPr>
              <a:t>Overdracht </a:t>
            </a:r>
            <a:r>
              <a:rPr lang="nl-NL" sz="1900" dirty="0">
                <a:latin typeface="Calibri"/>
                <a:ea typeface="Calibri"/>
                <a:cs typeface="Calibri"/>
              </a:rPr>
              <a:t>van specialisten (NICU)</a:t>
            </a:r>
          </a:p>
          <a:p>
            <a:pPr marL="342900" lvl="6" indent="-342900">
              <a:spcBef>
                <a:spcPts val="380"/>
              </a:spcBef>
              <a:buSzPct val="100000"/>
              <a:buFont typeface="Arial" panose="020B0604020202020204" pitchFamily="34" charset="0"/>
              <a:buChar char="•"/>
            </a:pPr>
            <a:r>
              <a:rPr lang="nl-NL" sz="1900" dirty="0" smtClean="0">
                <a:latin typeface="Calibri"/>
                <a:ea typeface="Calibri"/>
                <a:cs typeface="Calibri"/>
              </a:rPr>
              <a:t>Uitvragen</a:t>
            </a:r>
            <a:endParaRPr lang="nl-NL" sz="1900" dirty="0">
              <a:latin typeface="Calibri"/>
              <a:ea typeface="Calibri"/>
              <a:cs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138986" cy="409575"/>
          </a:xfrm>
        </p:spPr>
        <p:txBody>
          <a:bodyPr/>
          <a:lstStyle/>
          <a:p>
            <a:r>
              <a:rPr lang="nl-NL" sz="2400" b="1" dirty="0" smtClean="0">
                <a:solidFill>
                  <a:schemeClr val="tx1"/>
                </a:solidFill>
                <a:latin typeface="Calibri" pitchFamily="34" charset="0"/>
              </a:rPr>
              <a:t>Follow-up bij aanwezigheid risicofactoren</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984671" cy="4525963"/>
          </a:xfrm>
        </p:spPr>
        <p:txBody>
          <a:bodyPr/>
          <a:lstStyle/>
          <a:p>
            <a:pPr marL="0" lvl="1" indent="0">
              <a:buNone/>
            </a:pPr>
            <a:r>
              <a:rPr lang="nl-NL" sz="1800" dirty="0" smtClean="0">
                <a:solidFill>
                  <a:schemeClr val="tx1"/>
                </a:solidFill>
                <a:latin typeface="Calibri" pitchFamily="34" charset="0"/>
              </a:rPr>
              <a:t>Elk contactmoment</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Nieuwe risicofactoren ontstaan?</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Extra aandacht voor gehoor</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M</a:t>
            </a:r>
            <a:r>
              <a:rPr lang="nl-NL" sz="1800" dirty="0" smtClean="0">
                <a:solidFill>
                  <a:schemeClr val="tx1"/>
                </a:solidFill>
                <a:latin typeface="Calibri" pitchFamily="34" charset="0"/>
              </a:rPr>
              <a:t>onitoren communicatieve ontwikkeling</a:t>
            </a:r>
          </a:p>
          <a:p>
            <a:pPr marL="0" lvl="6" indent="0">
              <a:spcBef>
                <a:spcPts val="380"/>
              </a:spcBef>
              <a:buSzPct val="100000"/>
              <a:buNone/>
            </a:pPr>
            <a:r>
              <a:rPr lang="nl-NL" sz="1800" dirty="0" smtClean="0">
                <a:solidFill>
                  <a:schemeClr val="tx1"/>
                </a:solidFill>
                <a:latin typeface="Calibri" pitchFamily="34" charset="0"/>
              </a:rPr>
              <a:t>Hoe</a:t>
            </a:r>
            <a:endParaRPr lang="nl-NL" sz="1800" dirty="0">
              <a:solidFill>
                <a:schemeClr val="tx1"/>
              </a:solidFill>
              <a:latin typeface="Calibri" pitchFamily="34" charset="0"/>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Anamnese/ DD JGZ </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Van </a:t>
            </a:r>
            <a:r>
              <a:rPr lang="nl-NL" sz="1900" dirty="0" err="1">
                <a:latin typeface="Calibri"/>
                <a:ea typeface="Calibri"/>
                <a:cs typeface="Calibri"/>
              </a:rPr>
              <a:t>Wiechenonderzoek</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Bijzonderheden: verwijzen</a:t>
            </a:r>
          </a:p>
          <a:p>
            <a:pPr marL="342900" lvl="6" indent="-342900">
              <a:spcBef>
                <a:spcPts val="380"/>
              </a:spcBef>
              <a:buSzPct val="100000"/>
              <a:buFont typeface="Arial" panose="020B0604020202020204" pitchFamily="34" charset="0"/>
              <a:buChar char="•"/>
            </a:pPr>
            <a:endParaRPr lang="nl-NL" sz="1900" dirty="0">
              <a:latin typeface="Calibri"/>
              <a:ea typeface="Calibri"/>
              <a:cs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8686800" cy="1143000"/>
          </a:xfrm>
        </p:spPr>
        <p:txBody>
          <a:bodyPr/>
          <a:lstStyle/>
          <a:p>
            <a:r>
              <a:rPr lang="nl-NL" sz="2400" b="1" dirty="0" smtClean="0">
                <a:solidFill>
                  <a:schemeClr val="tx1"/>
                </a:solidFill>
                <a:latin typeface="Calibri" pitchFamily="34" charset="0"/>
              </a:rPr>
              <a:t>Follow-up bij risicofactoren </a:t>
            </a:r>
            <a:br>
              <a:rPr lang="nl-NL" sz="2400" b="1" dirty="0" smtClean="0">
                <a:solidFill>
                  <a:schemeClr val="tx1"/>
                </a:solidFill>
                <a:latin typeface="Calibri" pitchFamily="34" charset="0"/>
              </a:rPr>
            </a:br>
            <a:r>
              <a:rPr lang="nl-NL" sz="2400" b="1" u="sng" dirty="0" smtClean="0">
                <a:solidFill>
                  <a:schemeClr val="tx1"/>
                </a:solidFill>
                <a:latin typeface="Calibri" pitchFamily="34" charset="0"/>
              </a:rPr>
              <a:t>Van </a:t>
            </a:r>
            <a:r>
              <a:rPr lang="nl-NL" sz="2400" b="1" u="sng" dirty="0" err="1" smtClean="0">
                <a:solidFill>
                  <a:schemeClr val="tx1"/>
                </a:solidFill>
                <a:latin typeface="Calibri" pitchFamily="34" charset="0"/>
              </a:rPr>
              <a:t>Wiechen</a:t>
            </a:r>
            <a:r>
              <a:rPr lang="nl-NL" sz="2400" b="1" u="sng" dirty="0" smtClean="0">
                <a:solidFill>
                  <a:schemeClr val="tx1"/>
                </a:solidFill>
                <a:latin typeface="Calibri" pitchFamily="34" charset="0"/>
              </a:rPr>
              <a:t> communicatieve ontwikkeling</a:t>
            </a:r>
            <a:endParaRPr lang="nl-NL" sz="2400" b="1" u="sng" dirty="0">
              <a:solidFill>
                <a:schemeClr val="tx1"/>
              </a:solidFill>
              <a:latin typeface="Calibri" pitchFamily="34" charset="0"/>
            </a:endParaRPr>
          </a:p>
        </p:txBody>
      </p:sp>
      <p:sp>
        <p:nvSpPr>
          <p:cNvPr id="5" name="Tijdelijke aanduiding voor inhoud 4"/>
          <p:cNvSpPr>
            <a:spLocks noGrp="1"/>
          </p:cNvSpPr>
          <p:nvPr>
            <p:ph idx="1"/>
          </p:nvPr>
        </p:nvSpPr>
        <p:spPr>
          <a:xfrm>
            <a:off x="1548000" y="2160000"/>
            <a:ext cx="7138986" cy="3962399"/>
          </a:xfrm>
        </p:spPr>
        <p:txBody>
          <a:bodyPr/>
          <a:lstStyle/>
          <a:p>
            <a:pPr marL="120650" indent="0">
              <a:buNone/>
            </a:pPr>
            <a:endParaRPr lang="nl-NL" dirty="0">
              <a:solidFill>
                <a:schemeClr val="tx1"/>
              </a:solidFill>
              <a:latin typeface="Calibri" pitchFamily="34" charset="0"/>
            </a:endParaRPr>
          </a:p>
          <a:p>
            <a:pPr marL="0" indent="0">
              <a:buNone/>
            </a:pPr>
            <a:r>
              <a:rPr lang="nl-NL" dirty="0">
                <a:solidFill>
                  <a:schemeClr val="tx1"/>
                </a:solidFill>
                <a:latin typeface="Calibri" pitchFamily="34" charset="0"/>
              </a:rPr>
              <a:t>Items communicatie; kenmerk 29-51 </a:t>
            </a:r>
            <a:r>
              <a:rPr lang="nl-NL" dirty="0" err="1">
                <a:solidFill>
                  <a:schemeClr val="tx1"/>
                </a:solidFill>
                <a:latin typeface="Calibri" pitchFamily="34" charset="0"/>
              </a:rPr>
              <a:t>afh</a:t>
            </a:r>
            <a:r>
              <a:rPr lang="nl-NL" dirty="0">
                <a:solidFill>
                  <a:schemeClr val="tx1"/>
                </a:solidFill>
                <a:latin typeface="Calibri" pitchFamily="34" charset="0"/>
              </a:rPr>
              <a:t> van leeftijd</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Reageert op toespreken (1 maand)</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Lacht terug (2 </a:t>
            </a:r>
            <a:r>
              <a:rPr lang="nl-NL" sz="1900" dirty="0" smtClean="0">
                <a:latin typeface="Calibri"/>
                <a:ea typeface="Calibri"/>
                <a:cs typeface="Calibri"/>
              </a:rPr>
              <a:t>maanden)</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Maakt geluiden terug (3 maanden)</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Dada baba gaga (9 maanden)</a:t>
            </a:r>
          </a:p>
          <a:p>
            <a:pPr marL="342900" lvl="6" indent="-342900">
              <a:spcBef>
                <a:spcPts val="380"/>
              </a:spcBef>
              <a:buSzPct val="100000"/>
              <a:buFont typeface="Arial" panose="020B0604020202020204" pitchFamily="34" charset="0"/>
              <a:buChar char="•"/>
            </a:pPr>
            <a:r>
              <a:rPr lang="nl-NL" sz="1900" dirty="0" err="1" smtClean="0">
                <a:latin typeface="Calibri"/>
                <a:ea typeface="Calibri"/>
                <a:cs typeface="Calibri"/>
              </a:rPr>
              <a:t>Etc</a:t>
            </a:r>
            <a:endParaRPr lang="nl-NL" sz="1900" dirty="0" smtClean="0">
              <a:latin typeface="Calibri"/>
              <a:ea typeface="Calibri"/>
              <a:cs typeface="Calibri"/>
            </a:endParaRPr>
          </a:p>
          <a:p>
            <a:pPr marL="0" lvl="6" indent="0">
              <a:spcBef>
                <a:spcPts val="380"/>
              </a:spcBef>
              <a:buSzPct val="100000"/>
              <a:buNone/>
            </a:pPr>
            <a:endParaRPr lang="nl-NL" sz="1900" i="1" dirty="0">
              <a:solidFill>
                <a:schemeClr val="tx1"/>
              </a:solidFill>
              <a:latin typeface="Calibri"/>
            </a:endParaRPr>
          </a:p>
          <a:p>
            <a:pPr marL="0" lvl="6" indent="0">
              <a:spcBef>
                <a:spcPts val="380"/>
              </a:spcBef>
              <a:buSzPct val="100000"/>
              <a:buNone/>
            </a:pPr>
            <a:r>
              <a:rPr lang="nl-NL" i="1" dirty="0" smtClean="0">
                <a:solidFill>
                  <a:schemeClr val="tx1"/>
                </a:solidFill>
                <a:latin typeface="Calibri" pitchFamily="34" charset="0"/>
              </a:rPr>
              <a:t>Handreiking “Uniforme signalering van taalachterstanden bij jonge kinderen”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8686800" cy="1143000"/>
          </a:xfrm>
        </p:spPr>
        <p:txBody>
          <a:bodyPr/>
          <a:lstStyle/>
          <a:p>
            <a:r>
              <a:rPr lang="nl-NL" sz="2400" b="1" dirty="0" smtClean="0">
                <a:solidFill>
                  <a:schemeClr val="tx1"/>
                </a:solidFill>
                <a:latin typeface="Calibri" pitchFamily="34" charset="0"/>
              </a:rPr>
              <a:t>Follow-up bij risicofactoren </a:t>
            </a:r>
            <a:br>
              <a:rPr lang="nl-NL" sz="2400" b="1" dirty="0" smtClean="0">
                <a:solidFill>
                  <a:schemeClr val="tx1"/>
                </a:solidFill>
                <a:latin typeface="Calibri" pitchFamily="34" charset="0"/>
              </a:rPr>
            </a:br>
            <a:r>
              <a:rPr lang="nl-NL" sz="2400" b="1" u="sng" dirty="0" smtClean="0">
                <a:solidFill>
                  <a:schemeClr val="tx1"/>
                </a:solidFill>
                <a:latin typeface="Calibri" pitchFamily="34" charset="0"/>
              </a:rPr>
              <a:t>Van </a:t>
            </a:r>
            <a:r>
              <a:rPr lang="nl-NL" sz="2400" b="1" u="sng" dirty="0" err="1" smtClean="0">
                <a:solidFill>
                  <a:schemeClr val="tx1"/>
                </a:solidFill>
                <a:latin typeface="Calibri" pitchFamily="34" charset="0"/>
              </a:rPr>
              <a:t>Wiechen</a:t>
            </a:r>
            <a:r>
              <a:rPr lang="nl-NL" sz="2400" b="1" u="sng" dirty="0" smtClean="0">
                <a:solidFill>
                  <a:schemeClr val="tx1"/>
                </a:solidFill>
                <a:latin typeface="Calibri" pitchFamily="34" charset="0"/>
              </a:rPr>
              <a:t> communicatieve ontwikkeling</a:t>
            </a:r>
            <a:endParaRPr lang="nl-NL" sz="2400" b="1" u="sng" dirty="0">
              <a:solidFill>
                <a:schemeClr val="tx1"/>
              </a:solidFill>
              <a:latin typeface="Calibri" pitchFamily="34" charset="0"/>
            </a:endParaRPr>
          </a:p>
        </p:txBody>
      </p:sp>
      <p:sp>
        <p:nvSpPr>
          <p:cNvPr id="5" name="Tijdelijke aanduiding voor inhoud 4"/>
          <p:cNvSpPr>
            <a:spLocks noGrp="1"/>
          </p:cNvSpPr>
          <p:nvPr>
            <p:ph idx="1"/>
          </p:nvPr>
        </p:nvSpPr>
        <p:spPr>
          <a:xfrm>
            <a:off x="1548000" y="2160000"/>
            <a:ext cx="8229600" cy="4525963"/>
          </a:xfrm>
        </p:spPr>
        <p:txBody>
          <a:bodyPr/>
          <a:lstStyle/>
          <a:p>
            <a:pPr>
              <a:buFont typeface="Arial" pitchFamily="34" charset="0"/>
              <a:buChar char="•"/>
            </a:pPr>
            <a:endParaRPr lang="nl-NL" sz="1800" dirty="0" smtClean="0">
              <a:solidFill>
                <a:schemeClr val="tx1"/>
              </a:solidFill>
              <a:latin typeface="Calibri" pitchFamily="34" charset="0"/>
            </a:endParaRPr>
          </a:p>
          <a:p>
            <a:pPr marL="120650" indent="-120650">
              <a:buNone/>
            </a:pPr>
            <a:r>
              <a:rPr lang="nl-NL" dirty="0" smtClean="0">
                <a:solidFill>
                  <a:schemeClr val="tx1"/>
                </a:solidFill>
                <a:latin typeface="Calibri" pitchFamily="34" charset="0"/>
              </a:rPr>
              <a:t>Aanvullend:</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SNEL</a:t>
            </a:r>
          </a:p>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Lexilijst</a:t>
            </a:r>
            <a:r>
              <a:rPr lang="nl-NL" sz="1900" dirty="0">
                <a:latin typeface="Calibri"/>
                <a:ea typeface="Calibri"/>
                <a:cs typeface="Calibri"/>
              </a:rPr>
              <a:t> </a:t>
            </a:r>
          </a:p>
          <a:p>
            <a:pPr marL="342900" lvl="6" indent="-342900">
              <a:spcBef>
                <a:spcPts val="380"/>
              </a:spcBef>
              <a:buSzPct val="100000"/>
              <a:buFont typeface="Arial" panose="020B0604020202020204" pitchFamily="34" charset="0"/>
              <a:buChar char="•"/>
            </a:pPr>
            <a:r>
              <a:rPr lang="nl-NL" sz="1900" dirty="0" err="1" smtClean="0">
                <a:latin typeface="Calibri"/>
                <a:ea typeface="Calibri"/>
                <a:cs typeface="Calibri"/>
              </a:rPr>
              <a:t>Etc</a:t>
            </a:r>
            <a:endParaRPr lang="nl-NL" sz="1900" dirty="0" smtClean="0">
              <a:latin typeface="Calibri"/>
              <a:ea typeface="Calibri"/>
              <a:cs typeface="Calibri"/>
            </a:endParaRPr>
          </a:p>
          <a:p>
            <a:pPr marL="0" lvl="6" indent="0">
              <a:spcBef>
                <a:spcPts val="380"/>
              </a:spcBef>
              <a:buSzPct val="100000"/>
              <a:buNone/>
            </a:pPr>
            <a:endParaRPr lang="nl-NL" sz="1900" dirty="0">
              <a:solidFill>
                <a:schemeClr val="tx1"/>
              </a:solidFill>
              <a:latin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Meestal niet in DD JGZ</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Moet aangeschaft worden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8686800" cy="1143000"/>
          </a:xfrm>
        </p:spPr>
        <p:txBody>
          <a:bodyPr/>
          <a:lstStyle/>
          <a:p>
            <a:r>
              <a:rPr lang="nl-NL" sz="2400" b="1" dirty="0" smtClean="0">
                <a:solidFill>
                  <a:schemeClr val="tx1"/>
                </a:solidFill>
                <a:latin typeface="Calibri" pitchFamily="34" charset="0"/>
              </a:rPr>
              <a:t>Follow-up bij risicofactoren </a:t>
            </a:r>
            <a:r>
              <a:rPr lang="nl-NL" sz="2400" b="1" u="sng" dirty="0" smtClean="0">
                <a:solidFill>
                  <a:schemeClr val="tx1"/>
                </a:solidFill>
                <a:latin typeface="Calibri" pitchFamily="34" charset="0"/>
              </a:rPr>
              <a:t>gehoor</a:t>
            </a:r>
            <a:endParaRPr lang="nl-NL" sz="2400" b="1" u="sng" dirty="0">
              <a:solidFill>
                <a:schemeClr val="tx1"/>
              </a:solidFill>
              <a:latin typeface="Calibri" pitchFamily="34" charset="0"/>
            </a:endParaRPr>
          </a:p>
        </p:txBody>
      </p:sp>
      <p:sp>
        <p:nvSpPr>
          <p:cNvPr id="4" name="Tijdelijke aanduiding voor tekst 3"/>
          <p:cNvSpPr>
            <a:spLocks noGrp="1"/>
          </p:cNvSpPr>
          <p:nvPr>
            <p:ph type="body" idx="1"/>
          </p:nvPr>
        </p:nvSpPr>
        <p:spPr>
          <a:xfrm>
            <a:off x="1548000" y="2160000"/>
            <a:ext cx="7138986" cy="3962399"/>
          </a:xfrm>
        </p:spPr>
        <p:txBody>
          <a:bodyPr/>
          <a:lstStyle/>
          <a:p>
            <a:pPr marL="342900" lvl="6" indent="-342900">
              <a:spcBef>
                <a:spcPts val="380"/>
              </a:spcBef>
              <a:buSzPct val="100000"/>
              <a:buFont typeface="Arial" panose="020B0604020202020204" pitchFamily="34" charset="0"/>
              <a:buChar char="•"/>
            </a:pPr>
            <a:r>
              <a:rPr lang="nl-NL" sz="1900" dirty="0">
                <a:latin typeface="Calibri"/>
                <a:ea typeface="Calibri"/>
                <a:cs typeface="Calibri"/>
              </a:rPr>
              <a:t>Geen aparte kenmerken in Van </a:t>
            </a:r>
            <a:r>
              <a:rPr lang="nl-NL" sz="1900" dirty="0" err="1">
                <a:latin typeface="Calibri"/>
                <a:ea typeface="Calibri"/>
                <a:cs typeface="Calibri"/>
              </a:rPr>
              <a:t>Wiechen</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Indirect via kenmerken communicatie</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Aanvullend eventueel vragenlijsten;</a:t>
            </a:r>
          </a:p>
          <a:p>
            <a:pPr marL="800100" lvl="7" indent="-342900">
              <a:spcBef>
                <a:spcPts val="380"/>
              </a:spcBef>
              <a:buSzPct val="100000"/>
              <a:buFont typeface="Arial" panose="020B0604020202020204" pitchFamily="34" charset="0"/>
              <a:buChar char="•"/>
            </a:pPr>
            <a:r>
              <a:rPr lang="nl-NL" sz="1800" dirty="0" smtClean="0">
                <a:solidFill>
                  <a:schemeClr val="tx1"/>
                </a:solidFill>
                <a:latin typeface="Calibri" pitchFamily="34" charset="0"/>
              </a:rPr>
              <a:t> </a:t>
            </a:r>
            <a:r>
              <a:rPr lang="nl-NL" sz="1900" dirty="0" err="1">
                <a:latin typeface="Calibri"/>
                <a:ea typeface="Calibri"/>
                <a:cs typeface="Calibri"/>
              </a:rPr>
              <a:t>Little</a:t>
            </a:r>
            <a:r>
              <a:rPr lang="nl-NL" sz="1900" dirty="0">
                <a:latin typeface="Calibri"/>
                <a:ea typeface="Calibri"/>
                <a:cs typeface="Calibri"/>
              </a:rPr>
              <a:t> </a:t>
            </a:r>
            <a:r>
              <a:rPr lang="nl-NL" sz="1900" dirty="0" err="1">
                <a:latin typeface="Calibri"/>
                <a:ea typeface="Calibri"/>
                <a:cs typeface="Calibri"/>
              </a:rPr>
              <a:t>ears</a:t>
            </a:r>
            <a:r>
              <a:rPr lang="nl-NL" sz="1900" dirty="0">
                <a:latin typeface="Calibri"/>
                <a:ea typeface="Calibri"/>
                <a:cs typeface="Calibri"/>
              </a:rPr>
              <a:t> </a:t>
            </a: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 niet in DD-JGZ</a:t>
            </a: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 moet aangeschaft worden</a:t>
            </a:r>
          </a:p>
          <a:p>
            <a:pPr>
              <a:buFont typeface="Arial" pitchFamily="34" charset="0"/>
              <a:buChar char="•"/>
            </a:pPr>
            <a:endParaRPr lang="nl-NL" sz="16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6">
                    <a:lumMod val="75000"/>
                  </a:schemeClr>
                </a:solidFill>
              </a:rPr>
              <a:t>Follow-up bij aanwezigheid risicofactoren</a:t>
            </a:r>
            <a:endParaRPr lang="nl-NL" dirty="0">
              <a:solidFill>
                <a:schemeClr val="accent6">
                  <a:lumMod val="75000"/>
                </a:schemeClr>
              </a:solidFill>
            </a:endParaRPr>
          </a:p>
        </p:txBody>
      </p:sp>
      <p:sp>
        <p:nvSpPr>
          <p:cNvPr id="5" name="Tijdelijke aanduiding voor inhoud 4"/>
          <p:cNvSpPr>
            <a:spLocks noGrp="1"/>
          </p:cNvSpPr>
          <p:nvPr>
            <p:ph idx="1"/>
          </p:nvPr>
        </p:nvSpPr>
        <p:spPr/>
        <p:txBody>
          <a:bodyPr/>
          <a:lstStyle/>
          <a:p>
            <a:endParaRPr lang="nl-NL"/>
          </a:p>
        </p:txBody>
      </p:sp>
      <p:pic>
        <p:nvPicPr>
          <p:cNvPr id="7170" name="Picture 2"/>
          <p:cNvPicPr>
            <a:picLocks noChangeAspect="1" noChangeArrowheads="1"/>
          </p:cNvPicPr>
          <p:nvPr/>
        </p:nvPicPr>
        <p:blipFill>
          <a:blip r:embed="rId3"/>
          <a:srcRect/>
          <a:stretch>
            <a:fillRect/>
          </a:stretch>
        </p:blipFill>
        <p:spPr bwMode="auto">
          <a:xfrm>
            <a:off x="-212276" y="1779802"/>
            <a:ext cx="9501378" cy="35269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138986" cy="409575"/>
          </a:xfrm>
        </p:spPr>
        <p:txBody>
          <a:bodyPr/>
          <a:lstStyle/>
          <a:p>
            <a:r>
              <a:rPr lang="nl-NL" sz="2400" b="1" dirty="0" smtClean="0">
                <a:solidFill>
                  <a:schemeClr val="bg2"/>
                </a:solidFill>
                <a:latin typeface="Calibri" pitchFamily="34" charset="0"/>
              </a:rPr>
              <a:t>Alarmsignalen voor gehoorverlies </a:t>
            </a:r>
            <a:endParaRPr lang="nl-NL" sz="2400" b="1" dirty="0">
              <a:solidFill>
                <a:schemeClr val="bg2"/>
              </a:solidFill>
              <a:latin typeface="Calibri" pitchFamily="34" charset="0"/>
            </a:endParaRPr>
          </a:p>
        </p:txBody>
      </p:sp>
      <p:sp>
        <p:nvSpPr>
          <p:cNvPr id="3" name="Tijdelijke aanduiding voor tekst 2"/>
          <p:cNvSpPr>
            <a:spLocks noGrp="1"/>
          </p:cNvSpPr>
          <p:nvPr>
            <p:ph type="body" idx="1"/>
          </p:nvPr>
        </p:nvSpPr>
        <p:spPr>
          <a:xfrm>
            <a:off x="1548000" y="2160000"/>
            <a:ext cx="7138986" cy="4111351"/>
          </a:xfrm>
        </p:spPr>
        <p:txBody>
          <a:bodyPr/>
          <a:lstStyle/>
          <a:p>
            <a:pPr marL="342900" lvl="6" indent="-342900">
              <a:spcBef>
                <a:spcPts val="380"/>
              </a:spcBef>
              <a:buSzPct val="100000"/>
              <a:buFont typeface="Arial" panose="020B0604020202020204" pitchFamily="34" charset="0"/>
              <a:buChar char="•"/>
            </a:pPr>
            <a:r>
              <a:rPr lang="nl-NL" sz="1900" dirty="0">
                <a:latin typeface="Calibri"/>
                <a:ea typeface="Calibri"/>
                <a:cs typeface="Calibri"/>
              </a:rPr>
              <a:t>Zorgen van ouders en verzorgers over het gehoor</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Een achteruitgang in of achterblijvende taalontwikkeling (zowel in productie, taalbegrip als articulatie)</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Een achterblijvende algehele ontwikkeling</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Zorgen over de cognitieve ontwikkeling</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Sterke gelaatgerichtheid</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Klachten van vermoeidheid</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Concentratieproblemen</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Gedragsproblemen zoals boosheid, dwars gedrag, extreme verlegenheid</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(Verdenking op) een psychiatrische stoornis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solidFill>
                  <a:schemeClr val="tx1"/>
                </a:solidFill>
                <a:latin typeface="Calibri" pitchFamily="34" charset="0"/>
              </a:rPr>
              <a:t>Verwijzen naar audiologisch centrum…</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lvl="1">
              <a:buFont typeface="Arial" pitchFamily="34" charset="0"/>
              <a:buChar char="•"/>
            </a:pPr>
            <a:endParaRPr lang="nl-NL" sz="1600" dirty="0" smtClean="0">
              <a:solidFill>
                <a:schemeClr val="tx1"/>
              </a:solidFill>
              <a:latin typeface="Calibri" pitchFamily="34" charset="0"/>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Afwijking/vertraging in gehoor en/of ST ontwikkeling </a:t>
            </a:r>
          </a:p>
          <a:p>
            <a:pPr marL="342900" lvl="6" indent="-342900">
              <a:spcBef>
                <a:spcPts val="380"/>
              </a:spcBef>
              <a:buSzPct val="100000"/>
              <a:buFont typeface="Arial" panose="020B0604020202020204" pitchFamily="34" charset="0"/>
              <a:buChar char="•"/>
            </a:pPr>
            <a:endParaRPr lang="nl-NL" sz="1900" dirty="0">
              <a:latin typeface="Calibri"/>
              <a:ea typeface="Calibri"/>
              <a:cs typeface="Calibri"/>
            </a:endParaRPr>
          </a:p>
          <a:p>
            <a:pPr lvl="1">
              <a:buNone/>
            </a:pPr>
            <a:r>
              <a:rPr lang="nl-NL" sz="1800" dirty="0" smtClean="0">
                <a:solidFill>
                  <a:schemeClr val="tx1"/>
                </a:solidFill>
                <a:latin typeface="Calibri" pitchFamily="34" charset="0"/>
              </a:rPr>
              <a:t>				</a:t>
            </a:r>
            <a:r>
              <a:rPr lang="nl-NL" sz="1800" b="1" dirty="0" smtClean="0">
                <a:solidFill>
                  <a:schemeClr val="tx1"/>
                </a:solidFill>
                <a:latin typeface="Calibri" pitchFamily="34" charset="0"/>
              </a:rPr>
              <a:t>ÉN</a:t>
            </a:r>
          </a:p>
          <a:p>
            <a:pPr lvl="1">
              <a:buNone/>
            </a:pPr>
            <a:endParaRPr lang="nl-NL" sz="1800" b="1" dirty="0" smtClean="0">
              <a:solidFill>
                <a:schemeClr val="tx1"/>
              </a:solidFill>
              <a:latin typeface="Calibri" pitchFamily="34" charset="0"/>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Vermoeden van gehoorverlies door aanwezigheid risicofactoren </a:t>
            </a:r>
          </a:p>
          <a:p>
            <a:pPr marL="342900" lvl="6" indent="-342900">
              <a:spcBef>
                <a:spcPts val="380"/>
              </a:spcBef>
              <a:buSzPct val="100000"/>
              <a:buFont typeface="Arial" panose="020B0604020202020204" pitchFamily="34" charset="0"/>
              <a:buChar char="•"/>
            </a:pPr>
            <a:endParaRPr lang="nl-NL" sz="1900" dirty="0">
              <a:latin typeface="Calibri"/>
              <a:ea typeface="Calibri"/>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p:nvPr/>
        </p:nvSpPr>
        <p:spPr>
          <a:xfrm>
            <a:off x="1548000" y="1620000"/>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i="0" u="none" strike="noStrike" cap="none" dirty="0" err="1">
                <a:solidFill>
                  <a:schemeClr val="dk2"/>
                </a:solidFill>
                <a:latin typeface="Calibri"/>
                <a:ea typeface="Calibri"/>
                <a:cs typeface="Calibri"/>
                <a:sym typeface="Calibri"/>
              </a:rPr>
              <a:t>Veranderingen</a:t>
            </a:r>
            <a:r>
              <a:rPr lang="en-US" sz="2400" b="1" i="0" u="none" strike="noStrike" cap="none" dirty="0">
                <a:solidFill>
                  <a:schemeClr val="dk2"/>
                </a:solidFill>
                <a:latin typeface="Calibri"/>
                <a:ea typeface="Calibri"/>
                <a:cs typeface="Calibri"/>
                <a:sym typeface="Calibri"/>
              </a:rPr>
              <a:t> </a:t>
            </a:r>
            <a:r>
              <a:rPr lang="en-US" sz="2400" b="1" i="0" u="none" strike="noStrike" cap="none" dirty="0" err="1">
                <a:solidFill>
                  <a:schemeClr val="dk2"/>
                </a:solidFill>
                <a:latin typeface="Calibri"/>
                <a:ea typeface="Calibri"/>
                <a:cs typeface="Calibri"/>
                <a:sym typeface="Calibri"/>
              </a:rPr>
              <a:t>t.o.v</a:t>
            </a:r>
            <a:r>
              <a:rPr lang="en-US" sz="2400" b="1" i="0" u="none" strike="noStrike" cap="none" dirty="0">
                <a:solidFill>
                  <a:schemeClr val="dk2"/>
                </a:solidFill>
                <a:latin typeface="Calibri"/>
                <a:ea typeface="Calibri"/>
                <a:cs typeface="Calibri"/>
                <a:sym typeface="Calibri"/>
              </a:rPr>
              <a:t>. de </a:t>
            </a:r>
            <a:r>
              <a:rPr lang="en-US" sz="2400" b="1" i="0" u="none" strike="noStrike" cap="none" dirty="0" err="1">
                <a:solidFill>
                  <a:schemeClr val="dk2"/>
                </a:solidFill>
                <a:latin typeface="Calibri"/>
                <a:ea typeface="Calibri"/>
                <a:cs typeface="Calibri"/>
                <a:sym typeface="Calibri"/>
              </a:rPr>
              <a:t>huidige</a:t>
            </a:r>
            <a:r>
              <a:rPr lang="en-US" sz="2400" b="1" i="0" u="none" strike="noStrike" cap="none" dirty="0">
                <a:solidFill>
                  <a:schemeClr val="dk2"/>
                </a:solidFill>
                <a:latin typeface="Calibri"/>
                <a:ea typeface="Calibri"/>
                <a:cs typeface="Calibri"/>
                <a:sym typeface="Calibri"/>
              </a:rPr>
              <a:t> </a:t>
            </a:r>
            <a:r>
              <a:rPr lang="en-US" sz="2400" b="1" i="0" u="none" strike="noStrike" cap="none" dirty="0" err="1">
                <a:solidFill>
                  <a:schemeClr val="dk2"/>
                </a:solidFill>
                <a:latin typeface="Calibri"/>
                <a:ea typeface="Calibri"/>
                <a:cs typeface="Calibri"/>
                <a:sym typeface="Calibri"/>
              </a:rPr>
              <a:t>werkwijze</a:t>
            </a:r>
            <a:endParaRPr lang="en-US" sz="2400" b="1" i="0" u="none" strike="noStrike" cap="none" dirty="0">
              <a:solidFill>
                <a:schemeClr val="dk2"/>
              </a:solidFill>
              <a:latin typeface="Calibri"/>
              <a:ea typeface="Calibri"/>
              <a:cs typeface="Calibri"/>
              <a:sym typeface="Calibri"/>
            </a:endParaRPr>
          </a:p>
        </p:txBody>
      </p:sp>
      <p:sp>
        <p:nvSpPr>
          <p:cNvPr id="43" name="Shape 43"/>
          <p:cNvSpPr txBox="1"/>
          <p:nvPr/>
        </p:nvSpPr>
        <p:spPr>
          <a:xfrm>
            <a:off x="1548000" y="2160000"/>
            <a:ext cx="7138986" cy="3962399"/>
          </a:xfrm>
          <a:prstGeom prst="rect">
            <a:avLst/>
          </a:prstGeom>
          <a:noFill/>
          <a:ln>
            <a:noFill/>
          </a:ln>
        </p:spPr>
        <p:txBody>
          <a:bodyPr lIns="91425" tIns="45700" rIns="91425" bIns="45700" anchor="t" anchorCtr="0">
            <a:noAutofit/>
          </a:bodyPr>
          <a:lstStyle/>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Bij </a:t>
            </a:r>
            <a:r>
              <a:rPr lang="nl-NL" sz="1900" dirty="0">
                <a:solidFill>
                  <a:schemeClr val="dk1"/>
                </a:solidFill>
                <a:latin typeface="Calibri"/>
                <a:ea typeface="Calibri"/>
                <a:cs typeface="Calibri"/>
              </a:rPr>
              <a:t>kinderen in de leeftijd van 0 tot 4 jaar vindt opsporing van gehoorverlies plaats op basis van risicofactoren en indirect via bijvoorbeeld gedragsproblemen,  concentratie- problemen en </a:t>
            </a:r>
            <a:r>
              <a:rPr lang="nl-NL" sz="1900" dirty="0" smtClean="0">
                <a:solidFill>
                  <a:schemeClr val="dk1"/>
                </a:solidFill>
                <a:latin typeface="Calibri"/>
                <a:ea typeface="Calibri"/>
                <a:cs typeface="Calibri"/>
              </a:rPr>
              <a:t>vermoeidheid</a:t>
            </a:r>
            <a:endParaRPr lang="nl-NL" sz="1800" dirty="0" smtClean="0">
              <a:latin typeface="Calibri" pitchFamily="34" charset="0"/>
            </a:endParaRP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Bij </a:t>
            </a:r>
            <a:r>
              <a:rPr lang="nl-NL" sz="1900" dirty="0">
                <a:solidFill>
                  <a:schemeClr val="dk1"/>
                </a:solidFill>
                <a:latin typeface="Calibri"/>
                <a:ea typeface="Calibri"/>
                <a:cs typeface="Calibri"/>
              </a:rPr>
              <a:t>kinderen vanaf de leeftijd van vier jaar wordt drempelaudiometrie volgens de ‘</a:t>
            </a:r>
            <a:r>
              <a:rPr lang="nl-NL" sz="1900" dirty="0" err="1">
                <a:solidFill>
                  <a:schemeClr val="dk1"/>
                </a:solidFill>
                <a:latin typeface="Calibri"/>
                <a:ea typeface="Calibri"/>
                <a:cs typeface="Calibri"/>
              </a:rPr>
              <a:t>descending</a:t>
            </a:r>
            <a:r>
              <a:rPr lang="nl-NL" sz="1900" dirty="0">
                <a:solidFill>
                  <a:schemeClr val="dk1"/>
                </a:solidFill>
                <a:latin typeface="Calibri"/>
                <a:ea typeface="Calibri"/>
                <a:cs typeface="Calibri"/>
              </a:rPr>
              <a:t>’ methode niet meer getest op de frequentie van 6000 Hz omdat dit niet tot het spraakgebied </a:t>
            </a:r>
            <a:r>
              <a:rPr lang="nl-NL" sz="1900" dirty="0" smtClean="0">
                <a:solidFill>
                  <a:schemeClr val="dk1"/>
                </a:solidFill>
                <a:latin typeface="Calibri"/>
                <a:ea typeface="Calibri"/>
                <a:cs typeface="Calibri"/>
              </a:rPr>
              <a:t>behoort</a:t>
            </a:r>
            <a:endParaRPr lang="nl-NL" sz="1900" dirty="0">
              <a:solidFill>
                <a:schemeClr val="dk1"/>
              </a:solidFill>
              <a:latin typeface="Calibri"/>
              <a:ea typeface="Calibri"/>
              <a:cs typeface="Calibri"/>
            </a:endParaRP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Aanscherping </a:t>
            </a:r>
            <a:r>
              <a:rPr lang="nl-NL" sz="1900" dirty="0">
                <a:solidFill>
                  <a:schemeClr val="dk1"/>
                </a:solidFill>
                <a:latin typeface="Calibri"/>
                <a:ea typeface="Calibri"/>
                <a:cs typeface="Calibri"/>
              </a:rPr>
              <a:t>van criteria voor controle en verwijzing naar aanleiding van het </a:t>
            </a:r>
            <a:r>
              <a:rPr lang="nl-NL" sz="1900" dirty="0" smtClean="0">
                <a:solidFill>
                  <a:schemeClr val="dk1"/>
                </a:solidFill>
                <a:latin typeface="Calibri"/>
                <a:ea typeface="Calibri"/>
                <a:cs typeface="Calibri"/>
              </a:rPr>
              <a:t>drempelaudiometrie</a:t>
            </a:r>
            <a:endParaRPr lang="nl-NL" sz="1900" dirty="0">
              <a:solidFill>
                <a:schemeClr val="dk1"/>
              </a:solidFill>
              <a:latin typeface="Calibri"/>
              <a:ea typeface="Calibri"/>
              <a:cs typeface="Calibri"/>
            </a:endParaRP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Bij </a:t>
            </a:r>
            <a:r>
              <a:rPr lang="nl-NL" sz="1900" dirty="0">
                <a:solidFill>
                  <a:schemeClr val="dk1"/>
                </a:solidFill>
                <a:latin typeface="Calibri"/>
                <a:ea typeface="Calibri"/>
                <a:cs typeface="Calibri"/>
              </a:rPr>
              <a:t>jongeren op middelbare school inventariseert de JGZ één keer het gehoorgedrag met behulp van vragenlijsten zodat GGD/gemeente gerichter educatie en voorlichting kunnen </a:t>
            </a:r>
            <a:r>
              <a:rPr lang="nl-NL" sz="1900" dirty="0" smtClean="0">
                <a:solidFill>
                  <a:schemeClr val="dk1"/>
                </a:solidFill>
                <a:latin typeface="Calibri"/>
                <a:ea typeface="Calibri"/>
                <a:cs typeface="Calibri"/>
              </a:rPr>
              <a:t>geven</a:t>
            </a:r>
            <a:endParaRPr lang="nl-NL" sz="1900" dirty="0">
              <a:solidFill>
                <a:schemeClr val="dk1"/>
              </a:solidFill>
              <a:latin typeface="Calibri"/>
              <a:ea typeface="Calibri"/>
              <a:cs typeface="Calibri"/>
            </a:endParaRPr>
          </a:p>
        </p:txBody>
      </p:sp>
      <p:sp>
        <p:nvSpPr>
          <p:cNvPr id="44" name="Shape 44"/>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138986" cy="409575"/>
          </a:xfrm>
        </p:spPr>
        <p:txBody>
          <a:bodyPr/>
          <a:lstStyle/>
          <a:p>
            <a:r>
              <a:rPr lang="nl-NL" sz="2400" b="1" dirty="0" smtClean="0">
                <a:solidFill>
                  <a:schemeClr val="tx1"/>
                </a:solidFill>
                <a:latin typeface="Calibri" pitchFamily="34" charset="0"/>
              </a:rPr>
              <a:t>Tenzij…</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342900" lvl="6" indent="-342900" defTabSz="739775">
              <a:spcBef>
                <a:spcPts val="380"/>
              </a:spcBef>
              <a:buSzPct val="100000"/>
              <a:buFont typeface="Arial" panose="020B0604020202020204" pitchFamily="34" charset="0"/>
              <a:buChar char="•"/>
              <a:tabLst>
                <a:tab pos="2600325" algn="l"/>
              </a:tabLst>
            </a:pPr>
            <a:r>
              <a:rPr lang="nl-NL" sz="1900" dirty="0">
                <a:latin typeface="Calibri"/>
                <a:ea typeface="Calibri"/>
                <a:cs typeface="Calibri"/>
              </a:rPr>
              <a:t>OME &gt; 6 maanden  </a:t>
            </a:r>
            <a:r>
              <a:rPr lang="nl-NL" sz="1900" dirty="0" smtClean="0">
                <a:latin typeface="Calibri"/>
                <a:ea typeface="Calibri"/>
                <a:cs typeface="Calibri"/>
              </a:rPr>
              <a:t>	</a:t>
            </a:r>
            <a:r>
              <a:rPr lang="nl-NL" sz="1900" dirty="0" smtClean="0">
                <a:latin typeface="Calibri"/>
                <a:ea typeface="Calibri"/>
                <a:cs typeface="Calibri"/>
                <a:sym typeface="Wingdings" panose="05000000000000000000" pitchFamily="2" charset="2"/>
              </a:rPr>
              <a:t></a:t>
            </a:r>
            <a:r>
              <a:rPr lang="nl-NL" sz="1900" dirty="0" smtClean="0">
                <a:latin typeface="Calibri"/>
                <a:ea typeface="Calibri"/>
                <a:cs typeface="Calibri"/>
              </a:rPr>
              <a:t>	KNO </a:t>
            </a:r>
            <a:r>
              <a:rPr lang="nl-NL" sz="1900" dirty="0">
                <a:latin typeface="Calibri"/>
                <a:ea typeface="Calibri"/>
                <a:cs typeface="Calibri"/>
              </a:rPr>
              <a:t>arts</a:t>
            </a:r>
          </a:p>
          <a:p>
            <a:pPr marL="0" lvl="6" indent="0" defTabSz="739775">
              <a:spcBef>
                <a:spcPts val="380"/>
              </a:spcBef>
              <a:buSzPct val="100000"/>
              <a:buNone/>
              <a:tabLst>
                <a:tab pos="2600325" algn="l"/>
              </a:tabLst>
            </a:pPr>
            <a:endParaRPr lang="nl-NL" sz="1900" dirty="0">
              <a:latin typeface="Calibri"/>
              <a:ea typeface="Calibri"/>
              <a:cs typeface="Calibri"/>
            </a:endParaRPr>
          </a:p>
          <a:p>
            <a:pPr marL="342900" lvl="6" indent="-342900" defTabSz="739775">
              <a:spcBef>
                <a:spcPts val="380"/>
              </a:spcBef>
              <a:buSzPct val="100000"/>
              <a:buFont typeface="Arial" panose="020B0604020202020204" pitchFamily="34" charset="0"/>
              <a:buChar char="•"/>
              <a:tabLst>
                <a:tab pos="2600325" algn="l"/>
              </a:tabLst>
            </a:pPr>
            <a:r>
              <a:rPr lang="nl-NL" sz="1900" dirty="0">
                <a:latin typeface="Calibri"/>
                <a:ea typeface="Calibri"/>
                <a:cs typeface="Calibri"/>
              </a:rPr>
              <a:t>OME bij kinderen </a:t>
            </a:r>
            <a:r>
              <a:rPr lang="nl-NL" sz="1900" dirty="0" smtClean="0">
                <a:latin typeface="Calibri"/>
                <a:ea typeface="Calibri"/>
                <a:cs typeface="Calibri"/>
              </a:rPr>
              <a:t>met</a:t>
            </a:r>
            <a:r>
              <a:rPr lang="nl-NL" sz="1900" dirty="0">
                <a:latin typeface="Calibri"/>
                <a:ea typeface="Calibri"/>
                <a:cs typeface="Calibri"/>
              </a:rPr>
              <a:t>	</a:t>
            </a:r>
            <a:r>
              <a:rPr lang="nl-NL" sz="1900" dirty="0" smtClean="0">
                <a:latin typeface="Calibri"/>
                <a:ea typeface="Calibri"/>
                <a:cs typeface="Calibri"/>
                <a:sym typeface="Wingdings" panose="05000000000000000000" pitchFamily="2" charset="2"/>
              </a:rPr>
              <a:t></a:t>
            </a:r>
            <a:r>
              <a:rPr lang="nl-NL" sz="1900" dirty="0">
                <a:latin typeface="Calibri"/>
                <a:ea typeface="Calibri"/>
                <a:cs typeface="Calibri"/>
              </a:rPr>
              <a:t>	KNO </a:t>
            </a:r>
            <a:r>
              <a:rPr lang="nl-NL" sz="1900" dirty="0" smtClean="0">
                <a:latin typeface="Calibri"/>
                <a:ea typeface="Calibri"/>
                <a:cs typeface="Calibri"/>
              </a:rPr>
              <a:t>arts</a:t>
            </a:r>
          </a:p>
          <a:p>
            <a:pPr marL="0" lvl="6" indent="0">
              <a:spcBef>
                <a:spcPts val="380"/>
              </a:spcBef>
              <a:buSzPct val="100000"/>
              <a:buNone/>
            </a:pPr>
            <a:endParaRPr lang="nl-NL" sz="1900" dirty="0">
              <a:solidFill>
                <a:schemeClr val="tx1"/>
              </a:solidFill>
              <a:latin typeface="Calibri"/>
            </a:endParaRP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Down</a:t>
            </a:r>
          </a:p>
          <a:p>
            <a:pPr marL="800100" lvl="7" indent="-342900">
              <a:spcBef>
                <a:spcPts val="380"/>
              </a:spcBef>
              <a:buSzPct val="100000"/>
              <a:buFont typeface="Arial" panose="020B0604020202020204" pitchFamily="34" charset="0"/>
              <a:buChar char="•"/>
            </a:pPr>
            <a:r>
              <a:rPr lang="nl-NL" sz="1900" dirty="0" err="1">
                <a:latin typeface="Calibri"/>
                <a:ea typeface="Calibri"/>
                <a:cs typeface="Calibri"/>
              </a:rPr>
              <a:t>Palatoschisis</a:t>
            </a:r>
            <a:endParaRPr lang="nl-NL" sz="1900" dirty="0">
              <a:latin typeface="Calibri"/>
              <a:ea typeface="Calibri"/>
              <a:cs typeface="Calibri"/>
            </a:endParaRP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Aangeboren KNO-afwijkingen </a:t>
            </a: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Operaties in KNO-gebied in het verleden</a:t>
            </a: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Gecompromitteerd immuunsysteem</a:t>
            </a:r>
          </a:p>
          <a:p>
            <a:pPr lvl="1">
              <a:buFont typeface="Arial" pitchFamily="34" charset="0"/>
              <a:buChar char="•"/>
            </a:pPr>
            <a:endParaRPr lang="nl-NL" sz="1600" dirty="0" smtClean="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1620000"/>
            <a:ext cx="7138986" cy="1160928"/>
          </a:xfrm>
        </p:spPr>
        <p:txBody>
          <a:bodyPr/>
          <a:lstStyle/>
          <a:p>
            <a:r>
              <a:rPr lang="nl-NL" sz="2400" b="1" dirty="0" smtClean="0">
                <a:solidFill>
                  <a:schemeClr val="bg2"/>
                </a:solidFill>
                <a:latin typeface="Calibri" pitchFamily="34" charset="0"/>
              </a:rPr>
              <a:t>Uitvoering drempelaudiometrie (1)</a:t>
            </a:r>
            <a:br>
              <a:rPr lang="nl-NL" sz="2400" b="1" dirty="0" smtClean="0">
                <a:solidFill>
                  <a:schemeClr val="bg2"/>
                </a:solidFill>
                <a:latin typeface="Calibri" pitchFamily="34" charset="0"/>
              </a:rPr>
            </a:br>
            <a:r>
              <a:rPr lang="nl-NL" sz="2400" b="1" dirty="0" smtClean="0">
                <a:solidFill>
                  <a:schemeClr val="bg2"/>
                </a:solidFill>
                <a:latin typeface="Calibri" pitchFamily="34" charset="0"/>
              </a:rPr>
              <a:t>Drempelaudiometrie 4-6 jaar</a:t>
            </a:r>
            <a:endParaRPr lang="nl-NL" b="1" dirty="0">
              <a:solidFill>
                <a:schemeClr val="bg2"/>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577850" lvl="1" indent="0">
              <a:buNone/>
            </a:pPr>
            <a:endParaRPr lang="nl-NL" sz="1800" dirty="0" smtClean="0">
              <a:solidFill>
                <a:schemeClr val="bg2"/>
              </a:solidFill>
              <a:latin typeface="Calibri" pitchFamily="34" charset="0"/>
            </a:endParaRPr>
          </a:p>
          <a:p>
            <a:pPr marL="342900" lvl="6" indent="-342900">
              <a:spcBef>
                <a:spcPts val="380"/>
              </a:spcBef>
              <a:buSzPct val="100000"/>
              <a:buFont typeface="Arial" panose="020B0604020202020204" pitchFamily="34" charset="0"/>
              <a:buChar char="•"/>
            </a:pPr>
            <a:r>
              <a:rPr lang="nl-NL" sz="1900" dirty="0">
                <a:solidFill>
                  <a:schemeClr val="bg2"/>
                </a:solidFill>
                <a:latin typeface="Calibri" pitchFamily="34" charset="0"/>
              </a:rPr>
              <a:t>Bij alle kinderen één maal in de leeftijd 4-6 jaar</a:t>
            </a:r>
          </a:p>
          <a:p>
            <a:pPr marL="342900" lvl="6" indent="-342900">
              <a:spcBef>
                <a:spcPts val="380"/>
              </a:spcBef>
              <a:buSzPct val="100000"/>
              <a:buFont typeface="Arial" panose="020B0604020202020204" pitchFamily="34" charset="0"/>
              <a:buChar char="•"/>
            </a:pPr>
            <a:r>
              <a:rPr lang="nl-NL" sz="1900" dirty="0" smtClean="0">
                <a:solidFill>
                  <a:schemeClr val="bg2"/>
                </a:solidFill>
                <a:latin typeface="Calibri" pitchFamily="34" charset="0"/>
              </a:rPr>
              <a:t>Op indicatie bij kinderen ouder dan 6 jaar</a:t>
            </a:r>
          </a:p>
          <a:p>
            <a:pPr marL="342900" lvl="6" indent="-342900">
              <a:spcBef>
                <a:spcPts val="380"/>
              </a:spcBef>
              <a:buSzPct val="100000"/>
              <a:buFont typeface="Arial" panose="020B0604020202020204" pitchFamily="34" charset="0"/>
              <a:buChar char="•"/>
            </a:pPr>
            <a:r>
              <a:rPr lang="nl-NL" sz="1900" dirty="0">
                <a:solidFill>
                  <a:schemeClr val="bg2"/>
                </a:solidFill>
                <a:latin typeface="Calibri" pitchFamily="34" charset="0"/>
              </a:rPr>
              <a:t>Afhankelijk van JGZ uitgevoerd door doktersassistente, </a:t>
            </a:r>
            <a:r>
              <a:rPr lang="nl-NL" sz="1900" dirty="0" smtClean="0">
                <a:solidFill>
                  <a:schemeClr val="bg2"/>
                </a:solidFill>
                <a:latin typeface="Calibri" pitchFamily="34" charset="0"/>
              </a:rPr>
              <a:t>verpleegkundige </a:t>
            </a:r>
            <a:r>
              <a:rPr lang="nl-NL" sz="1900" dirty="0">
                <a:solidFill>
                  <a:schemeClr val="bg2"/>
                </a:solidFill>
                <a:latin typeface="Calibri" pitchFamily="34" charset="0"/>
              </a:rPr>
              <a:t>of </a:t>
            </a:r>
            <a:r>
              <a:rPr lang="nl-NL" sz="1900" dirty="0" smtClean="0">
                <a:solidFill>
                  <a:schemeClr val="bg2"/>
                </a:solidFill>
                <a:latin typeface="Calibri" pitchFamily="34" charset="0"/>
              </a:rPr>
              <a:t>arts</a:t>
            </a:r>
            <a:endParaRPr lang="nl-NL" sz="1900"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1620000"/>
            <a:ext cx="7138986" cy="409575"/>
          </a:xfrm>
        </p:spPr>
        <p:txBody>
          <a:bodyPr/>
          <a:lstStyle/>
          <a:p>
            <a:r>
              <a:rPr lang="nl-NL" sz="2400" b="1" dirty="0" smtClean="0">
                <a:solidFill>
                  <a:schemeClr val="bg2"/>
                </a:solidFill>
                <a:latin typeface="Calibri" pitchFamily="34" charset="0"/>
              </a:rPr>
              <a:t>Uitvoering drempelaudiometrie (2)</a:t>
            </a:r>
            <a:endParaRPr lang="nl-NL" sz="2400" b="1" dirty="0">
              <a:solidFill>
                <a:schemeClr val="bg2"/>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577850" lvl="1" indent="-577850">
              <a:buNone/>
            </a:pPr>
            <a:r>
              <a:rPr lang="nl-NL" dirty="0">
                <a:solidFill>
                  <a:schemeClr val="tx1"/>
                </a:solidFill>
                <a:latin typeface="Calibri" pitchFamily="34" charset="0"/>
              </a:rPr>
              <a:t>Onderzoeksruimte</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Omgevingsgeluid lager dan 45 dB: (was 30dB)</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Goede afscheiding wachtkamer en onderzoeksruimte</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O</a:t>
            </a:r>
            <a:r>
              <a:rPr lang="nl-NL" sz="1900" dirty="0">
                <a:solidFill>
                  <a:schemeClr val="tx1"/>
                </a:solidFill>
                <a:latin typeface="Calibri" pitchFamily="34" charset="0"/>
              </a:rPr>
              <a:t>nderzoeksruimte ligt niet aan drukke weg of </a:t>
            </a:r>
            <a:r>
              <a:rPr lang="nl-NL" sz="1900" dirty="0" smtClean="0">
                <a:solidFill>
                  <a:schemeClr val="tx1"/>
                </a:solidFill>
                <a:latin typeface="Calibri" pitchFamily="34" charset="0"/>
              </a:rPr>
              <a:t>straat</a:t>
            </a:r>
          </a:p>
          <a:p>
            <a:pPr marL="342900" lvl="6" indent="-342900">
              <a:spcBef>
                <a:spcPts val="380"/>
              </a:spcBef>
              <a:buSzPct val="100000"/>
              <a:buFont typeface="Arial" panose="020B0604020202020204" pitchFamily="34" charset="0"/>
              <a:buChar char="•"/>
            </a:pPr>
            <a:r>
              <a:rPr lang="nl-NL" sz="1900" dirty="0" smtClean="0">
                <a:solidFill>
                  <a:schemeClr val="bg2"/>
                </a:solidFill>
                <a:latin typeface="Calibri" pitchFamily="34" charset="0"/>
              </a:rPr>
              <a:t>Voor aanvang van screening controleren of onderzoeksruimte geschikt is voor audiometrie: bij zichzelf controleren of alle frequenties op 25 dB te horen zijn – er kan ook gebruik gemaakt worden van een decibelmeter of app op smartphone (bijv. SPL Pro)</a:t>
            </a:r>
          </a:p>
        </p:txBody>
      </p:sp>
      <p:sp>
        <p:nvSpPr>
          <p:cNvPr id="40962" name="AutoShape 2" descr="Afbeeldingsresultaat voor koptelefoon teke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138986" cy="409575"/>
          </a:xfrm>
        </p:spPr>
        <p:txBody>
          <a:bodyPr/>
          <a:lstStyle/>
          <a:p>
            <a:r>
              <a:rPr lang="nl-NL" sz="2400" b="1" dirty="0" smtClean="0">
                <a:solidFill>
                  <a:schemeClr val="bg2"/>
                </a:solidFill>
                <a:latin typeface="Calibri" pitchFamily="34" charset="0"/>
              </a:rPr>
              <a:t>Uitvoering drempelaudiometrie (3)</a:t>
            </a:r>
            <a:endParaRPr lang="nl-NL" sz="2400" b="1" dirty="0">
              <a:solidFill>
                <a:schemeClr val="bg2"/>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542925" lvl="1" indent="-542925">
              <a:buNone/>
            </a:pPr>
            <a:r>
              <a:rPr lang="nl-NL" dirty="0">
                <a:solidFill>
                  <a:schemeClr val="tx1"/>
                </a:solidFill>
                <a:latin typeface="Calibri" pitchFamily="34" charset="0"/>
              </a:rPr>
              <a:t>Materiaal</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Audiometer</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Jaarlijks technisch geijkt</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Frequentiebereik 250-8000 </a:t>
            </a:r>
            <a:r>
              <a:rPr lang="nl-NL" sz="1900" dirty="0" smtClean="0">
                <a:latin typeface="Calibri"/>
                <a:ea typeface="Calibri"/>
                <a:cs typeface="Calibri"/>
              </a:rPr>
              <a:t>Hz</a:t>
            </a:r>
          </a:p>
          <a:p>
            <a:pPr marL="342900" lvl="6" indent="-342900">
              <a:spcBef>
                <a:spcPts val="380"/>
              </a:spcBef>
              <a:buSzPct val="100000"/>
              <a:buFont typeface="Arial" panose="020B0604020202020204" pitchFamily="34" charset="0"/>
              <a:buChar char="•"/>
            </a:pPr>
            <a:r>
              <a:rPr lang="nl-NL" sz="1900" dirty="0" smtClean="0">
                <a:solidFill>
                  <a:schemeClr val="tx1"/>
                </a:solidFill>
                <a:latin typeface="Calibri" pitchFamily="34" charset="0"/>
              </a:rPr>
              <a:t>Geluidssterkte </a:t>
            </a:r>
            <a:r>
              <a:rPr lang="nl-NL" sz="1900" dirty="0">
                <a:solidFill>
                  <a:schemeClr val="tx1"/>
                </a:solidFill>
                <a:latin typeface="Calibri" pitchFamily="34" charset="0"/>
              </a:rPr>
              <a:t>-10 tot + 70 </a:t>
            </a:r>
            <a:r>
              <a:rPr lang="nl-NL" sz="1900" dirty="0" smtClean="0">
                <a:solidFill>
                  <a:schemeClr val="tx1"/>
                </a:solidFill>
                <a:latin typeface="Calibri" pitchFamily="34" charset="0"/>
              </a:rPr>
              <a:t>dB</a:t>
            </a:r>
          </a:p>
          <a:p>
            <a:pPr marL="342900" lvl="6" indent="-342900">
              <a:spcBef>
                <a:spcPts val="380"/>
              </a:spcBef>
              <a:buSzPct val="100000"/>
              <a:buFont typeface="Arial" panose="020B0604020202020204" pitchFamily="34" charset="0"/>
              <a:buChar char="•"/>
            </a:pPr>
            <a:r>
              <a:rPr lang="nl-NL" sz="1900" dirty="0" smtClean="0">
                <a:solidFill>
                  <a:schemeClr val="tx1"/>
                </a:solidFill>
                <a:latin typeface="Calibri" pitchFamily="34" charset="0"/>
              </a:rPr>
              <a:t>Onderzoeker </a:t>
            </a:r>
            <a:r>
              <a:rPr lang="nl-NL" sz="1900" dirty="0">
                <a:solidFill>
                  <a:schemeClr val="tx1"/>
                </a:solidFill>
                <a:latin typeface="Calibri" pitchFamily="34" charset="0"/>
              </a:rPr>
              <a:t>test de audiometer dagelijks voor het in gebruik </a:t>
            </a:r>
            <a:r>
              <a:rPr lang="nl-NL" sz="1900" dirty="0" smtClean="0">
                <a:solidFill>
                  <a:schemeClr val="tx1"/>
                </a:solidFill>
                <a:latin typeface="Calibri" pitchFamily="34" charset="0"/>
              </a:rPr>
              <a:t>nemen</a:t>
            </a:r>
          </a:p>
          <a:p>
            <a:pPr marL="342900" lvl="6" indent="-342900">
              <a:spcBef>
                <a:spcPts val="380"/>
              </a:spcBef>
              <a:buSzPct val="100000"/>
              <a:buFont typeface="Arial" panose="020B0604020202020204" pitchFamily="34" charset="0"/>
              <a:buChar char="•"/>
            </a:pPr>
            <a:r>
              <a:rPr lang="nl-NL" sz="1900" dirty="0" smtClean="0">
                <a:solidFill>
                  <a:schemeClr val="tx1"/>
                </a:solidFill>
                <a:latin typeface="Calibri" pitchFamily="34" charset="0"/>
              </a:rPr>
              <a:t>Gebruik </a:t>
            </a:r>
            <a:r>
              <a:rPr lang="nl-NL" sz="1900" dirty="0">
                <a:solidFill>
                  <a:schemeClr val="tx1"/>
                </a:solidFill>
                <a:latin typeface="Calibri" pitchFamily="34" charset="0"/>
              </a:rPr>
              <a:t>van koptelefoon die over de oren </a:t>
            </a:r>
            <a:r>
              <a:rPr lang="nl-NL" sz="1900" dirty="0" smtClean="0">
                <a:solidFill>
                  <a:schemeClr val="tx1"/>
                </a:solidFill>
                <a:latin typeface="Calibri" pitchFamily="34" charset="0"/>
              </a:rPr>
              <a:t>valt</a:t>
            </a:r>
            <a:endParaRPr lang="nl-NL" sz="1900" dirty="0">
              <a:solidFill>
                <a:schemeClr val="tx1"/>
              </a:solidFill>
              <a:latin typeface="Calibri" pitchFamily="34" charset="0"/>
            </a:endParaRPr>
          </a:p>
        </p:txBody>
      </p:sp>
      <p:pic>
        <p:nvPicPr>
          <p:cNvPr id="4" name="Picture 4" descr="Afbeeldingsresultaat voor koptelefoon tekening"/>
          <p:cNvPicPr>
            <a:picLocks noChangeAspect="1" noChangeArrowheads="1"/>
          </p:cNvPicPr>
          <p:nvPr/>
        </p:nvPicPr>
        <p:blipFill>
          <a:blip r:embed="rId3"/>
          <a:srcRect/>
          <a:stretch>
            <a:fillRect/>
          </a:stretch>
        </p:blipFill>
        <p:spPr bwMode="auto">
          <a:xfrm>
            <a:off x="6444208" y="476672"/>
            <a:ext cx="2143125" cy="21431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138986" cy="409575"/>
          </a:xfrm>
        </p:spPr>
        <p:txBody>
          <a:bodyPr/>
          <a:lstStyle/>
          <a:p>
            <a:r>
              <a:rPr lang="nl-NL" sz="2400" b="1" u="sng" dirty="0" smtClean="0">
                <a:solidFill>
                  <a:schemeClr val="bg2"/>
                </a:solidFill>
                <a:latin typeface="Calibri" pitchFamily="34" charset="0"/>
              </a:rPr>
              <a:t>Werkwijze</a:t>
            </a:r>
            <a:r>
              <a:rPr lang="nl-NL" sz="2400" b="1" dirty="0" smtClean="0">
                <a:solidFill>
                  <a:schemeClr val="bg2"/>
                </a:solidFill>
                <a:latin typeface="Calibri" pitchFamily="34" charset="0"/>
              </a:rPr>
              <a:t> drempelaudiometrie (1)</a:t>
            </a:r>
            <a:endParaRPr lang="nl-NL" sz="2400" b="1" dirty="0">
              <a:solidFill>
                <a:schemeClr val="bg2"/>
              </a:solidFill>
              <a:latin typeface="Calibri" pitchFamily="34" charset="0"/>
            </a:endParaRPr>
          </a:p>
        </p:txBody>
      </p:sp>
      <p:sp>
        <p:nvSpPr>
          <p:cNvPr id="3" name="Tijdelijke aanduiding voor inhoud 2"/>
          <p:cNvSpPr>
            <a:spLocks noGrp="1"/>
          </p:cNvSpPr>
          <p:nvPr>
            <p:ph idx="1"/>
          </p:nvPr>
        </p:nvSpPr>
        <p:spPr>
          <a:xfrm>
            <a:off x="1548000" y="2160000"/>
            <a:ext cx="7138800" cy="4525963"/>
          </a:xfrm>
        </p:spPr>
        <p:txBody>
          <a:bodyPr/>
          <a:lstStyle/>
          <a:p>
            <a:pPr marL="342900" lvl="6" indent="-342900">
              <a:spcBef>
                <a:spcPts val="380"/>
              </a:spcBef>
              <a:buSzPct val="100000"/>
              <a:buFont typeface="Arial" panose="020B0604020202020204" pitchFamily="34" charset="0"/>
              <a:buChar char="•"/>
            </a:pPr>
            <a:r>
              <a:rPr lang="nl-NL" sz="1900" dirty="0">
                <a:latin typeface="Calibri"/>
                <a:ea typeface="Calibri"/>
                <a:cs typeface="Calibri"/>
              </a:rPr>
              <a:t>Instructies aan kind </a:t>
            </a:r>
            <a:r>
              <a:rPr lang="nl-NL" sz="1900" dirty="0" smtClean="0">
                <a:latin typeface="Calibri"/>
                <a:ea typeface="Calibri"/>
                <a:cs typeface="Calibri"/>
              </a:rPr>
              <a:t>geven</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Controleren of kind instructie begrepen </a:t>
            </a:r>
            <a:r>
              <a:rPr lang="nl-NL" sz="1900" dirty="0" smtClean="0">
                <a:latin typeface="Calibri"/>
                <a:ea typeface="Calibri"/>
                <a:cs typeface="Calibri"/>
              </a:rPr>
              <a:t>heeft</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Kind zit met gezicht naar de </a:t>
            </a:r>
            <a:r>
              <a:rPr lang="nl-NL" sz="1900" dirty="0" smtClean="0">
                <a:latin typeface="Calibri"/>
                <a:ea typeface="Calibri"/>
                <a:cs typeface="Calibri"/>
              </a:rPr>
              <a:t>onderzoeker</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Kind kan niet zien wanneer een toon wordt </a:t>
            </a:r>
            <a:r>
              <a:rPr lang="nl-NL" sz="1900" dirty="0" smtClean="0">
                <a:latin typeface="Calibri"/>
                <a:ea typeface="Calibri"/>
                <a:cs typeface="Calibri"/>
              </a:rPr>
              <a:t>aangeboden</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Brildragende kinderen zetten bril af (hierdoor sluiten de oorkappen beter over de oren</a:t>
            </a:r>
            <a:r>
              <a:rPr lang="nl-NL" sz="1900" dirty="0" smtClean="0">
                <a:latin typeface="Calibri"/>
                <a:ea typeface="Calibri"/>
                <a:cs typeface="Calibri"/>
              </a:rPr>
              <a:t>)</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Beugel van koptelefoon op maat </a:t>
            </a:r>
            <a:r>
              <a:rPr lang="nl-NL" sz="1900" dirty="0" smtClean="0">
                <a:latin typeface="Calibri"/>
                <a:ea typeface="Calibri"/>
                <a:cs typeface="Calibri"/>
              </a:rPr>
              <a:t>brengen</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Altijd met rechteroor beginnen, tenzij al bekend is dat kind met linkeroor beter </a:t>
            </a:r>
            <a:r>
              <a:rPr lang="nl-NL" sz="1900" dirty="0" smtClean="0">
                <a:latin typeface="Calibri"/>
                <a:ea typeface="Calibri"/>
                <a:cs typeface="Calibri"/>
              </a:rPr>
              <a:t>hoort</a:t>
            </a:r>
            <a:endParaRPr lang="nl-NL" sz="1900" dirty="0">
              <a:latin typeface="Calibri"/>
              <a:ea typeface="Calibri"/>
              <a:cs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138986" cy="553968"/>
          </a:xfrm>
        </p:spPr>
        <p:txBody>
          <a:bodyPr>
            <a:spAutoFit/>
          </a:bodyPr>
          <a:lstStyle/>
          <a:p>
            <a:r>
              <a:rPr lang="nl-NL" sz="2400" b="1" u="sng" dirty="0" smtClean="0">
                <a:solidFill>
                  <a:schemeClr val="bg2"/>
                </a:solidFill>
                <a:latin typeface="Calibri" pitchFamily="34" charset="0"/>
              </a:rPr>
              <a:t>Werkwijze</a:t>
            </a:r>
            <a:r>
              <a:rPr lang="nl-NL" sz="2400" b="1" dirty="0" smtClean="0">
                <a:solidFill>
                  <a:schemeClr val="bg2"/>
                </a:solidFill>
                <a:latin typeface="Calibri" pitchFamily="34" charset="0"/>
              </a:rPr>
              <a:t> drempelaudiometrie (2)</a:t>
            </a:r>
            <a:endParaRPr lang="nl-NL" sz="2400" b="1" dirty="0">
              <a:solidFill>
                <a:schemeClr val="bg2"/>
              </a:solidFill>
              <a:latin typeface="Calibri" pitchFamily="34" charset="0"/>
            </a:endParaRPr>
          </a:p>
        </p:txBody>
      </p:sp>
      <p:sp>
        <p:nvSpPr>
          <p:cNvPr id="3" name="Tijdelijke aanduiding voor inhoud 2"/>
          <p:cNvSpPr>
            <a:spLocks noGrp="1"/>
          </p:cNvSpPr>
          <p:nvPr>
            <p:ph idx="1"/>
          </p:nvPr>
        </p:nvSpPr>
        <p:spPr>
          <a:xfrm>
            <a:off x="1548000" y="2160000"/>
            <a:ext cx="8229600" cy="4525963"/>
          </a:xfrm>
        </p:spPr>
        <p:txBody>
          <a:bodyPr/>
          <a:lstStyle/>
          <a:p>
            <a:pPr marL="342900" lvl="6" indent="-342900">
              <a:spcBef>
                <a:spcPts val="380"/>
              </a:spcBef>
              <a:buSzPct val="100000"/>
              <a:buFont typeface="Arial" panose="020B0604020202020204" pitchFamily="34" charset="0"/>
              <a:buChar char="•"/>
            </a:pPr>
            <a:r>
              <a:rPr lang="nl-NL" sz="1900" dirty="0">
                <a:latin typeface="Calibri"/>
                <a:ea typeface="Calibri"/>
                <a:cs typeface="Calibri"/>
              </a:rPr>
              <a:t>Testtonen gedurende 1 a 2 seconden aanbieden</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Tijd tussen aanbieden tonen varieert, maar nooit korter dan testtoon</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Volgorde frequenties: 1000, 2000, 4000, 1000, 500 Hz</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1e testtoon op 30 dB  en 1000 Hz aanbieden</a:t>
            </a:r>
          </a:p>
          <a:p>
            <a:pPr marL="0" lvl="1" indent="0">
              <a:buNone/>
            </a:pPr>
            <a:r>
              <a:rPr lang="nl-NL" sz="1800" i="1" dirty="0" smtClean="0">
                <a:solidFill>
                  <a:schemeClr val="bg2"/>
                </a:solidFill>
                <a:latin typeface="Calibri" pitchFamily="34" charset="0"/>
              </a:rPr>
              <a:t>Geen</a:t>
            </a:r>
            <a:r>
              <a:rPr lang="nl-NL" sz="1800" dirty="0" smtClean="0">
                <a:solidFill>
                  <a:schemeClr val="bg2"/>
                </a:solidFill>
                <a:latin typeface="Calibri" pitchFamily="34" charset="0"/>
              </a:rPr>
              <a:t> respons: </a:t>
            </a:r>
            <a:endParaRPr lang="nl-NL" sz="1800" dirty="0">
              <a:solidFill>
                <a:schemeClr val="bg2"/>
              </a:solidFill>
              <a:latin typeface="Calibri" pitchFamily="34" charset="0"/>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Toon versterken in stappen 10 dB tot toon gehoord wordt</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Deze toon noteren</a:t>
            </a:r>
          </a:p>
          <a:p>
            <a:pPr marL="0" lvl="1" indent="0">
              <a:buNone/>
            </a:pPr>
            <a:r>
              <a:rPr lang="nl-NL" sz="1800" i="1" dirty="0" smtClean="0">
                <a:solidFill>
                  <a:schemeClr val="bg2"/>
                </a:solidFill>
                <a:latin typeface="Calibri" pitchFamily="34" charset="0"/>
              </a:rPr>
              <a:t>Wel</a:t>
            </a:r>
            <a:r>
              <a:rPr lang="nl-NL" sz="1800" dirty="0" smtClean="0">
                <a:solidFill>
                  <a:schemeClr val="bg2"/>
                </a:solidFill>
                <a:latin typeface="Calibri" pitchFamily="34" charset="0"/>
              </a:rPr>
              <a:t> respons:</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Toon verzwakken in stappen 5 dB</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Laatst gehoorde toon noteren</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Bij 20dB kan gestopt </a:t>
            </a:r>
            <a:r>
              <a:rPr lang="nl-NL" sz="1900" dirty="0" smtClean="0">
                <a:latin typeface="Calibri"/>
                <a:ea typeface="Calibri"/>
                <a:cs typeface="Calibri"/>
              </a:rPr>
              <a:t>worden</a:t>
            </a:r>
            <a:endParaRPr lang="nl-NL" sz="1900" dirty="0">
              <a:latin typeface="Calibri"/>
              <a:ea typeface="Calibri"/>
              <a:cs typeface="Calibri"/>
            </a:endParaRPr>
          </a:p>
          <a:p>
            <a:pPr lvl="1">
              <a:buFont typeface="Arial" pitchFamily="34" charset="0"/>
              <a:buChar char="•"/>
            </a:pPr>
            <a:endParaRPr lang="nl-NL" sz="1600" dirty="0" smtClean="0">
              <a:solidFill>
                <a:schemeClr val="bg2"/>
              </a:solidFill>
              <a:latin typeface="Calibri" pitchFamily="34" charset="0"/>
            </a:endParaRPr>
          </a:p>
          <a:p>
            <a:pPr lvl="1">
              <a:buFont typeface="Arial" pitchFamily="34" charset="0"/>
              <a:buChar char="•"/>
            </a:pPr>
            <a:endParaRPr lang="nl-NL" sz="1600" dirty="0" smtClean="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u="sng" dirty="0" smtClean="0">
                <a:solidFill>
                  <a:schemeClr val="bg2"/>
                </a:solidFill>
                <a:latin typeface="Calibri" pitchFamily="34" charset="0"/>
              </a:rPr>
              <a:t>Werkwijze </a:t>
            </a:r>
            <a:r>
              <a:rPr lang="nl-NL" sz="2400" b="1" dirty="0" smtClean="0">
                <a:solidFill>
                  <a:schemeClr val="bg2"/>
                </a:solidFill>
                <a:latin typeface="Calibri" pitchFamily="34" charset="0"/>
              </a:rPr>
              <a:t>drempelaudiometrie (3)</a:t>
            </a:r>
            <a:endParaRPr lang="nl-NL" sz="2400" b="1" dirty="0">
              <a:solidFill>
                <a:schemeClr val="bg2"/>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342900" lvl="6" indent="-342900">
              <a:spcBef>
                <a:spcPts val="380"/>
              </a:spcBef>
              <a:buSzPct val="100000"/>
              <a:buFont typeface="Arial" panose="020B0604020202020204" pitchFamily="34" charset="0"/>
              <a:buChar char="•"/>
            </a:pPr>
            <a:r>
              <a:rPr lang="nl-NL" sz="1900" dirty="0">
                <a:latin typeface="Calibri"/>
                <a:ea typeface="Calibri"/>
                <a:cs typeface="Calibri"/>
              </a:rPr>
              <a:t>Volgende frequentie: starten met dezelfde luidheid als de zojuist gevonden </a:t>
            </a:r>
            <a:r>
              <a:rPr lang="nl-NL" sz="1900" dirty="0" smtClean="0">
                <a:latin typeface="Calibri"/>
                <a:ea typeface="Calibri"/>
                <a:cs typeface="Calibri"/>
              </a:rPr>
              <a:t>drempelwaarde</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Herhaal procedure zoals bij 1000 Hz totdat alle frequenties zijn </a:t>
            </a:r>
            <a:r>
              <a:rPr lang="nl-NL" sz="1900" dirty="0" smtClean="0">
                <a:latin typeface="Calibri"/>
                <a:ea typeface="Calibri"/>
                <a:cs typeface="Calibri"/>
              </a:rPr>
              <a:t>getest</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Volgorde van de frequenties; 1000, 2000, 4000, 1000 en </a:t>
            </a:r>
            <a:r>
              <a:rPr lang="nl-NL" sz="1900" dirty="0" smtClean="0">
                <a:latin typeface="Calibri"/>
                <a:ea typeface="Calibri"/>
                <a:cs typeface="Calibri"/>
              </a:rPr>
              <a:t>500Hz</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Verschil tussen beide metingen bij 1000 Hz &gt; 10 dB: opnieuw instructie geven en test </a:t>
            </a:r>
            <a:r>
              <a:rPr lang="nl-NL" sz="1900" dirty="0" smtClean="0">
                <a:latin typeface="Calibri"/>
                <a:ea typeface="Calibri"/>
                <a:cs typeface="Calibri"/>
              </a:rPr>
              <a:t>herhalen</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Test vervolgens het andere </a:t>
            </a:r>
            <a:r>
              <a:rPr lang="nl-NL" sz="1900" dirty="0" smtClean="0">
                <a:latin typeface="Calibri"/>
                <a:ea typeface="Calibri"/>
                <a:cs typeface="Calibri"/>
              </a:rPr>
              <a:t>oor</a:t>
            </a:r>
            <a:endParaRPr lang="nl-NL" sz="1900" dirty="0">
              <a:latin typeface="Calibri"/>
              <a:ea typeface="Calibri"/>
              <a:cs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138986" cy="409575"/>
          </a:xfrm>
        </p:spPr>
        <p:txBody>
          <a:bodyPr/>
          <a:lstStyle/>
          <a:p>
            <a:r>
              <a:rPr lang="nl-NL" sz="2400" b="1" u="sng" dirty="0" smtClean="0">
                <a:solidFill>
                  <a:schemeClr val="bg2"/>
                </a:solidFill>
                <a:latin typeface="Calibri" pitchFamily="34" charset="0"/>
              </a:rPr>
              <a:t>Uitslagen</a:t>
            </a:r>
            <a:r>
              <a:rPr lang="nl-NL" sz="2400" b="1" dirty="0" smtClean="0">
                <a:solidFill>
                  <a:schemeClr val="bg2"/>
                </a:solidFill>
                <a:latin typeface="Calibri" pitchFamily="34" charset="0"/>
              </a:rPr>
              <a:t> drempelaudiometrie (1)</a:t>
            </a:r>
            <a:endParaRPr lang="nl-NL" sz="2400" b="1" dirty="0">
              <a:solidFill>
                <a:schemeClr val="bg2"/>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0" lvl="1" indent="0">
              <a:buAutoNum type="alphaLcParenR"/>
            </a:pPr>
            <a:r>
              <a:rPr lang="nl-NL" dirty="0" smtClean="0">
                <a:latin typeface="Calibri" pitchFamily="34" charset="0"/>
              </a:rPr>
              <a:t> Voldoende als er beiderzijds geen verlies groter dan 30 dB is. </a:t>
            </a:r>
          </a:p>
          <a:p>
            <a:pPr marL="0" lvl="1" indent="0">
              <a:buFont typeface="Arial"/>
              <a:buAutoNum type="alphaLcParenR"/>
            </a:pPr>
            <a:r>
              <a:rPr lang="nl-NL" dirty="0" smtClean="0">
                <a:latin typeface="Calibri" pitchFamily="34" charset="0"/>
              </a:rPr>
              <a:t> Twijfelachtig </a:t>
            </a:r>
            <a:r>
              <a:rPr lang="nl-NL" dirty="0">
                <a:latin typeface="Calibri" pitchFamily="34" charset="0"/>
              </a:rPr>
              <a:t>als: </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er links en/of rechts bij 1 of 2 frequenties een verlies van 35 dB is; en/of </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er links en/of rechts bij 1 frequentie een verlies van 40 dB </a:t>
            </a:r>
            <a:r>
              <a:rPr lang="nl-NL" sz="1900" dirty="0" smtClean="0">
                <a:latin typeface="Calibri"/>
                <a:ea typeface="Calibri"/>
                <a:cs typeface="Calibri"/>
              </a:rPr>
              <a:t>is</a:t>
            </a:r>
            <a:endParaRPr lang="nl-NL" sz="1800" dirty="0">
              <a:latin typeface="Calibri" pitchFamily="34" charset="0"/>
              <a:ea typeface="Calibri"/>
            </a:endParaRPr>
          </a:p>
          <a:p>
            <a:pPr marL="0" lvl="1" indent="0">
              <a:buSzPct val="100000"/>
              <a:buFont typeface="Arial"/>
              <a:buAutoNum type="alphaLcParenR"/>
            </a:pPr>
            <a:r>
              <a:rPr lang="nl-NL" dirty="0" smtClean="0">
                <a:latin typeface="Calibri" pitchFamily="34" charset="0"/>
              </a:rPr>
              <a:t>  Onvoldoende </a:t>
            </a:r>
            <a:r>
              <a:rPr lang="nl-NL" dirty="0">
                <a:latin typeface="Calibri" pitchFamily="34" charset="0"/>
              </a:rPr>
              <a:t>als: </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er links en/of rechts bij 1 of meer frequenties een verlies van meer dan 40 dB is, en/of </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er links en/of rechts bij 2 of meer frequenties een verlies van 40 dB is; </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en/of o er links en/of rechts bij 3 of meer frequenties een verlies van 35 dB is</a:t>
            </a:r>
            <a:r>
              <a:rPr lang="nl-NL" sz="1900" dirty="0" smtClean="0">
                <a:latin typeface="Calibri"/>
                <a:ea typeface="Calibri"/>
                <a:cs typeface="Calibri"/>
              </a:rPr>
              <a:t>.</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endParaRPr lang="nl-NL" sz="1900" dirty="0">
              <a:latin typeface="Calibri"/>
              <a:ea typeface="Calibri"/>
              <a:cs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b="1" u="sng" dirty="0">
                <a:solidFill>
                  <a:schemeClr val="bg2"/>
                </a:solidFill>
                <a:latin typeface="Calibri" pitchFamily="34" charset="0"/>
              </a:rPr>
              <a:t>Uitslagen</a:t>
            </a:r>
            <a:r>
              <a:rPr lang="nl-NL" sz="2400" b="1" dirty="0">
                <a:solidFill>
                  <a:schemeClr val="bg2"/>
                </a:solidFill>
                <a:latin typeface="Calibri" pitchFamily="34" charset="0"/>
              </a:rPr>
              <a:t> drempelaudiometrie </a:t>
            </a:r>
            <a:r>
              <a:rPr lang="nl-NL" sz="2400" b="1" dirty="0" smtClean="0">
                <a:solidFill>
                  <a:schemeClr val="bg2"/>
                </a:solidFill>
                <a:latin typeface="Calibri" pitchFamily="34" charset="0"/>
              </a:rPr>
              <a:t>(2)</a:t>
            </a:r>
            <a:endParaRPr lang="nl-NL" sz="2400" dirty="0"/>
          </a:p>
        </p:txBody>
      </p:sp>
      <p:sp>
        <p:nvSpPr>
          <p:cNvPr id="3" name="Tijdelijke aanduiding voor tekst 2"/>
          <p:cNvSpPr>
            <a:spLocks noGrp="1"/>
          </p:cNvSpPr>
          <p:nvPr>
            <p:ph type="body" idx="1"/>
          </p:nvPr>
        </p:nvSpPr>
        <p:spPr/>
        <p:txBody>
          <a:bodyPr/>
          <a:lstStyle/>
          <a:p>
            <a:pPr marL="342900" lvl="6" indent="-342900">
              <a:spcBef>
                <a:spcPts val="380"/>
              </a:spcBef>
              <a:buSzPct val="100000"/>
              <a:buFont typeface="Arial" panose="020B0604020202020204" pitchFamily="34" charset="0"/>
              <a:buChar char="•"/>
            </a:pPr>
            <a:r>
              <a:rPr lang="nl-NL" sz="1900" dirty="0">
                <a:latin typeface="Calibri"/>
                <a:ea typeface="Calibri"/>
                <a:cs typeface="Calibri"/>
              </a:rPr>
              <a:t>Overige criteria in combinatie met audiogram kunnen toch reden zijn voor </a:t>
            </a:r>
            <a:r>
              <a:rPr lang="nl-NL" sz="1900" dirty="0" smtClean="0">
                <a:latin typeface="Calibri"/>
                <a:ea typeface="Calibri"/>
                <a:cs typeface="Calibri"/>
              </a:rPr>
              <a:t>verwijzing</a:t>
            </a:r>
          </a:p>
          <a:p>
            <a:pPr marL="342900" lvl="6" indent="-342900">
              <a:spcBef>
                <a:spcPts val="380"/>
              </a:spcBef>
              <a:buSzPct val="100000"/>
              <a:buFont typeface="Arial" panose="020B0604020202020204" pitchFamily="34" charset="0"/>
              <a:buChar char="•"/>
            </a:pPr>
            <a:endParaRPr lang="nl-NL" sz="1900" dirty="0">
              <a:solidFill>
                <a:schemeClr val="bg2"/>
              </a:solidFill>
              <a:latin typeface="Calibri"/>
            </a:endParaRPr>
          </a:p>
          <a:p>
            <a:pPr marL="800100" lvl="7" indent="-342900">
              <a:spcBef>
                <a:spcPts val="380"/>
              </a:spcBef>
              <a:buSzPct val="100000"/>
              <a:buFont typeface="Arial" panose="020B0604020202020204" pitchFamily="34" charset="0"/>
              <a:buChar char="•"/>
            </a:pPr>
            <a:r>
              <a:rPr lang="nl-NL" sz="1900" dirty="0" smtClean="0">
                <a:solidFill>
                  <a:schemeClr val="bg2"/>
                </a:solidFill>
                <a:latin typeface="Calibri" pitchFamily="34" charset="0"/>
              </a:rPr>
              <a:t>Op </a:t>
            </a:r>
            <a:r>
              <a:rPr lang="nl-NL" sz="1900" dirty="0">
                <a:solidFill>
                  <a:schemeClr val="bg2"/>
                </a:solidFill>
                <a:latin typeface="Calibri" pitchFamily="34" charset="0"/>
              </a:rPr>
              <a:t>grond van anamnese, b.v. vermoeidheid, concentratieproblemen, achterblijvende ontwikkeling, bekende risicofactoren, gedragsproblemen, zorgen van </a:t>
            </a:r>
            <a:r>
              <a:rPr lang="nl-NL" sz="1900" dirty="0" smtClean="0">
                <a:solidFill>
                  <a:schemeClr val="bg2"/>
                </a:solidFill>
                <a:latin typeface="Calibri" pitchFamily="34" charset="0"/>
              </a:rPr>
              <a:t>ouders</a:t>
            </a:r>
            <a:endParaRPr lang="nl-NL" sz="1900" dirty="0">
              <a:solidFill>
                <a:schemeClr val="bg2"/>
              </a:solidFill>
              <a:latin typeface="Calibri" pitchFamily="34" charset="0"/>
            </a:endParaRPr>
          </a:p>
          <a:p>
            <a:pPr marL="342900" lvl="6" indent="-342900">
              <a:spcBef>
                <a:spcPts val="380"/>
              </a:spcBef>
              <a:buSzPct val="100000"/>
              <a:buFont typeface="Arial" panose="020B0604020202020204" pitchFamily="34" charset="0"/>
              <a:buChar char="•"/>
            </a:pPr>
            <a:endParaRPr lang="nl-NL" sz="1900" dirty="0" smtClean="0">
              <a:latin typeface="Calibri"/>
              <a:ea typeface="Calibri"/>
              <a:cs typeface="Calibri"/>
            </a:endParaRPr>
          </a:p>
          <a:p>
            <a:pPr marL="342900" lvl="6" indent="-342900">
              <a:spcBef>
                <a:spcPts val="380"/>
              </a:spcBef>
              <a:buSzPct val="100000"/>
              <a:buFont typeface="Arial" panose="020B0604020202020204" pitchFamily="34" charset="0"/>
              <a:buChar char="•"/>
            </a:pPr>
            <a:endParaRPr lang="nl-NL" sz="1900" dirty="0">
              <a:latin typeface="Calibri"/>
              <a:ea typeface="Calibri"/>
              <a:cs typeface="Calibri"/>
            </a:endParaRPr>
          </a:p>
        </p:txBody>
      </p:sp>
    </p:spTree>
    <p:extLst>
      <p:ext uri="{BB962C8B-B14F-4D97-AF65-F5344CB8AC3E}">
        <p14:creationId xmlns:p14="http://schemas.microsoft.com/office/powerpoint/2010/main" val="3799680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srcRect/>
          <a:stretch>
            <a:fillRect/>
          </a:stretch>
        </p:blipFill>
        <p:spPr bwMode="auto">
          <a:xfrm>
            <a:off x="2653654" y="0"/>
            <a:ext cx="6490346" cy="6958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8000" y="1620000"/>
            <a:ext cx="7499174"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i="0" u="none" strike="noStrike" cap="none" dirty="0" err="1">
                <a:solidFill>
                  <a:schemeClr val="tx1"/>
                </a:solidFill>
                <a:latin typeface="Calibri"/>
                <a:ea typeface="Calibri"/>
                <a:cs typeface="Calibri"/>
                <a:sym typeface="Calibri"/>
              </a:rPr>
              <a:t>Incidentie</a:t>
            </a:r>
            <a:r>
              <a:rPr lang="en-US" sz="2400" b="1" i="0" u="none" strike="noStrike" cap="none" dirty="0">
                <a:solidFill>
                  <a:schemeClr val="tx1"/>
                </a:solidFill>
                <a:latin typeface="Calibri"/>
                <a:ea typeface="Calibri"/>
                <a:cs typeface="Calibri"/>
                <a:sym typeface="Calibri"/>
              </a:rPr>
              <a:t> en </a:t>
            </a:r>
            <a:r>
              <a:rPr lang="en-US" sz="2400" b="1" i="0" u="none" strike="noStrike" cap="none" dirty="0" err="1" smtClean="0">
                <a:solidFill>
                  <a:schemeClr val="tx1"/>
                </a:solidFill>
                <a:latin typeface="Calibri"/>
                <a:ea typeface="Calibri"/>
                <a:cs typeface="Calibri"/>
                <a:sym typeface="Calibri"/>
              </a:rPr>
              <a:t>prevalentie</a:t>
            </a:r>
            <a:r>
              <a:rPr lang="en-US" sz="2400" b="1" i="0" u="none" strike="noStrike" cap="none" dirty="0" smtClean="0">
                <a:solidFill>
                  <a:schemeClr val="tx1"/>
                </a:solidFill>
                <a:latin typeface="Calibri"/>
                <a:ea typeface="Calibri"/>
                <a:cs typeface="Calibri"/>
                <a:sym typeface="Calibri"/>
              </a:rPr>
              <a:t> </a:t>
            </a:r>
            <a:r>
              <a:rPr lang="en-US" sz="2400" b="1" i="0" u="sng" strike="noStrike" cap="none" dirty="0" err="1" smtClean="0">
                <a:solidFill>
                  <a:schemeClr val="tx1"/>
                </a:solidFill>
                <a:latin typeface="Calibri"/>
                <a:ea typeface="Calibri"/>
                <a:cs typeface="Calibri"/>
                <a:sym typeface="Calibri"/>
              </a:rPr>
              <a:t>perceptief</a:t>
            </a:r>
            <a:r>
              <a:rPr lang="en-US" sz="2400" b="1" i="0" u="none" strike="noStrike" cap="none" dirty="0" smtClean="0">
                <a:solidFill>
                  <a:schemeClr val="tx1"/>
                </a:solidFill>
                <a:latin typeface="Calibri"/>
                <a:ea typeface="Calibri"/>
                <a:cs typeface="Calibri"/>
                <a:sym typeface="Calibri"/>
              </a:rPr>
              <a:t> </a:t>
            </a:r>
            <a:r>
              <a:rPr lang="en-US" sz="2400" b="1" i="0" u="none" strike="noStrike" cap="none" dirty="0" err="1" smtClean="0">
                <a:solidFill>
                  <a:schemeClr val="tx1"/>
                </a:solidFill>
                <a:latin typeface="Calibri"/>
                <a:ea typeface="Calibri"/>
                <a:cs typeface="Calibri"/>
                <a:sym typeface="Calibri"/>
              </a:rPr>
              <a:t>gehoorverlies</a:t>
            </a:r>
            <a:endParaRPr lang="en-US" sz="2400" b="1" i="0" u="none" strike="noStrike" cap="none" dirty="0">
              <a:solidFill>
                <a:schemeClr val="tx1"/>
              </a:solidFill>
              <a:latin typeface="Calibri"/>
              <a:ea typeface="Calibri"/>
              <a:cs typeface="Calibri"/>
              <a:sym typeface="Calibri"/>
            </a:endParaRPr>
          </a:p>
        </p:txBody>
      </p:sp>
      <p:sp>
        <p:nvSpPr>
          <p:cNvPr id="50" name="Shape 50"/>
          <p:cNvSpPr txBox="1"/>
          <p:nvPr/>
        </p:nvSpPr>
        <p:spPr>
          <a:xfrm>
            <a:off x="1548000" y="2160000"/>
            <a:ext cx="7138986" cy="3962399"/>
          </a:xfrm>
          <a:prstGeom prst="rect">
            <a:avLst/>
          </a:prstGeom>
          <a:noFill/>
          <a:ln>
            <a:noFill/>
          </a:ln>
        </p:spPr>
        <p:txBody>
          <a:bodyPr lIns="91425" tIns="45700" rIns="91425" bIns="45700" anchor="t" anchorCtr="0">
            <a:noAutofit/>
          </a:bodyPr>
          <a:lstStyle/>
          <a:p>
            <a:pPr lvl="1">
              <a:lnSpc>
                <a:spcPct val="136842"/>
              </a:lnSpc>
              <a:buClr>
                <a:schemeClr val="dk1"/>
              </a:buClr>
              <a:buSzPct val="25000"/>
            </a:pPr>
            <a:r>
              <a:rPr lang="nl-NL" sz="1900" dirty="0">
                <a:solidFill>
                  <a:schemeClr val="dk1"/>
                </a:solidFill>
                <a:latin typeface="Calibri"/>
                <a:ea typeface="Calibri"/>
                <a:cs typeface="Calibri"/>
              </a:rPr>
              <a:t>Prevalentie van permanent matig tot zeer ernstig bilateraal gehoorverlies bij jonge kinderen lopen uiteen van 1 per 1000 kinderen bij de geboorte tot 3 per 1000 bij oudere kinderen</a:t>
            </a:r>
          </a:p>
          <a:p>
            <a:pPr marL="342900" lvl="1">
              <a:lnSpc>
                <a:spcPct val="136842"/>
              </a:lnSpc>
              <a:buClr>
                <a:schemeClr val="dk1"/>
              </a:buClr>
              <a:buSzPct val="25000"/>
            </a:pPr>
            <a:endParaRPr lang="nl-NL" sz="1900" dirty="0">
              <a:solidFill>
                <a:schemeClr val="dk1"/>
              </a:solidFill>
              <a:latin typeface="Calibri"/>
              <a:ea typeface="Calibri"/>
              <a:cs typeface="Calibri"/>
            </a:endParaRPr>
          </a:p>
          <a:p>
            <a:pPr marL="342900" lvl="1">
              <a:lnSpc>
                <a:spcPct val="136842"/>
              </a:lnSpc>
              <a:buClr>
                <a:schemeClr val="dk1"/>
              </a:buClr>
              <a:buSzPct val="25000"/>
            </a:pPr>
            <a:endParaRPr lang="nl-NL" sz="1600" dirty="0" smtClean="0">
              <a:latin typeface="Calibri" pitchFamily="34" charset="0"/>
            </a:endParaRPr>
          </a:p>
          <a:p>
            <a:pPr marL="342900" lvl="1">
              <a:lnSpc>
                <a:spcPct val="136842"/>
              </a:lnSpc>
              <a:buClr>
                <a:schemeClr val="dk1"/>
              </a:buClr>
              <a:buSzPct val="25000"/>
            </a:pPr>
            <a:endParaRPr lang="en-US" sz="1600" b="0" i="0" u="none" strike="noStrike" cap="none" dirty="0">
              <a:solidFill>
                <a:schemeClr val="dk1"/>
              </a:solidFill>
              <a:latin typeface="Calibri" pitchFamily="34" charset="0"/>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latin typeface="Calibri" pitchFamily="34" charset="0"/>
              </a:rPr>
              <a:t>Instructie voor het aflezen van de tabel</a:t>
            </a:r>
            <a:endParaRPr lang="nl-NL" sz="2400" b="1" dirty="0">
              <a:latin typeface="Calibri" pitchFamily="34" charset="0"/>
            </a:endParaRPr>
          </a:p>
        </p:txBody>
      </p:sp>
      <p:sp>
        <p:nvSpPr>
          <p:cNvPr id="3" name="Tijdelijke aanduiding voor tekst 2"/>
          <p:cNvSpPr>
            <a:spLocks noGrp="1"/>
          </p:cNvSpPr>
          <p:nvPr>
            <p:ph type="body" idx="1"/>
          </p:nvPr>
        </p:nvSpPr>
        <p:spPr>
          <a:xfrm>
            <a:off x="1547664" y="2160000"/>
            <a:ext cx="7138986" cy="3962399"/>
          </a:xfrm>
        </p:spPr>
        <p:txBody>
          <a:bodyPr/>
          <a:lstStyle/>
          <a:p>
            <a:pPr marL="342900" lvl="6" indent="-342900">
              <a:spcBef>
                <a:spcPts val="380"/>
              </a:spcBef>
              <a:buSzPct val="100000"/>
              <a:buFont typeface="Arial" panose="020B0604020202020204" pitchFamily="34" charset="0"/>
              <a:buChar char="•"/>
            </a:pPr>
            <a:r>
              <a:rPr lang="nl-NL" sz="1900" dirty="0">
                <a:latin typeface="Calibri"/>
                <a:ea typeface="Calibri"/>
                <a:cs typeface="Calibri"/>
              </a:rPr>
              <a:t>Neem aan ieder oor het hoogste dB gehoorverlies en het aantal keren dat dit verlies </a:t>
            </a:r>
            <a:r>
              <a:rPr lang="nl-NL" sz="1900" dirty="0" smtClean="0">
                <a:latin typeface="Calibri"/>
                <a:ea typeface="Calibri"/>
                <a:cs typeface="Calibri"/>
              </a:rPr>
              <a:t>voorkomt</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Lees dan in de tabel de uitslag </a:t>
            </a:r>
            <a:r>
              <a:rPr lang="nl-NL" sz="1900" dirty="0" smtClean="0">
                <a:latin typeface="Calibri"/>
                <a:ea typeface="Calibri"/>
                <a:cs typeface="Calibri"/>
              </a:rPr>
              <a:t>af</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Neem dan het daarop volgende, lagere dB gehoorverlies, en lees de uitslag </a:t>
            </a:r>
            <a:r>
              <a:rPr lang="nl-NL" sz="1900" dirty="0" smtClean="0">
                <a:latin typeface="Calibri"/>
                <a:ea typeface="Calibri"/>
                <a:cs typeface="Calibri"/>
              </a:rPr>
              <a:t>af</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Combineer de uitslagen, waarbij het slechtste resultaat </a:t>
            </a:r>
            <a:r>
              <a:rPr lang="nl-NL" sz="1900" dirty="0" smtClean="0">
                <a:latin typeface="Calibri"/>
                <a:ea typeface="Calibri"/>
                <a:cs typeface="Calibri"/>
              </a:rPr>
              <a:t>telt</a:t>
            </a:r>
            <a:endParaRPr lang="nl-NL" sz="1900" dirty="0">
              <a:latin typeface="Calibri"/>
              <a:ea typeface="Calibri"/>
              <a:cs typeface="Calibri"/>
            </a:endParaRPr>
          </a:p>
          <a:p>
            <a:endParaRPr lang="nl-NL" sz="1800" dirty="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latin typeface="Calibri" pitchFamily="34" charset="0"/>
              </a:rPr>
              <a:t>Acties </a:t>
            </a:r>
            <a:r>
              <a:rPr lang="nl-NL" sz="2400" b="1" dirty="0" err="1" smtClean="0">
                <a:latin typeface="Calibri" pitchFamily="34" charset="0"/>
              </a:rPr>
              <a:t>nav</a:t>
            </a:r>
            <a:r>
              <a:rPr lang="nl-NL" sz="2400" b="1" dirty="0" smtClean="0">
                <a:latin typeface="Calibri" pitchFamily="34" charset="0"/>
              </a:rPr>
              <a:t> controleonderzoek</a:t>
            </a:r>
            <a:endParaRPr lang="nl-NL" sz="2400" b="1" dirty="0">
              <a:latin typeface="Calibri" pitchFamily="34" charset="0"/>
            </a:endParaRPr>
          </a:p>
        </p:txBody>
      </p:sp>
      <p:sp>
        <p:nvSpPr>
          <p:cNvPr id="3" name="Tijdelijke aanduiding voor tekst 2"/>
          <p:cNvSpPr>
            <a:spLocks noGrp="1"/>
          </p:cNvSpPr>
          <p:nvPr>
            <p:ph type="body" idx="1"/>
          </p:nvPr>
        </p:nvSpPr>
        <p:spPr>
          <a:xfrm>
            <a:off x="1547812" y="2160000"/>
            <a:ext cx="7138986" cy="3962399"/>
          </a:xfrm>
        </p:spPr>
        <p:txBody>
          <a:bodyPr/>
          <a:lstStyle/>
          <a:p>
            <a:pPr marL="342900" lvl="6" indent="-342900">
              <a:spcBef>
                <a:spcPts val="380"/>
              </a:spcBef>
              <a:buSzPct val="100000"/>
              <a:buFont typeface="Arial" panose="020B0604020202020204" pitchFamily="34" charset="0"/>
              <a:buChar char="•"/>
            </a:pPr>
            <a:r>
              <a:rPr lang="nl-NL" sz="1900" dirty="0">
                <a:latin typeface="Calibri"/>
                <a:ea typeface="Calibri"/>
                <a:cs typeface="Calibri"/>
              </a:rPr>
              <a:t>Geen verdere actie (bij voldoende audiogram</a:t>
            </a:r>
            <a:r>
              <a:rPr lang="nl-NL" sz="1900" dirty="0" smtClean="0">
                <a:latin typeface="Calibri"/>
                <a:ea typeface="Calibri"/>
                <a:cs typeface="Calibri"/>
              </a:rPr>
              <a:t>)</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Opnieuw controle na 10-16 weken:</a:t>
            </a:r>
          </a:p>
          <a:p>
            <a:pPr lvl="1"/>
            <a:r>
              <a:rPr lang="nl-NL" dirty="0">
                <a:latin typeface="Calibri"/>
                <a:ea typeface="Calibri"/>
                <a:cs typeface="Calibri"/>
              </a:rPr>
              <a:t>Bij een afwijkend </a:t>
            </a:r>
            <a:r>
              <a:rPr lang="nl-NL" dirty="0" err="1">
                <a:latin typeface="Calibri"/>
                <a:ea typeface="Calibri"/>
                <a:cs typeface="Calibri"/>
              </a:rPr>
              <a:t>audiogram</a:t>
            </a:r>
            <a:r>
              <a:rPr lang="nl-NL" dirty="0">
                <a:latin typeface="Calibri"/>
                <a:ea typeface="Calibri"/>
                <a:cs typeface="Calibri"/>
              </a:rPr>
              <a:t> dat niet voldoet aan de verwijscriteria, of als het onderzoek niet is gelukt (bijv. kinderen van 4-5 jaar</a:t>
            </a:r>
            <a:r>
              <a:rPr lang="nl-NL" dirty="0" smtClean="0">
                <a:latin typeface="Calibri"/>
                <a:ea typeface="Calibri"/>
                <a:cs typeface="Calibri"/>
              </a:rPr>
              <a:t>)</a:t>
            </a:r>
            <a:endParaRPr lang="nl-NL" dirty="0">
              <a:latin typeface="Calibri"/>
              <a:ea typeface="Calibri"/>
              <a:cs typeface="Calibri"/>
            </a:endParaRPr>
          </a:p>
          <a:p>
            <a:pPr lvl="1"/>
            <a:r>
              <a:rPr lang="nl-NL" dirty="0">
                <a:latin typeface="Calibri"/>
                <a:ea typeface="Calibri"/>
                <a:cs typeface="Calibri"/>
              </a:rPr>
              <a:t>Het kind heeft een bovenste luchtweginfectie. Indien er drie maal een bovenste luchtweginfectie is ten tijde van een (controle)onderzoek, verricht de jeugdarts anamnese en lichamelijk onderzoek (incl. anamnese en </a:t>
            </a:r>
            <a:r>
              <a:rPr lang="nl-NL" dirty="0" err="1">
                <a:latin typeface="Calibri"/>
                <a:ea typeface="Calibri"/>
                <a:cs typeface="Calibri"/>
              </a:rPr>
              <a:t>otoscopie</a:t>
            </a:r>
            <a:endParaRPr lang="nl-NL" dirty="0">
              <a:latin typeface="Calibri"/>
              <a:ea typeface="Calibri"/>
              <a:cs typeface="Calibri"/>
            </a:endParaRPr>
          </a:p>
          <a:p>
            <a:endParaRPr lang="nl-NL" sz="1600" dirty="0">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solidFill>
                  <a:schemeClr val="bg2"/>
                </a:solidFill>
                <a:latin typeface="Calibri" pitchFamily="34" charset="0"/>
              </a:rPr>
              <a:t>Aanvullende anamnese</a:t>
            </a:r>
            <a:endParaRPr lang="nl-NL" sz="2400" b="1" dirty="0">
              <a:solidFill>
                <a:schemeClr val="bg2"/>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0" lvl="1" indent="0">
              <a:buNone/>
            </a:pPr>
            <a:r>
              <a:rPr lang="nl-NL" dirty="0">
                <a:latin typeface="Calibri"/>
                <a:ea typeface="Calibri"/>
                <a:cs typeface="Calibri"/>
              </a:rPr>
              <a:t>De volgende zaken nagaan</a:t>
            </a: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Oorpijn, jeuk, </a:t>
            </a:r>
            <a:r>
              <a:rPr lang="nl-NL" sz="1900" dirty="0" err="1">
                <a:latin typeface="Calibri"/>
                <a:ea typeface="Calibri"/>
                <a:cs typeface="Calibri"/>
              </a:rPr>
              <a:t>otorroe</a:t>
            </a:r>
            <a:r>
              <a:rPr lang="nl-NL" sz="1900" dirty="0">
                <a:latin typeface="Calibri"/>
                <a:ea typeface="Calibri"/>
                <a:cs typeface="Calibri"/>
              </a:rPr>
              <a:t>, verstopt gevoel</a:t>
            </a: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Duur, ernst en beloop van klachten</a:t>
            </a: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Een- of tweezijdigheid</a:t>
            </a: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Bovenste luchtweginfecties, ooroperatie, trommelvliesperforatie, meningitis, bof</a:t>
            </a: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Taal- spraakontwikkeling</a:t>
            </a: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Functioneren op school</a:t>
            </a:r>
          </a:p>
          <a:p>
            <a:pPr marL="800100" lvl="7" indent="-342900">
              <a:spcBef>
                <a:spcPts val="380"/>
              </a:spcBef>
              <a:buSzPct val="100000"/>
              <a:buFont typeface="Arial" panose="020B0604020202020204" pitchFamily="34" charset="0"/>
              <a:buChar char="•"/>
            </a:pPr>
            <a:r>
              <a:rPr lang="nl-NL" sz="1900" dirty="0" err="1">
                <a:latin typeface="Calibri"/>
                <a:ea typeface="Calibri"/>
                <a:cs typeface="Calibri"/>
              </a:rPr>
              <a:t>Etc</a:t>
            </a:r>
            <a:r>
              <a:rPr lang="nl-NL" sz="1900" dirty="0">
                <a:latin typeface="Calibri"/>
                <a:ea typeface="Calibri"/>
                <a:cs typeface="Calibri"/>
              </a:rPr>
              <a:t> …zie richtlijntekst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err="1" smtClean="0">
                <a:solidFill>
                  <a:schemeClr val="bg2"/>
                </a:solidFill>
                <a:latin typeface="Calibri" pitchFamily="34" charset="0"/>
              </a:rPr>
              <a:t>Otoscopie</a:t>
            </a:r>
            <a:endParaRPr lang="nl-NL" sz="2400" b="1" dirty="0">
              <a:solidFill>
                <a:schemeClr val="bg2"/>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0" lvl="1" indent="0">
              <a:buNone/>
            </a:pPr>
            <a:r>
              <a:rPr lang="nl-NL" dirty="0">
                <a:latin typeface="Calibri"/>
                <a:ea typeface="Calibri"/>
                <a:cs typeface="Calibri"/>
              </a:rPr>
              <a:t>Letten op de volgende zaken</a:t>
            </a: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Aanwezigheid cerumenprop (oorsmeer)of </a:t>
            </a:r>
            <a:r>
              <a:rPr lang="nl-NL" sz="1900" dirty="0" err="1">
                <a:latin typeface="Calibri"/>
                <a:ea typeface="Calibri"/>
                <a:cs typeface="Calibri"/>
              </a:rPr>
              <a:t>otorroe</a:t>
            </a:r>
            <a:r>
              <a:rPr lang="nl-NL" sz="1900" dirty="0">
                <a:latin typeface="Calibri"/>
                <a:ea typeface="Calibri"/>
                <a:cs typeface="Calibri"/>
              </a:rPr>
              <a:t> (loopoor) in </a:t>
            </a:r>
            <a:r>
              <a:rPr lang="nl-NL" sz="1900" dirty="0" smtClean="0">
                <a:latin typeface="Calibri"/>
                <a:ea typeface="Calibri"/>
                <a:cs typeface="Calibri"/>
              </a:rPr>
              <a:t>gehoorgang</a:t>
            </a:r>
            <a:endParaRPr lang="nl-NL" sz="1900" dirty="0">
              <a:latin typeface="Calibri"/>
              <a:ea typeface="Calibri"/>
              <a:cs typeface="Calibri"/>
            </a:endParaRP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Zwelling, schilfering, roodheid, </a:t>
            </a:r>
            <a:r>
              <a:rPr lang="nl-NL" sz="1900" dirty="0" err="1">
                <a:latin typeface="Calibri"/>
                <a:ea typeface="Calibri"/>
                <a:cs typeface="Calibri"/>
              </a:rPr>
              <a:t>vesiculae</a:t>
            </a:r>
            <a:r>
              <a:rPr lang="nl-NL" sz="1900" dirty="0">
                <a:latin typeface="Calibri"/>
                <a:ea typeface="Calibri"/>
                <a:cs typeface="Calibri"/>
              </a:rPr>
              <a:t> (blaasjes) of erosies (verlies opperhuid) van de </a:t>
            </a:r>
            <a:r>
              <a:rPr lang="nl-NL" sz="1900" dirty="0" smtClean="0">
                <a:latin typeface="Calibri"/>
                <a:ea typeface="Calibri"/>
                <a:cs typeface="Calibri"/>
              </a:rPr>
              <a:t>gehoorgang</a:t>
            </a:r>
            <a:endParaRPr lang="nl-NL" sz="1900" dirty="0">
              <a:latin typeface="Calibri"/>
              <a:ea typeface="Calibri"/>
              <a:cs typeface="Calibri"/>
            </a:endParaRP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Kleur, doorschijnendheid, lichtreflectie en </a:t>
            </a:r>
            <a:r>
              <a:rPr lang="nl-NL" sz="1900" dirty="0" err="1">
                <a:latin typeface="Calibri"/>
                <a:ea typeface="Calibri"/>
                <a:cs typeface="Calibri"/>
              </a:rPr>
              <a:t>evt</a:t>
            </a:r>
            <a:r>
              <a:rPr lang="nl-NL" sz="1900" dirty="0">
                <a:latin typeface="Calibri"/>
                <a:ea typeface="Calibri"/>
                <a:cs typeface="Calibri"/>
              </a:rPr>
              <a:t> perforatie van </a:t>
            </a:r>
            <a:r>
              <a:rPr lang="nl-NL" sz="1900" dirty="0" smtClean="0">
                <a:latin typeface="Calibri"/>
                <a:ea typeface="Calibri"/>
                <a:cs typeface="Calibri"/>
              </a:rPr>
              <a:t>trommelvlies</a:t>
            </a:r>
            <a:endParaRPr lang="nl-NL" sz="1900" dirty="0">
              <a:latin typeface="Calibri"/>
              <a:ea typeface="Calibri"/>
              <a:cs typeface="Calibri"/>
            </a:endParaRPr>
          </a:p>
          <a:p>
            <a:pPr marL="800100" lvl="7" indent="-342900">
              <a:spcBef>
                <a:spcPts val="380"/>
              </a:spcBef>
              <a:buSzPct val="100000"/>
              <a:buFont typeface="Arial" panose="020B0604020202020204" pitchFamily="34" charset="0"/>
              <a:buChar char="•"/>
            </a:pPr>
            <a:r>
              <a:rPr lang="nl-NL" sz="1900" dirty="0">
                <a:latin typeface="Calibri"/>
                <a:ea typeface="Calibri"/>
                <a:cs typeface="Calibri"/>
              </a:rPr>
              <a:t>Inspectie </a:t>
            </a:r>
            <a:r>
              <a:rPr lang="nl-NL" sz="1900" dirty="0" err="1">
                <a:latin typeface="Calibri"/>
                <a:ea typeface="Calibri"/>
                <a:cs typeface="Calibri"/>
              </a:rPr>
              <a:t>retroauriculaire</a:t>
            </a:r>
            <a:r>
              <a:rPr lang="nl-NL" sz="1900" dirty="0">
                <a:latin typeface="Calibri"/>
                <a:ea typeface="Calibri"/>
                <a:cs typeface="Calibri"/>
              </a:rPr>
              <a:t>  (achter de oorschelp) regio op littekens, roodheid en </a:t>
            </a:r>
            <a:r>
              <a:rPr lang="nl-NL" sz="1900" dirty="0" smtClean="0">
                <a:latin typeface="Calibri"/>
                <a:ea typeface="Calibri"/>
                <a:cs typeface="Calibri"/>
              </a:rPr>
              <a:t>zwelling</a:t>
            </a:r>
            <a:endParaRPr lang="nl-NL" sz="1900" dirty="0">
              <a:latin typeface="Calibri"/>
              <a:ea typeface="Calibri"/>
              <a:cs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solidFill>
                  <a:schemeClr val="bg2"/>
                </a:solidFill>
                <a:latin typeface="Calibri" pitchFamily="34" charset="0"/>
              </a:rPr>
              <a:t>Criteria voor verwijzing na anamnese en </a:t>
            </a:r>
            <a:r>
              <a:rPr lang="nl-NL" sz="2400" b="1" dirty="0" err="1" smtClean="0">
                <a:solidFill>
                  <a:schemeClr val="bg2"/>
                </a:solidFill>
                <a:latin typeface="Calibri" pitchFamily="34" charset="0"/>
              </a:rPr>
              <a:t>otoscopie</a:t>
            </a:r>
            <a:endParaRPr lang="nl-NL" sz="2400" b="1" dirty="0">
              <a:solidFill>
                <a:schemeClr val="bg2"/>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342900" lvl="6" indent="-342900">
              <a:spcBef>
                <a:spcPts val="380"/>
              </a:spcBef>
              <a:buSzPct val="100000"/>
              <a:buFont typeface="Arial" panose="020B0604020202020204" pitchFamily="34" charset="0"/>
              <a:buChar char="•"/>
            </a:pPr>
            <a:r>
              <a:rPr lang="nl-NL" sz="1900" dirty="0">
                <a:latin typeface="Calibri"/>
                <a:ea typeface="Calibri"/>
                <a:cs typeface="Calibri"/>
              </a:rPr>
              <a:t>KNO-arts: (chronische) OME of twijfel</a:t>
            </a:r>
          </a:p>
          <a:p>
            <a:pPr marL="342900" lvl="6" indent="-342900">
              <a:spcBef>
                <a:spcPts val="380"/>
              </a:spcBef>
              <a:buSzPct val="100000"/>
              <a:buFont typeface="Arial" panose="020B0604020202020204" pitchFamily="34" charset="0"/>
              <a:buChar char="•"/>
            </a:pPr>
            <a:r>
              <a:rPr lang="nl-NL" sz="1900" dirty="0" err="1">
                <a:latin typeface="Calibri"/>
                <a:ea typeface="Calibri"/>
                <a:cs typeface="Calibri"/>
              </a:rPr>
              <a:t>Audiologisch</a:t>
            </a:r>
            <a:r>
              <a:rPr lang="nl-NL" sz="1900" dirty="0">
                <a:latin typeface="Calibri"/>
                <a:ea typeface="Calibri"/>
                <a:cs typeface="Calibri"/>
              </a:rPr>
              <a:t> centrum: geen afwijkingen </a:t>
            </a:r>
            <a:r>
              <a:rPr lang="nl-NL" sz="1900" dirty="0" err="1">
                <a:latin typeface="Calibri"/>
                <a:ea typeface="Calibri"/>
                <a:cs typeface="Calibri"/>
              </a:rPr>
              <a:t>otoscopie</a:t>
            </a:r>
            <a:r>
              <a:rPr lang="nl-NL" sz="1900" dirty="0">
                <a:latin typeface="Calibri"/>
                <a:ea typeface="Calibri"/>
                <a:cs typeface="Calibri"/>
              </a:rPr>
              <a:t> en/of algehele ontwikkelingsachterstand en/of meervoudige handicap</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Huisarts: </a:t>
            </a:r>
            <a:r>
              <a:rPr lang="nl-NL" sz="1900" dirty="0" err="1">
                <a:latin typeface="Calibri"/>
                <a:ea typeface="Calibri"/>
                <a:cs typeface="Calibri"/>
              </a:rPr>
              <a:t>cerumen</a:t>
            </a:r>
            <a:r>
              <a:rPr lang="nl-NL" sz="1900" dirty="0">
                <a:latin typeface="Calibri"/>
                <a:ea typeface="Calibri"/>
                <a:cs typeface="Calibri"/>
              </a:rPr>
              <a:t>, OMA, </a:t>
            </a:r>
            <a:r>
              <a:rPr lang="nl-NL" sz="1900" dirty="0" err="1">
                <a:latin typeface="Calibri"/>
                <a:ea typeface="Calibri"/>
                <a:cs typeface="Calibri"/>
              </a:rPr>
              <a:t>Otitis</a:t>
            </a:r>
            <a:r>
              <a:rPr lang="nl-NL" sz="1900" dirty="0">
                <a:latin typeface="Calibri"/>
                <a:ea typeface="Calibri"/>
                <a:cs typeface="Calibri"/>
              </a:rPr>
              <a:t> </a:t>
            </a:r>
            <a:r>
              <a:rPr lang="nl-NL" sz="1900" dirty="0" err="1">
                <a:latin typeface="Calibri"/>
                <a:ea typeface="Calibri"/>
                <a:cs typeface="Calibri"/>
              </a:rPr>
              <a:t>Externa</a:t>
            </a:r>
            <a:r>
              <a:rPr lang="nl-NL" sz="1900" dirty="0">
                <a:latin typeface="Calibri"/>
                <a:ea typeface="Calibri"/>
                <a:cs typeface="Calibri"/>
              </a:rPr>
              <a:t> </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Bij meervoudige handicaps (slechthorend/slechtziend/verstandelijke beperking enz.): verwijs naar klinisch fysicus-audioloog (AC), overweeg verwijzing naar </a:t>
            </a:r>
            <a:r>
              <a:rPr lang="nl-NL" sz="1900" dirty="0" smtClean="0">
                <a:latin typeface="Calibri"/>
                <a:ea typeface="Calibri"/>
                <a:cs typeface="Calibri"/>
              </a:rPr>
              <a:t>kinderarts</a:t>
            </a:r>
            <a:endParaRPr lang="nl-NL" sz="1900" dirty="0">
              <a:latin typeface="Calibri"/>
              <a:ea typeface="Calibri"/>
              <a:cs typeface="Calibri"/>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138986" cy="409575"/>
          </a:xfrm>
        </p:spPr>
        <p:txBody>
          <a:bodyPr/>
          <a:lstStyle/>
          <a:p>
            <a:r>
              <a:rPr lang="nl-NL" sz="2400" b="1" dirty="0" smtClean="0">
                <a:latin typeface="Calibri" pitchFamily="34" charset="0"/>
              </a:rPr>
              <a:t>Verwijzing naar KNO-arts of klinisch </a:t>
            </a:r>
            <a:r>
              <a:rPr lang="nl-NL" sz="2400" b="1" dirty="0" err="1" smtClean="0">
                <a:latin typeface="Calibri" pitchFamily="34" charset="0"/>
              </a:rPr>
              <a:t>fysicus-audioloog</a:t>
            </a:r>
            <a:r>
              <a:rPr lang="nl-NL" sz="2400" b="1" dirty="0" smtClean="0">
                <a:latin typeface="Calibri" pitchFamily="34" charset="0"/>
              </a:rPr>
              <a:t> (AC):</a:t>
            </a:r>
            <a:endParaRPr lang="nl-NL" sz="2400" b="1" dirty="0"/>
          </a:p>
        </p:txBody>
      </p:sp>
      <p:sp>
        <p:nvSpPr>
          <p:cNvPr id="3" name="Tijdelijke aanduiding voor tekst 2"/>
          <p:cNvSpPr>
            <a:spLocks noGrp="1"/>
          </p:cNvSpPr>
          <p:nvPr>
            <p:ph type="body" idx="1"/>
          </p:nvPr>
        </p:nvSpPr>
        <p:spPr>
          <a:xfrm>
            <a:off x="1547812" y="2160000"/>
            <a:ext cx="7138986" cy="3962399"/>
          </a:xfrm>
        </p:spPr>
        <p:txBody>
          <a:bodyPr/>
          <a:lstStyle/>
          <a:p>
            <a:pPr>
              <a:buNone/>
            </a:pPr>
            <a:endParaRPr lang="nl-NL" sz="1600" dirty="0" smtClean="0">
              <a:latin typeface="Calibri" pitchFamily="34" charset="0"/>
            </a:endParaRPr>
          </a:p>
          <a:p>
            <a:pPr marL="342900" lvl="6" indent="-342900">
              <a:spcBef>
                <a:spcPts val="380"/>
              </a:spcBef>
              <a:buSzPct val="100000"/>
              <a:buFont typeface="Arial" panose="020B0604020202020204" pitchFamily="34" charset="0"/>
              <a:buChar char="•"/>
            </a:pPr>
            <a:r>
              <a:rPr lang="nl-NL" sz="1900" dirty="0" smtClean="0">
                <a:latin typeface="Calibri"/>
                <a:ea typeface="Calibri"/>
                <a:cs typeface="Calibri"/>
              </a:rPr>
              <a:t>Op </a:t>
            </a:r>
            <a:r>
              <a:rPr lang="nl-NL" sz="1900" dirty="0">
                <a:latin typeface="Calibri"/>
                <a:ea typeface="Calibri"/>
                <a:cs typeface="Calibri"/>
              </a:rPr>
              <a:t>grond van </a:t>
            </a:r>
            <a:r>
              <a:rPr lang="nl-NL" sz="1900" dirty="0" err="1">
                <a:latin typeface="Calibri"/>
                <a:ea typeface="Calibri"/>
                <a:cs typeface="Calibri"/>
              </a:rPr>
              <a:t>audiometrisch</a:t>
            </a:r>
            <a:r>
              <a:rPr lang="nl-NL" sz="1900" dirty="0">
                <a:latin typeface="Calibri"/>
                <a:ea typeface="Calibri"/>
                <a:cs typeface="Calibri"/>
              </a:rPr>
              <a:t> onderzoek is de uitslag onvoldoende</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Op grond van anamnese en/of overige bevindingen bij onderzoek in combinatie met twijfelachtige uitslag </a:t>
            </a:r>
            <a:r>
              <a:rPr lang="nl-NL" sz="1900" dirty="0" err="1">
                <a:latin typeface="Calibri"/>
                <a:ea typeface="Calibri"/>
                <a:cs typeface="Calibri"/>
              </a:rPr>
              <a:t>audiometrie</a:t>
            </a:r>
            <a:r>
              <a:rPr lang="nl-NL" sz="1900" dirty="0">
                <a:latin typeface="Calibri"/>
                <a:ea typeface="Calibri"/>
                <a:cs typeface="Calibri"/>
              </a:rPr>
              <a:t>. (voorbeelden)</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Op grond van controleonderzoek:</a:t>
            </a:r>
            <a:br>
              <a:rPr lang="nl-NL" sz="1900" dirty="0">
                <a:latin typeface="Calibri"/>
                <a:ea typeface="Calibri"/>
                <a:cs typeface="Calibri"/>
              </a:rPr>
            </a:br>
            <a:r>
              <a:rPr lang="nl-NL" sz="1900" dirty="0">
                <a:latin typeface="Calibri"/>
                <a:ea typeface="Calibri"/>
                <a:cs typeface="Calibri"/>
              </a:rPr>
              <a:t>Het derde audiogram is opnieuw afwijkend zonder dat het voldoet aan de verwijscriteria genoemd onder A en zonder dat er sprake is van een bovenste </a:t>
            </a:r>
            <a:r>
              <a:rPr lang="nl-NL" sz="1900" dirty="0" smtClean="0">
                <a:latin typeface="Calibri"/>
                <a:ea typeface="Calibri"/>
                <a:cs typeface="Calibri"/>
              </a:rPr>
              <a:t>luchtweginfectie</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endParaRPr lang="nl-NL" sz="1900" dirty="0">
              <a:latin typeface="Calibri"/>
              <a:ea typeface="Calibri"/>
              <a:cs typeface="Calibri"/>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78" name="Shape 78"/>
          <p:cNvSpPr txBox="1"/>
          <p:nvPr/>
        </p:nvSpPr>
        <p:spPr>
          <a:xfrm>
            <a:off x="1548000" y="1620000"/>
            <a:ext cx="7468199" cy="1022930"/>
          </a:xfrm>
          <a:prstGeom prst="rect">
            <a:avLst/>
          </a:prstGeom>
          <a:noFill/>
          <a:ln>
            <a:noFill/>
          </a:ln>
        </p:spPr>
        <p:txBody>
          <a:bodyPr lIns="91425" tIns="45700" rIns="91425" bIns="45700" anchor="t" anchorCtr="0">
            <a:noAutofit/>
          </a:bodyPr>
          <a:lstStyle/>
          <a:p>
            <a:pPr lvl="0" rtl="0">
              <a:lnSpc>
                <a:spcPct val="136842"/>
              </a:lnSpc>
              <a:spcBef>
                <a:spcPts val="380"/>
              </a:spcBef>
              <a:buClr>
                <a:schemeClr val="dk1"/>
              </a:buClr>
              <a:buSzPct val="25000"/>
              <a:buFont typeface="Calibri"/>
              <a:buNone/>
            </a:pPr>
            <a:r>
              <a:rPr lang="en-US" sz="2400" b="1" dirty="0">
                <a:solidFill>
                  <a:schemeClr val="dk1"/>
                </a:solidFill>
                <a:latin typeface="Calibri" panose="020F0502020204030204" pitchFamily="34" charset="0"/>
                <a:ea typeface="Calibri"/>
                <a:cs typeface="Calibri"/>
                <a:sym typeface="Calibri"/>
              </a:rPr>
              <a:t>Hoe kun je in </a:t>
            </a:r>
            <a:r>
              <a:rPr lang="en-US" sz="2400" b="1" dirty="0" err="1">
                <a:solidFill>
                  <a:schemeClr val="dk1"/>
                </a:solidFill>
                <a:latin typeface="Calibri" panose="020F0502020204030204" pitchFamily="34" charset="0"/>
                <a:ea typeface="Calibri"/>
                <a:cs typeface="Calibri"/>
                <a:sym typeface="Calibri"/>
              </a:rPr>
              <a:t>deze</a:t>
            </a:r>
            <a:r>
              <a:rPr lang="en-US" sz="2400" b="1" dirty="0">
                <a:solidFill>
                  <a:schemeClr val="dk1"/>
                </a:solidFill>
                <a:latin typeface="Calibri" panose="020F0502020204030204" pitchFamily="34" charset="0"/>
                <a:ea typeface="Calibri"/>
                <a:cs typeface="Calibri"/>
                <a:sym typeface="Calibri"/>
              </a:rPr>
              <a:t> casus de </a:t>
            </a:r>
            <a:r>
              <a:rPr lang="en-US" sz="2400" b="1" dirty="0" err="1">
                <a:solidFill>
                  <a:schemeClr val="dk1"/>
                </a:solidFill>
                <a:latin typeface="Calibri" panose="020F0502020204030204" pitchFamily="34" charset="0"/>
                <a:ea typeface="Calibri"/>
                <a:cs typeface="Calibri"/>
                <a:sym typeface="Calibri"/>
              </a:rPr>
              <a:t>aanbevelingen</a:t>
            </a:r>
            <a:r>
              <a:rPr lang="en-US" sz="2400" b="1" dirty="0">
                <a:solidFill>
                  <a:schemeClr val="dk1"/>
                </a:solidFill>
                <a:latin typeface="Calibri" panose="020F0502020204030204" pitchFamily="34" charset="0"/>
                <a:ea typeface="Calibri"/>
                <a:cs typeface="Calibri"/>
                <a:sym typeface="Calibri"/>
              </a:rPr>
              <a:t> van de </a:t>
            </a:r>
            <a:r>
              <a:rPr lang="en-US" sz="2400" b="1" dirty="0" err="1">
                <a:solidFill>
                  <a:schemeClr val="dk1"/>
                </a:solidFill>
                <a:latin typeface="Calibri" panose="020F0502020204030204" pitchFamily="34" charset="0"/>
                <a:ea typeface="Calibri"/>
                <a:cs typeface="Calibri"/>
                <a:sym typeface="Calibri"/>
              </a:rPr>
              <a:t>richtlijn</a:t>
            </a:r>
            <a:r>
              <a:rPr lang="en-US" sz="2400" b="1" dirty="0">
                <a:solidFill>
                  <a:schemeClr val="dk1"/>
                </a:solidFill>
                <a:latin typeface="Calibri" panose="020F0502020204030204" pitchFamily="34" charset="0"/>
                <a:ea typeface="Calibri"/>
                <a:cs typeface="Calibri"/>
                <a:sym typeface="Calibri"/>
              </a:rPr>
              <a:t> </a:t>
            </a:r>
            <a:r>
              <a:rPr lang="en-US" sz="2400" b="1" dirty="0" err="1">
                <a:solidFill>
                  <a:schemeClr val="dk1"/>
                </a:solidFill>
                <a:latin typeface="Calibri" panose="020F0502020204030204" pitchFamily="34" charset="0"/>
              </a:rPr>
              <a:t>toepassen</a:t>
            </a:r>
            <a:r>
              <a:rPr lang="en-US" sz="2400" b="1" dirty="0">
                <a:solidFill>
                  <a:schemeClr val="dk1"/>
                </a:solidFill>
                <a:latin typeface="Calibri" panose="020F0502020204030204" pitchFamily="34" charset="0"/>
              </a:rPr>
              <a:t>? </a:t>
            </a:r>
          </a:p>
        </p:txBody>
      </p:sp>
      <p:sp>
        <p:nvSpPr>
          <p:cNvPr id="79" name="Shape 79"/>
          <p:cNvSpPr txBox="1"/>
          <p:nvPr/>
        </p:nvSpPr>
        <p:spPr>
          <a:xfrm>
            <a:off x="1548000" y="2160000"/>
            <a:ext cx="7139099" cy="3766199"/>
          </a:xfrm>
          <a:prstGeom prst="rect">
            <a:avLst/>
          </a:prstGeom>
          <a:noFill/>
          <a:ln>
            <a:noFill/>
          </a:ln>
        </p:spPr>
        <p:txBody>
          <a:bodyPr lIns="91425" tIns="45700" rIns="91425" bIns="45700" anchor="t" anchorCtr="0">
            <a:noAutofit/>
          </a:bodyPr>
          <a:lstStyle/>
          <a:p>
            <a:pPr marL="0" marR="0" lvl="0" indent="0" algn="l" rtl="0">
              <a:lnSpc>
                <a:spcPct val="136842"/>
              </a:lnSpc>
              <a:spcBef>
                <a:spcPts val="380"/>
              </a:spcBef>
              <a:spcAft>
                <a:spcPts val="0"/>
              </a:spcAft>
              <a:buClr>
                <a:schemeClr val="dk1"/>
              </a:buClr>
              <a:buSzPct val="25000"/>
              <a:buFont typeface="Calibri"/>
              <a:buNone/>
            </a:pPr>
            <a:endParaRPr lang="en-US" sz="1800" dirty="0" smtClean="0">
              <a:solidFill>
                <a:schemeClr val="dk1"/>
              </a:solidFill>
            </a:endParaRPr>
          </a:p>
          <a:p>
            <a:pPr marL="0" marR="0" lvl="0" indent="0" algn="l" rtl="0">
              <a:lnSpc>
                <a:spcPct val="136842"/>
              </a:lnSpc>
              <a:spcBef>
                <a:spcPts val="380"/>
              </a:spcBef>
              <a:spcAft>
                <a:spcPts val="0"/>
              </a:spcAft>
              <a:buClr>
                <a:schemeClr val="dk1"/>
              </a:buClr>
              <a:buSzPct val="25000"/>
              <a:buFont typeface="Calibri"/>
              <a:buNone/>
            </a:pPr>
            <a:endParaRPr lang="en-US" sz="1800" dirty="0">
              <a:solidFill>
                <a:schemeClr val="dk1"/>
              </a:solidFill>
            </a:endParaRPr>
          </a:p>
          <a:p>
            <a:pPr marL="0" marR="0" lvl="0" indent="0" algn="l" rtl="0">
              <a:lnSpc>
                <a:spcPct val="136842"/>
              </a:lnSpc>
              <a:spcBef>
                <a:spcPts val="380"/>
              </a:spcBef>
              <a:spcAft>
                <a:spcPts val="0"/>
              </a:spcAft>
              <a:buClr>
                <a:schemeClr val="dk1"/>
              </a:buClr>
              <a:buSzPct val="25000"/>
              <a:buFont typeface="Calibri"/>
              <a:buNone/>
            </a:pPr>
            <a:r>
              <a:rPr lang="en-US" sz="2000" dirty="0" err="1" smtClean="0">
                <a:solidFill>
                  <a:schemeClr val="dk1"/>
                </a:solidFill>
                <a:latin typeface="Calibri" panose="020F0502020204030204" pitchFamily="34" charset="0"/>
              </a:rPr>
              <a:t>Beschrijf</a:t>
            </a:r>
            <a:r>
              <a:rPr lang="en-US" sz="2000" dirty="0" smtClean="0">
                <a:solidFill>
                  <a:schemeClr val="dk1"/>
                </a:solidFill>
                <a:latin typeface="Calibri" panose="020F0502020204030204" pitchFamily="34" charset="0"/>
              </a:rPr>
              <a:t> </a:t>
            </a:r>
            <a:r>
              <a:rPr lang="en-US" sz="2000" dirty="0" err="1">
                <a:solidFill>
                  <a:schemeClr val="dk1"/>
                </a:solidFill>
                <a:latin typeface="Calibri" panose="020F0502020204030204" pitchFamily="34" charset="0"/>
              </a:rPr>
              <a:t>een</a:t>
            </a:r>
            <a:r>
              <a:rPr lang="en-US" sz="2000" dirty="0">
                <a:solidFill>
                  <a:schemeClr val="dk1"/>
                </a:solidFill>
                <a:latin typeface="Calibri" panose="020F0502020204030204" pitchFamily="34" charset="0"/>
              </a:rPr>
              <a:t> </a:t>
            </a:r>
            <a:r>
              <a:rPr lang="en-US" sz="2000" dirty="0" err="1">
                <a:solidFill>
                  <a:schemeClr val="dk1"/>
                </a:solidFill>
                <a:latin typeface="Calibri" panose="020F0502020204030204" pitchFamily="34" charset="0"/>
              </a:rPr>
              <a:t>korte</a:t>
            </a:r>
            <a:r>
              <a:rPr lang="en-US" sz="2000" dirty="0">
                <a:solidFill>
                  <a:schemeClr val="dk1"/>
                </a:solidFill>
                <a:latin typeface="Calibri" panose="020F0502020204030204" pitchFamily="34" charset="0"/>
              </a:rPr>
              <a:t> casus over </a:t>
            </a:r>
            <a:r>
              <a:rPr lang="en-US" sz="2000" dirty="0" err="1" smtClean="0">
                <a:solidFill>
                  <a:schemeClr val="dk1"/>
                </a:solidFill>
                <a:latin typeface="Calibri" panose="020F0502020204030204" pitchFamily="34" charset="0"/>
              </a:rPr>
              <a:t>signalering</a:t>
            </a:r>
            <a:r>
              <a:rPr lang="en-US" sz="2000" dirty="0" smtClean="0">
                <a:solidFill>
                  <a:schemeClr val="dk1"/>
                </a:solidFill>
                <a:latin typeface="Calibri" panose="020F0502020204030204" pitchFamily="34" charset="0"/>
              </a:rPr>
              <a:t> </a:t>
            </a:r>
            <a:r>
              <a:rPr lang="en-US" sz="2000" dirty="0">
                <a:solidFill>
                  <a:schemeClr val="dk1"/>
                </a:solidFill>
                <a:latin typeface="Calibri" panose="020F0502020204030204" pitchFamily="34" charset="0"/>
              </a:rPr>
              <a:t>op basis van de </a:t>
            </a:r>
            <a:r>
              <a:rPr lang="en-US" sz="2000" dirty="0" err="1">
                <a:solidFill>
                  <a:schemeClr val="dk1"/>
                </a:solidFill>
                <a:latin typeface="Calibri" panose="020F0502020204030204" pitchFamily="34" charset="0"/>
              </a:rPr>
              <a:t>richtlijn</a:t>
            </a:r>
            <a:endParaRPr lang="en-US" sz="2000" dirty="0">
              <a:solidFill>
                <a:schemeClr val="dk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b="1" dirty="0" smtClean="0">
                <a:latin typeface="Calibri" panose="020F0502020204030204" pitchFamily="34" charset="0"/>
              </a:rPr>
              <a:t>Preventie Lawaaischade</a:t>
            </a:r>
            <a:endParaRPr lang="nl-NL" sz="2400" b="1" dirty="0">
              <a:latin typeface="Calibri" panose="020F0502020204030204" pitchFamily="34" charset="0"/>
            </a:endParaRPr>
          </a:p>
        </p:txBody>
      </p:sp>
      <p:sp>
        <p:nvSpPr>
          <p:cNvPr id="3" name="Tijdelijke aanduiding voor tekst 2"/>
          <p:cNvSpPr>
            <a:spLocks noGrp="1"/>
          </p:cNvSpPr>
          <p:nvPr>
            <p:ph type="body" idx="1"/>
          </p:nvPr>
        </p:nvSpPr>
        <p:spPr>
          <a:xfrm>
            <a:off x="1547812" y="2160000"/>
            <a:ext cx="7138986" cy="3962399"/>
          </a:xfrm>
        </p:spPr>
        <p:txBody>
          <a:bodyPr/>
          <a:lstStyle/>
          <a:p>
            <a:pPr marL="342900" lvl="6" indent="-342900">
              <a:spcBef>
                <a:spcPts val="380"/>
              </a:spcBef>
              <a:buSzPct val="100000"/>
              <a:buFont typeface="Arial" panose="020B0604020202020204" pitchFamily="34" charset="0"/>
              <a:buChar char="•"/>
            </a:pPr>
            <a:r>
              <a:rPr lang="nl-NL" sz="1900" dirty="0" smtClean="0">
                <a:latin typeface="Calibri"/>
                <a:ea typeface="Calibri"/>
                <a:cs typeface="Calibri"/>
              </a:rPr>
              <a:t>Aanbevelingen</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De JGZ is op de hoogte van </a:t>
            </a:r>
            <a:r>
              <a:rPr lang="nl-NL" sz="1900" dirty="0">
                <a:latin typeface="Calibri"/>
                <a:ea typeface="Calibri"/>
                <a:cs typeface="Calibri"/>
                <a:hlinkClick r:id="rId3"/>
              </a:rPr>
              <a:t>op kennis gerichte preventieprogramma’s</a:t>
            </a:r>
            <a:r>
              <a:rPr lang="nl-NL" sz="1900" dirty="0">
                <a:latin typeface="Calibri"/>
                <a:ea typeface="Calibri"/>
                <a:cs typeface="Calibri"/>
              </a:rPr>
              <a:t> en adviseert basisscholen en middelbare scholen waar deze programma’s te verkrijgen zijn en hoe deze programma’s gebruikt kunnen </a:t>
            </a:r>
            <a:r>
              <a:rPr lang="nl-NL" sz="1900" dirty="0" smtClean="0">
                <a:latin typeface="Calibri"/>
                <a:ea typeface="Calibri"/>
                <a:cs typeface="Calibri"/>
              </a:rPr>
              <a:t>worden</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De JGZ inventariseert bij jongeren op de middelbare school tenminste één keer het gehoorgedrag met behulp van </a:t>
            </a:r>
            <a:r>
              <a:rPr lang="nl-NL" sz="1900" dirty="0" smtClean="0">
                <a:latin typeface="Calibri"/>
                <a:ea typeface="Calibri"/>
                <a:cs typeface="Calibri"/>
                <a:hlinkClick r:id="rId4"/>
              </a:rPr>
              <a:t>vragenlijsten</a:t>
            </a:r>
            <a:endParaRPr lang="nl-NL" sz="1900" dirty="0">
              <a:latin typeface="Calibri"/>
              <a:ea typeface="Calibri"/>
              <a:cs typeface="Calibri"/>
            </a:endParaRPr>
          </a:p>
          <a:p>
            <a:pPr lvl="1">
              <a:buFont typeface="Arial" pitchFamily="34" charset="0"/>
              <a:buChar char="•"/>
            </a:pPr>
            <a:endParaRPr lang="nl-NL" dirty="0">
              <a:solidFill>
                <a:schemeClr val="bg2"/>
              </a:solidFill>
              <a:latin typeface="Calibri" pitchFamily="34" charset="0"/>
            </a:endParaRPr>
          </a:p>
          <a:p>
            <a:endParaRPr lang="nl-NL" dirty="0"/>
          </a:p>
        </p:txBody>
      </p:sp>
    </p:spTree>
    <p:extLst>
      <p:ext uri="{BB962C8B-B14F-4D97-AF65-F5344CB8AC3E}">
        <p14:creationId xmlns:p14="http://schemas.microsoft.com/office/powerpoint/2010/main" val="3807936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a:solidFill>
                  <a:schemeClr val="bg2"/>
                </a:solidFill>
                <a:latin typeface="Calibri" pitchFamily="34" charset="0"/>
              </a:rPr>
              <a:t>Preventie lawaaischade: </a:t>
            </a:r>
            <a:r>
              <a:rPr lang="nl-NL" sz="2400" b="1" u="sng" dirty="0">
                <a:solidFill>
                  <a:schemeClr val="bg2"/>
                </a:solidFill>
                <a:latin typeface="Calibri" pitchFamily="34" charset="0"/>
              </a:rPr>
              <a:t>lesmateriaal</a:t>
            </a:r>
            <a:endParaRPr lang="nl-NL" sz="2400" dirty="0"/>
          </a:p>
        </p:txBody>
      </p:sp>
      <p:sp>
        <p:nvSpPr>
          <p:cNvPr id="3" name="Tijdelijke aanduiding voor tekst 2"/>
          <p:cNvSpPr>
            <a:spLocks noGrp="1"/>
          </p:cNvSpPr>
          <p:nvPr>
            <p:ph type="body" idx="1"/>
          </p:nvPr>
        </p:nvSpPr>
        <p:spPr>
          <a:xfrm>
            <a:off x="1547812" y="2160000"/>
            <a:ext cx="6192540" cy="3962399"/>
          </a:xfrm>
        </p:spPr>
        <p:txBody>
          <a:bodyPr/>
          <a:lstStyle/>
          <a:p>
            <a:pPr marL="0" lvl="1" indent="0">
              <a:buNone/>
              <a:tabLst>
                <a:tab pos="3582988" algn="l"/>
              </a:tabLst>
            </a:pPr>
            <a:r>
              <a:rPr lang="nl-NL" dirty="0" smtClean="0">
                <a:latin typeface="Calibri"/>
                <a:ea typeface="Calibri"/>
                <a:cs typeface="Calibri"/>
              </a:rPr>
              <a:t>Basisonderwijs	</a:t>
            </a:r>
            <a:r>
              <a:rPr lang="nl-NL" dirty="0" smtClean="0">
                <a:solidFill>
                  <a:schemeClr val="bg2"/>
                </a:solidFill>
                <a:latin typeface="Calibri" pitchFamily="34" charset="0"/>
              </a:rPr>
              <a:t>Informatie </a:t>
            </a:r>
            <a:r>
              <a:rPr lang="nl-NL" dirty="0">
                <a:solidFill>
                  <a:schemeClr val="bg2"/>
                </a:solidFill>
                <a:latin typeface="Calibri" pitchFamily="34" charset="0"/>
              </a:rPr>
              <a:t>over</a:t>
            </a:r>
          </a:p>
          <a:p>
            <a:pPr marL="0" lvl="1" indent="0">
              <a:buFont typeface="Arial" pitchFamily="34" charset="0"/>
              <a:buChar char="•"/>
              <a:tabLst>
                <a:tab pos="3582988" algn="l"/>
              </a:tabLst>
            </a:pPr>
            <a:r>
              <a:rPr lang="nl-NL" dirty="0" smtClean="0">
                <a:latin typeface="Calibri"/>
                <a:ea typeface="Calibri"/>
                <a:cs typeface="Calibri"/>
              </a:rPr>
              <a:t>  </a:t>
            </a:r>
            <a:r>
              <a:rPr lang="nl-NL" dirty="0" err="1" smtClean="0">
                <a:latin typeface="Calibri"/>
                <a:ea typeface="Calibri"/>
                <a:cs typeface="Calibri"/>
              </a:rPr>
              <a:t>Hoortoren</a:t>
            </a:r>
            <a:r>
              <a:rPr lang="nl-NL" dirty="0" smtClean="0">
                <a:latin typeface="Calibri"/>
                <a:ea typeface="Calibri"/>
                <a:cs typeface="Calibri"/>
              </a:rPr>
              <a:t>	• </a:t>
            </a:r>
            <a:r>
              <a:rPr lang="nl-NL" dirty="0" smtClean="0">
                <a:solidFill>
                  <a:schemeClr val="bg2"/>
                </a:solidFill>
                <a:latin typeface="Calibri" pitchFamily="34" charset="0"/>
              </a:rPr>
              <a:t>Gehoor</a:t>
            </a:r>
            <a:endParaRPr lang="nl-NL" dirty="0">
              <a:latin typeface="Calibri"/>
              <a:ea typeface="Calibri"/>
              <a:cs typeface="Calibri"/>
            </a:endParaRPr>
          </a:p>
          <a:p>
            <a:pPr marL="0" lvl="1" indent="0">
              <a:buFont typeface="Arial" pitchFamily="34" charset="0"/>
              <a:buChar char="•"/>
              <a:tabLst>
                <a:tab pos="3582988" algn="l"/>
              </a:tabLst>
            </a:pPr>
            <a:r>
              <a:rPr lang="nl-NL" dirty="0" smtClean="0">
                <a:latin typeface="Calibri"/>
                <a:ea typeface="Calibri"/>
                <a:cs typeface="Calibri"/>
              </a:rPr>
              <a:t>  Geluidstuin 	</a:t>
            </a:r>
            <a:r>
              <a:rPr lang="nl-NL" dirty="0">
                <a:latin typeface="Calibri"/>
                <a:ea typeface="Calibri"/>
                <a:cs typeface="Calibri"/>
              </a:rPr>
              <a:t> • </a:t>
            </a:r>
            <a:r>
              <a:rPr lang="nl-NL" dirty="0" smtClean="0">
                <a:solidFill>
                  <a:schemeClr val="bg2"/>
                </a:solidFill>
                <a:latin typeface="Calibri" pitchFamily="34" charset="0"/>
              </a:rPr>
              <a:t>Gehoorschade</a:t>
            </a:r>
            <a:endParaRPr lang="nl-NL" dirty="0">
              <a:solidFill>
                <a:schemeClr val="bg2"/>
              </a:solidFill>
              <a:latin typeface="Calibri" pitchFamily="34" charset="0"/>
            </a:endParaRPr>
          </a:p>
          <a:p>
            <a:pPr marL="0" lvl="1" indent="0">
              <a:buNone/>
              <a:tabLst>
                <a:tab pos="3582988" algn="l"/>
              </a:tabLst>
            </a:pPr>
            <a:r>
              <a:rPr lang="nl-NL" dirty="0" smtClean="0">
                <a:solidFill>
                  <a:schemeClr val="bg2"/>
                </a:solidFill>
                <a:latin typeface="Calibri" pitchFamily="34" charset="0"/>
              </a:rPr>
              <a:t>	</a:t>
            </a:r>
            <a:r>
              <a:rPr lang="nl-NL" dirty="0">
                <a:latin typeface="Calibri"/>
                <a:ea typeface="Calibri"/>
                <a:cs typeface="Calibri"/>
              </a:rPr>
              <a:t> • </a:t>
            </a:r>
            <a:r>
              <a:rPr lang="nl-NL" dirty="0" smtClean="0">
                <a:solidFill>
                  <a:schemeClr val="bg2"/>
                </a:solidFill>
                <a:latin typeface="Calibri" pitchFamily="34" charset="0"/>
              </a:rPr>
              <a:t>Gehoorbescherming</a:t>
            </a:r>
            <a:endParaRPr lang="nl-NL" dirty="0">
              <a:latin typeface="Calibri"/>
              <a:ea typeface="Calibri"/>
              <a:cs typeface="Calibri"/>
            </a:endParaRPr>
          </a:p>
          <a:p>
            <a:pPr marL="0" lvl="1" indent="0">
              <a:buNone/>
              <a:tabLst>
                <a:tab pos="3582988" algn="l"/>
              </a:tabLst>
            </a:pPr>
            <a:endParaRPr lang="nl-NL" dirty="0" smtClean="0">
              <a:latin typeface="Calibri"/>
              <a:ea typeface="Calibri"/>
              <a:cs typeface="Calibri"/>
            </a:endParaRPr>
          </a:p>
          <a:p>
            <a:pPr marL="0" lvl="1" indent="0">
              <a:buNone/>
              <a:tabLst>
                <a:tab pos="3582988" algn="l"/>
              </a:tabLst>
            </a:pPr>
            <a:r>
              <a:rPr lang="nl-NL" dirty="0" smtClean="0">
                <a:latin typeface="Calibri"/>
                <a:ea typeface="Calibri"/>
                <a:cs typeface="Calibri"/>
              </a:rPr>
              <a:t>Middelbare school	</a:t>
            </a:r>
            <a:r>
              <a:rPr lang="nl-NL" dirty="0" smtClean="0">
                <a:solidFill>
                  <a:schemeClr val="bg2"/>
                </a:solidFill>
                <a:latin typeface="Calibri" pitchFamily="34" charset="0"/>
              </a:rPr>
              <a:t>Waardering </a:t>
            </a:r>
            <a:endParaRPr lang="nl-NL" dirty="0">
              <a:latin typeface="Calibri"/>
              <a:ea typeface="Calibri"/>
              <a:cs typeface="Calibri"/>
            </a:endParaRPr>
          </a:p>
          <a:p>
            <a:pPr marL="0" lvl="1" indent="0">
              <a:buFont typeface="Arial" pitchFamily="34" charset="0"/>
              <a:buChar char="•"/>
              <a:tabLst>
                <a:tab pos="3582988" algn="l"/>
              </a:tabLst>
            </a:pPr>
            <a:r>
              <a:rPr lang="nl-NL" dirty="0" smtClean="0">
                <a:latin typeface="Calibri"/>
                <a:ea typeface="Calibri"/>
                <a:cs typeface="Calibri"/>
              </a:rPr>
              <a:t>  </a:t>
            </a:r>
            <a:r>
              <a:rPr lang="nl-NL" dirty="0" err="1" smtClean="0">
                <a:latin typeface="Calibri"/>
                <a:ea typeface="Calibri"/>
                <a:cs typeface="Calibri"/>
              </a:rPr>
              <a:t>Oorcheck</a:t>
            </a:r>
            <a:r>
              <a:rPr lang="nl-NL" dirty="0" smtClean="0">
                <a:latin typeface="Calibri"/>
                <a:ea typeface="Calibri"/>
                <a:cs typeface="Calibri"/>
              </a:rPr>
              <a:t>	</a:t>
            </a:r>
            <a:r>
              <a:rPr lang="nl-NL" dirty="0">
                <a:latin typeface="Calibri"/>
                <a:ea typeface="Calibri"/>
                <a:cs typeface="Calibri"/>
              </a:rPr>
              <a:t> • </a:t>
            </a:r>
            <a:r>
              <a:rPr lang="nl-NL" dirty="0" smtClean="0">
                <a:solidFill>
                  <a:schemeClr val="bg2"/>
                </a:solidFill>
                <a:latin typeface="Calibri" pitchFamily="34" charset="0"/>
                <a:ea typeface="Calibri"/>
              </a:rPr>
              <a:t>G</a:t>
            </a:r>
            <a:r>
              <a:rPr lang="nl-NL" dirty="0" smtClean="0">
                <a:solidFill>
                  <a:schemeClr val="bg2"/>
                </a:solidFill>
                <a:latin typeface="Calibri" pitchFamily="34" charset="0"/>
              </a:rPr>
              <a:t>oed </a:t>
            </a:r>
            <a:r>
              <a:rPr lang="nl-NL" dirty="0">
                <a:solidFill>
                  <a:schemeClr val="bg2"/>
                </a:solidFill>
                <a:latin typeface="Calibri" pitchFamily="34" charset="0"/>
              </a:rPr>
              <a:t>beschreven </a:t>
            </a:r>
            <a:endParaRPr lang="nl-NL" dirty="0">
              <a:latin typeface="Calibri"/>
              <a:ea typeface="Calibri"/>
              <a:cs typeface="Calibri"/>
            </a:endParaRPr>
          </a:p>
          <a:p>
            <a:pPr marL="0" lvl="1" indent="0">
              <a:buFont typeface="Arial" pitchFamily="34" charset="0"/>
              <a:buChar char="•"/>
              <a:tabLst>
                <a:tab pos="3582988" algn="l"/>
              </a:tabLst>
            </a:pPr>
            <a:r>
              <a:rPr lang="nl-NL" dirty="0" smtClean="0">
                <a:latin typeface="Calibri"/>
                <a:ea typeface="Calibri"/>
                <a:cs typeface="Calibri"/>
              </a:rPr>
              <a:t>  </a:t>
            </a:r>
            <a:r>
              <a:rPr lang="nl-NL" dirty="0" err="1" smtClean="0">
                <a:latin typeface="Calibri"/>
                <a:ea typeface="Calibri"/>
                <a:cs typeface="Calibri"/>
              </a:rPr>
              <a:t>Soundeffects</a:t>
            </a:r>
            <a:r>
              <a:rPr lang="nl-NL" dirty="0" smtClean="0">
                <a:latin typeface="Calibri"/>
                <a:ea typeface="Calibri"/>
                <a:cs typeface="Calibri"/>
              </a:rPr>
              <a:t> 	</a:t>
            </a:r>
            <a:r>
              <a:rPr lang="nl-NL" dirty="0">
                <a:latin typeface="Calibri"/>
                <a:ea typeface="Calibri"/>
                <a:cs typeface="Calibri"/>
              </a:rPr>
              <a:t> • </a:t>
            </a:r>
            <a:r>
              <a:rPr lang="nl-NL" dirty="0">
                <a:solidFill>
                  <a:schemeClr val="bg2"/>
                </a:solidFill>
                <a:latin typeface="Calibri" pitchFamily="34" charset="0"/>
                <a:ea typeface="Calibri"/>
              </a:rPr>
              <a:t>G</a:t>
            </a:r>
            <a:r>
              <a:rPr lang="nl-NL" dirty="0" smtClean="0">
                <a:solidFill>
                  <a:schemeClr val="bg2"/>
                </a:solidFill>
                <a:latin typeface="Calibri" pitchFamily="34" charset="0"/>
              </a:rPr>
              <a:t>oed </a:t>
            </a:r>
            <a:r>
              <a:rPr lang="nl-NL" dirty="0">
                <a:solidFill>
                  <a:schemeClr val="bg2"/>
                </a:solidFill>
                <a:latin typeface="Calibri" pitchFamily="34" charset="0"/>
              </a:rPr>
              <a:t>onderbouwd</a:t>
            </a:r>
          </a:p>
          <a:p>
            <a:pPr marL="0" lvl="1" indent="0">
              <a:buFont typeface="Arial" pitchFamily="34" charset="0"/>
              <a:buChar char="•"/>
              <a:tabLst>
                <a:tab pos="3582988" algn="l"/>
              </a:tabLst>
            </a:pPr>
            <a:endParaRPr lang="nl-NL" dirty="0">
              <a:latin typeface="Calibri"/>
              <a:ea typeface="Calibri"/>
              <a:cs typeface="Calibri"/>
            </a:endParaRPr>
          </a:p>
          <a:p>
            <a:endParaRPr lang="nl-NL" dirty="0"/>
          </a:p>
        </p:txBody>
      </p:sp>
      <p:sp>
        <p:nvSpPr>
          <p:cNvPr id="5" name="Tijdelijke aanduiding voor inhoud 4"/>
          <p:cNvSpPr txBox="1">
            <a:spLocks/>
          </p:cNvSpPr>
          <p:nvPr/>
        </p:nvSpPr>
        <p:spPr>
          <a:xfrm>
            <a:off x="7812360" y="2492896"/>
            <a:ext cx="4038600" cy="4525963"/>
          </a:xfrm>
          <a:prstGeom prst="rect">
            <a:avLst/>
          </a:prstGeom>
          <a:ln>
            <a:solidFill>
              <a:schemeClr val="accent1">
                <a:alpha val="52000"/>
              </a:schemeClr>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Arial" pitchFamily="34" charset="0"/>
              <a:buChar char="•"/>
            </a:pPr>
            <a:endParaRPr lang="nl-NL" sz="1800" dirty="0" smtClean="0">
              <a:solidFill>
                <a:schemeClr val="bg2"/>
              </a:solidFill>
              <a:latin typeface="Calibri" pitchFamily="34" charset="0"/>
            </a:endParaRPr>
          </a:p>
          <a:p>
            <a:pPr>
              <a:buFont typeface="Arial" pitchFamily="34" charset="0"/>
              <a:buChar char="•"/>
            </a:pPr>
            <a:endParaRPr lang="nl-NL" sz="1800" dirty="0" smtClean="0">
              <a:solidFill>
                <a:schemeClr val="bg2"/>
              </a:solidFill>
              <a:latin typeface="Calibri" pitchFamily="34" charset="0"/>
            </a:endParaRPr>
          </a:p>
          <a:p>
            <a:pPr>
              <a:buFont typeface="Arial" pitchFamily="34" charset="0"/>
              <a:buChar char="•"/>
            </a:pPr>
            <a:endParaRPr lang="nl-NL" sz="1800" dirty="0" smtClean="0">
              <a:solidFill>
                <a:schemeClr val="bg2"/>
              </a:solidFill>
              <a:latin typeface="Calibri" pitchFamily="34" charset="0"/>
            </a:endParaRPr>
          </a:p>
          <a:p>
            <a:endParaRPr lang="nl-NL" sz="1800" dirty="0" smtClean="0">
              <a:solidFill>
                <a:schemeClr val="bg2"/>
              </a:solidFill>
              <a:latin typeface="Calibri" pitchFamily="34" charset="0"/>
            </a:endParaRPr>
          </a:p>
        </p:txBody>
      </p:sp>
    </p:spTree>
    <p:extLst>
      <p:ext uri="{BB962C8B-B14F-4D97-AF65-F5344CB8AC3E}">
        <p14:creationId xmlns:p14="http://schemas.microsoft.com/office/powerpoint/2010/main" val="3506107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solidFill>
                  <a:schemeClr val="bg2"/>
                </a:solidFill>
                <a:latin typeface="Calibri" pitchFamily="34" charset="0"/>
              </a:rPr>
              <a:t>Preventie lawaaischade: </a:t>
            </a:r>
            <a:r>
              <a:rPr lang="nl-NL" sz="2400" b="1" u="sng" dirty="0" smtClean="0">
                <a:solidFill>
                  <a:schemeClr val="bg2"/>
                </a:solidFill>
                <a:latin typeface="Calibri" pitchFamily="34" charset="0"/>
              </a:rPr>
              <a:t>vragenlijst</a:t>
            </a:r>
            <a:endParaRPr lang="nl-NL" sz="2400" b="1" u="sng" dirty="0">
              <a:solidFill>
                <a:schemeClr val="bg2"/>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342900" lvl="6" indent="-342900">
              <a:spcBef>
                <a:spcPts val="380"/>
              </a:spcBef>
              <a:buSzPct val="100000"/>
              <a:buFont typeface="Arial" panose="020B0604020202020204" pitchFamily="34" charset="0"/>
              <a:buChar char="•"/>
            </a:pPr>
            <a:r>
              <a:rPr lang="nl-NL" sz="1900" dirty="0">
                <a:latin typeface="Calibri"/>
                <a:ea typeface="Calibri"/>
                <a:cs typeface="Calibri"/>
              </a:rPr>
              <a:t>Luister je wel eens naar muziek door een kop- of oortelefoon?</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Hoeveel dagen per week luister je naar muziek door een kop- of oortelefoon?</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Hoe lang per dag luister je meestal naar muziek door een kop- of oortelefoon?</a:t>
            </a:r>
          </a:p>
          <a:p>
            <a:pPr marL="342900" lvl="6" indent="-342900">
              <a:spcBef>
                <a:spcPts val="380"/>
              </a:spcBef>
              <a:buSzPct val="100000"/>
              <a:buFont typeface="Arial" panose="020B0604020202020204" pitchFamily="34" charset="0"/>
              <a:buChar char="•"/>
            </a:pPr>
            <a:r>
              <a:rPr lang="nl-NL" sz="1900" dirty="0">
                <a:latin typeface="Calibri"/>
                <a:ea typeface="Calibri"/>
                <a:cs typeface="Calibri"/>
              </a:rPr>
              <a:t>Hoe hard zet je meestal het geluid als je gebruik maakt van een kop- of oortelefoon?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8000" y="1620000"/>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i="0" u="none" strike="noStrike" cap="none" dirty="0" err="1">
                <a:solidFill>
                  <a:schemeClr val="tx1"/>
                </a:solidFill>
                <a:latin typeface="Calibri"/>
                <a:ea typeface="Calibri"/>
                <a:cs typeface="Calibri"/>
                <a:sym typeface="Calibri"/>
              </a:rPr>
              <a:t>Incidentie</a:t>
            </a:r>
            <a:r>
              <a:rPr lang="en-US" sz="2400" b="1" i="0" u="none" strike="noStrike" cap="none" dirty="0">
                <a:solidFill>
                  <a:schemeClr val="tx1"/>
                </a:solidFill>
                <a:latin typeface="Calibri"/>
                <a:ea typeface="Calibri"/>
                <a:cs typeface="Calibri"/>
                <a:sym typeface="Calibri"/>
              </a:rPr>
              <a:t> en </a:t>
            </a:r>
            <a:r>
              <a:rPr lang="en-US" sz="2400" b="1" i="0" u="none" strike="noStrike" cap="none" dirty="0" err="1" smtClean="0">
                <a:solidFill>
                  <a:schemeClr val="tx1"/>
                </a:solidFill>
                <a:latin typeface="Calibri"/>
                <a:ea typeface="Calibri"/>
                <a:cs typeface="Calibri"/>
                <a:sym typeface="Calibri"/>
              </a:rPr>
              <a:t>prevalentie</a:t>
            </a:r>
            <a:r>
              <a:rPr lang="en-US" sz="2400" b="1" i="0" u="none" strike="noStrike" cap="none" dirty="0" smtClean="0">
                <a:solidFill>
                  <a:schemeClr val="tx1"/>
                </a:solidFill>
                <a:latin typeface="Calibri"/>
                <a:ea typeface="Calibri"/>
                <a:cs typeface="Calibri"/>
                <a:sym typeface="Calibri"/>
              </a:rPr>
              <a:t> </a:t>
            </a:r>
            <a:r>
              <a:rPr lang="en-US" sz="2400" b="1" i="0" u="sng" strike="noStrike" cap="none" dirty="0" err="1" smtClean="0">
                <a:solidFill>
                  <a:schemeClr val="tx1"/>
                </a:solidFill>
                <a:latin typeface="Calibri"/>
                <a:ea typeface="Calibri"/>
                <a:cs typeface="Calibri"/>
                <a:sym typeface="Calibri"/>
              </a:rPr>
              <a:t>conductief</a:t>
            </a:r>
            <a:r>
              <a:rPr lang="en-US" sz="2400" b="1" i="0" u="none" strike="noStrike" cap="none" dirty="0" smtClean="0">
                <a:solidFill>
                  <a:schemeClr val="tx1"/>
                </a:solidFill>
                <a:latin typeface="Calibri"/>
                <a:ea typeface="Calibri"/>
                <a:cs typeface="Calibri"/>
                <a:sym typeface="Calibri"/>
              </a:rPr>
              <a:t> </a:t>
            </a:r>
            <a:r>
              <a:rPr lang="en-US" sz="2400" b="1" i="0" u="none" strike="noStrike" cap="none" dirty="0" err="1" smtClean="0">
                <a:solidFill>
                  <a:schemeClr val="tx1"/>
                </a:solidFill>
                <a:latin typeface="Calibri"/>
                <a:ea typeface="Calibri"/>
                <a:cs typeface="Calibri"/>
                <a:sym typeface="Calibri"/>
              </a:rPr>
              <a:t>gehoorverlie</a:t>
            </a:r>
            <a:r>
              <a:rPr lang="en-US" sz="2400" b="1" dirty="0" err="1" smtClean="0">
                <a:solidFill>
                  <a:schemeClr val="tx1"/>
                </a:solidFill>
                <a:latin typeface="Calibri"/>
                <a:ea typeface="Calibri"/>
                <a:cs typeface="Calibri"/>
                <a:sym typeface="Calibri"/>
              </a:rPr>
              <a:t>s</a:t>
            </a:r>
            <a:endParaRPr lang="en-US" sz="2400" b="1" dirty="0" smtClean="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ct val="25000"/>
              <a:buFont typeface="Calibri"/>
              <a:buNone/>
            </a:pPr>
            <a:r>
              <a:rPr lang="en-US" sz="2400" b="1" dirty="0" smtClean="0">
                <a:solidFill>
                  <a:schemeClr val="tx1"/>
                </a:solidFill>
                <a:latin typeface="Calibri"/>
                <a:ea typeface="Calibri"/>
                <a:cs typeface="Calibri"/>
                <a:sym typeface="Calibri"/>
              </a:rPr>
              <a:t> </a:t>
            </a:r>
            <a:r>
              <a:rPr lang="en-US" sz="2400" b="1" dirty="0" err="1" smtClean="0">
                <a:solidFill>
                  <a:schemeClr val="tx1"/>
                </a:solidFill>
                <a:latin typeface="Calibri"/>
                <a:ea typeface="Calibri"/>
                <a:cs typeface="Calibri"/>
                <a:sym typeface="Calibri"/>
              </a:rPr>
              <a:t>tgv</a:t>
            </a:r>
            <a:r>
              <a:rPr lang="en-US" sz="2400" b="1" dirty="0" smtClean="0">
                <a:solidFill>
                  <a:schemeClr val="tx1"/>
                </a:solidFill>
                <a:latin typeface="Calibri"/>
                <a:ea typeface="Calibri"/>
                <a:cs typeface="Calibri"/>
                <a:sym typeface="Calibri"/>
              </a:rPr>
              <a:t> OME</a:t>
            </a:r>
            <a:endParaRPr lang="en-US" sz="2400" b="1" i="0" u="none" strike="noStrike" cap="none" dirty="0">
              <a:solidFill>
                <a:schemeClr val="tx1"/>
              </a:solidFill>
              <a:latin typeface="Calibri"/>
              <a:ea typeface="Calibri"/>
              <a:cs typeface="Calibri"/>
              <a:sym typeface="Calibri"/>
            </a:endParaRPr>
          </a:p>
        </p:txBody>
      </p:sp>
      <p:sp>
        <p:nvSpPr>
          <p:cNvPr id="50" name="Shape 50"/>
          <p:cNvSpPr txBox="1"/>
          <p:nvPr/>
        </p:nvSpPr>
        <p:spPr>
          <a:xfrm>
            <a:off x="1548000" y="2160000"/>
            <a:ext cx="7138986" cy="3962399"/>
          </a:xfrm>
          <a:prstGeom prst="rect">
            <a:avLst/>
          </a:prstGeom>
          <a:noFill/>
          <a:ln>
            <a:noFill/>
          </a:ln>
        </p:spPr>
        <p:txBody>
          <a:bodyPr lIns="91425" tIns="45700" rIns="91425" bIns="45700" anchor="t" anchorCtr="0">
            <a:noAutofit/>
          </a:bodyPr>
          <a:lstStyle/>
          <a:p>
            <a:pPr marL="342900" lvl="1">
              <a:lnSpc>
                <a:spcPct val="136842"/>
              </a:lnSpc>
              <a:buClr>
                <a:schemeClr val="dk1"/>
              </a:buClr>
              <a:buSzPct val="25000"/>
            </a:pPr>
            <a:endParaRPr lang="nl-NL" sz="1600" dirty="0" smtClean="0">
              <a:latin typeface="Calibri" pitchFamily="34" charset="0"/>
            </a:endParaRP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OME </a:t>
            </a:r>
            <a:r>
              <a:rPr lang="nl-NL" sz="1900" dirty="0">
                <a:solidFill>
                  <a:schemeClr val="dk1"/>
                </a:solidFill>
                <a:latin typeface="Calibri"/>
                <a:ea typeface="Calibri"/>
                <a:cs typeface="Calibri"/>
              </a:rPr>
              <a:t>is één van de meest voorkomende ziektes bij kinderen van 0 tot 4 </a:t>
            </a:r>
            <a:r>
              <a:rPr lang="nl-NL" sz="1900" dirty="0" smtClean="0">
                <a:solidFill>
                  <a:schemeClr val="dk1"/>
                </a:solidFill>
                <a:latin typeface="Calibri"/>
                <a:ea typeface="Calibri"/>
                <a:cs typeface="Calibri"/>
              </a:rPr>
              <a:t>jaar</a:t>
            </a:r>
            <a:endParaRPr lang="nl-NL" sz="1900" dirty="0">
              <a:solidFill>
                <a:schemeClr val="dk1"/>
              </a:solidFill>
              <a:latin typeface="Calibri"/>
              <a:ea typeface="Calibri"/>
              <a:cs typeface="Calibri"/>
            </a:endParaRP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80</a:t>
            </a:r>
            <a:r>
              <a:rPr lang="nl-NL" sz="1900" dirty="0">
                <a:solidFill>
                  <a:schemeClr val="dk1"/>
                </a:solidFill>
                <a:latin typeface="Calibri"/>
                <a:ea typeface="Calibri"/>
                <a:cs typeface="Calibri"/>
              </a:rPr>
              <a:t>% van de kinderen voor de leeftijd van 4 jaar maakteen episode van OME door (Rovers, 2000</a:t>
            </a:r>
            <a:r>
              <a:rPr lang="nl-NL" sz="1900" dirty="0" smtClean="0">
                <a:solidFill>
                  <a:schemeClr val="dk1"/>
                </a:solidFill>
                <a:latin typeface="Calibri"/>
                <a:ea typeface="Calibri"/>
                <a:cs typeface="Calibri"/>
              </a:rPr>
              <a:t>)</a:t>
            </a:r>
            <a:endParaRPr lang="nl-NL" sz="1900" dirty="0">
              <a:solidFill>
                <a:schemeClr val="dk1"/>
              </a:solidFill>
              <a:latin typeface="Calibri"/>
              <a:ea typeface="Calibri"/>
              <a:cs typeface="Calibri"/>
            </a:endParaRP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Ongeveer </a:t>
            </a:r>
            <a:r>
              <a:rPr lang="nl-NL" sz="1900" dirty="0">
                <a:solidFill>
                  <a:schemeClr val="dk1"/>
                </a:solidFill>
                <a:latin typeface="Calibri"/>
                <a:ea typeface="Calibri"/>
                <a:cs typeface="Calibri"/>
              </a:rPr>
              <a:t>35% van deze kinderen heeft korte (één tot drie maanden), al dan niet herhaalde episoden van </a:t>
            </a:r>
            <a:r>
              <a:rPr lang="nl-NL" sz="1900" dirty="0" smtClean="0">
                <a:solidFill>
                  <a:schemeClr val="dk1"/>
                </a:solidFill>
                <a:latin typeface="Calibri"/>
                <a:ea typeface="Calibri"/>
                <a:cs typeface="Calibri"/>
              </a:rPr>
              <a:t>OME</a:t>
            </a:r>
            <a:endParaRPr lang="nl-NL" sz="1900" dirty="0">
              <a:solidFill>
                <a:schemeClr val="dk1"/>
              </a:solidFill>
              <a:latin typeface="Calibri"/>
              <a:ea typeface="Calibri"/>
              <a:cs typeface="Calibri"/>
            </a:endParaRP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30</a:t>
            </a:r>
            <a:r>
              <a:rPr lang="nl-NL" sz="1900" dirty="0">
                <a:solidFill>
                  <a:schemeClr val="dk1"/>
                </a:solidFill>
                <a:latin typeface="Calibri"/>
                <a:ea typeface="Calibri"/>
                <a:cs typeface="Calibri"/>
              </a:rPr>
              <a:t>% heeft langdurige (drie tot negen maanden) al of niet herhaalde </a:t>
            </a:r>
            <a:r>
              <a:rPr lang="nl-NL" sz="1900" dirty="0" smtClean="0">
                <a:solidFill>
                  <a:schemeClr val="dk1"/>
                </a:solidFill>
                <a:latin typeface="Calibri"/>
                <a:ea typeface="Calibri"/>
                <a:cs typeface="Calibri"/>
              </a:rPr>
              <a:t>episoden</a:t>
            </a:r>
            <a:endParaRPr lang="nl-NL" sz="1900" dirty="0">
              <a:solidFill>
                <a:schemeClr val="dk1"/>
              </a:solidFill>
              <a:latin typeface="Calibri"/>
              <a:ea typeface="Calibri"/>
              <a:cs typeface="Calibri"/>
            </a:endParaRP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10</a:t>
            </a:r>
            <a:r>
              <a:rPr lang="nl-NL" sz="1900" dirty="0">
                <a:solidFill>
                  <a:schemeClr val="dk1"/>
                </a:solidFill>
                <a:latin typeface="Calibri"/>
                <a:ea typeface="Calibri"/>
                <a:cs typeface="Calibri"/>
              </a:rPr>
              <a:t>% maakt episoden door die langer dan een jaar duren, wat kan leiden tot permanent </a:t>
            </a:r>
            <a:r>
              <a:rPr lang="nl-NL" sz="1900" dirty="0" smtClean="0">
                <a:solidFill>
                  <a:schemeClr val="dk1"/>
                </a:solidFill>
                <a:latin typeface="Calibri"/>
                <a:ea typeface="Calibri"/>
                <a:cs typeface="Calibri"/>
              </a:rPr>
              <a:t>gehoorverlies</a:t>
            </a:r>
            <a:endParaRPr lang="nl-NL" sz="1900" dirty="0">
              <a:solidFill>
                <a:schemeClr val="dk1"/>
              </a:solidFill>
              <a:latin typeface="Calibri"/>
              <a:ea typeface="Calibri"/>
              <a:cs typeface="Calibri"/>
            </a:endParaRPr>
          </a:p>
          <a:p>
            <a:pPr marL="342900" lvl="1">
              <a:lnSpc>
                <a:spcPct val="136842"/>
              </a:lnSpc>
              <a:buClr>
                <a:schemeClr val="dk1"/>
              </a:buClr>
              <a:buSzPct val="25000"/>
            </a:pPr>
            <a:endParaRPr lang="nl-NL" sz="1600" dirty="0" smtClean="0">
              <a:latin typeface="Calibri" pitchFamily="34" charset="0"/>
            </a:endParaRPr>
          </a:p>
          <a:p>
            <a:pPr marL="342900" lvl="1">
              <a:lnSpc>
                <a:spcPct val="136842"/>
              </a:lnSpc>
              <a:buClr>
                <a:schemeClr val="dk1"/>
              </a:buClr>
              <a:buSzPct val="25000"/>
            </a:pPr>
            <a:endParaRPr lang="nl-NL" sz="1600" dirty="0" smtClean="0">
              <a:latin typeface="Calibri" pitchFamily="34" charset="0"/>
            </a:endParaRPr>
          </a:p>
          <a:p>
            <a:pPr marL="342900" lvl="1">
              <a:lnSpc>
                <a:spcPct val="136842"/>
              </a:lnSpc>
              <a:buClr>
                <a:schemeClr val="dk1"/>
              </a:buClr>
              <a:buSzPct val="25000"/>
            </a:pPr>
            <a:endParaRPr lang="en-US" sz="1600" b="0" i="0" u="none" strike="noStrike" cap="none" dirty="0">
              <a:solidFill>
                <a:schemeClr val="dk1"/>
              </a:solidFill>
              <a:latin typeface="Calibri" pitchFamily="34" charset="0"/>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78" name="Shape 78"/>
          <p:cNvSpPr txBox="1"/>
          <p:nvPr/>
        </p:nvSpPr>
        <p:spPr>
          <a:xfrm>
            <a:off x="1548000" y="1620000"/>
            <a:ext cx="7468199" cy="1052711"/>
          </a:xfrm>
          <a:prstGeom prst="rect">
            <a:avLst/>
          </a:prstGeom>
          <a:noFill/>
          <a:ln>
            <a:noFill/>
          </a:ln>
        </p:spPr>
        <p:txBody>
          <a:bodyPr lIns="91425" tIns="45700" rIns="91425" bIns="45700" anchor="t" anchorCtr="0">
            <a:noAutofit/>
          </a:bodyPr>
          <a:lstStyle/>
          <a:p>
            <a:pPr lvl="0" rtl="0">
              <a:lnSpc>
                <a:spcPct val="136842"/>
              </a:lnSpc>
              <a:spcBef>
                <a:spcPts val="380"/>
              </a:spcBef>
              <a:buClr>
                <a:schemeClr val="dk1"/>
              </a:buClr>
              <a:buSzPct val="25000"/>
              <a:buFont typeface="Calibri"/>
              <a:buNone/>
            </a:pPr>
            <a:r>
              <a:rPr lang="en-US" sz="2400" b="1" dirty="0">
                <a:solidFill>
                  <a:schemeClr val="dk1"/>
                </a:solidFill>
                <a:latin typeface="Calibri" panose="020F0502020204030204" pitchFamily="34" charset="0"/>
                <a:ea typeface="Calibri"/>
                <a:cs typeface="Calibri"/>
                <a:sym typeface="Calibri"/>
              </a:rPr>
              <a:t>Hoe kun je in </a:t>
            </a:r>
            <a:r>
              <a:rPr lang="en-US" sz="2400" b="1" dirty="0" err="1">
                <a:solidFill>
                  <a:schemeClr val="dk1"/>
                </a:solidFill>
                <a:latin typeface="Calibri" panose="020F0502020204030204" pitchFamily="34" charset="0"/>
                <a:ea typeface="Calibri"/>
                <a:cs typeface="Calibri"/>
                <a:sym typeface="Calibri"/>
              </a:rPr>
              <a:t>deze</a:t>
            </a:r>
            <a:r>
              <a:rPr lang="en-US" sz="2400" b="1" dirty="0">
                <a:solidFill>
                  <a:schemeClr val="dk1"/>
                </a:solidFill>
                <a:latin typeface="Calibri" panose="020F0502020204030204" pitchFamily="34" charset="0"/>
                <a:ea typeface="Calibri"/>
                <a:cs typeface="Calibri"/>
                <a:sym typeface="Calibri"/>
              </a:rPr>
              <a:t> casus de </a:t>
            </a:r>
            <a:r>
              <a:rPr lang="en-US" sz="2400" b="1" dirty="0" err="1">
                <a:solidFill>
                  <a:schemeClr val="dk1"/>
                </a:solidFill>
                <a:latin typeface="Calibri" panose="020F0502020204030204" pitchFamily="34" charset="0"/>
                <a:ea typeface="Calibri"/>
                <a:cs typeface="Calibri"/>
                <a:sym typeface="Calibri"/>
              </a:rPr>
              <a:t>aanbevelingen</a:t>
            </a:r>
            <a:r>
              <a:rPr lang="en-US" sz="2400" b="1" dirty="0">
                <a:solidFill>
                  <a:schemeClr val="dk1"/>
                </a:solidFill>
                <a:latin typeface="Calibri" panose="020F0502020204030204" pitchFamily="34" charset="0"/>
                <a:ea typeface="Calibri"/>
                <a:cs typeface="Calibri"/>
                <a:sym typeface="Calibri"/>
              </a:rPr>
              <a:t> van de </a:t>
            </a:r>
            <a:r>
              <a:rPr lang="en-US" sz="2400" b="1" dirty="0" err="1">
                <a:solidFill>
                  <a:schemeClr val="dk1"/>
                </a:solidFill>
                <a:latin typeface="Calibri" panose="020F0502020204030204" pitchFamily="34" charset="0"/>
                <a:ea typeface="Calibri"/>
                <a:cs typeface="Calibri"/>
                <a:sym typeface="Calibri"/>
              </a:rPr>
              <a:t>richtlijn</a:t>
            </a:r>
            <a:r>
              <a:rPr lang="en-US" sz="2400" b="1" dirty="0">
                <a:solidFill>
                  <a:schemeClr val="dk1"/>
                </a:solidFill>
                <a:latin typeface="Calibri" panose="020F0502020204030204" pitchFamily="34" charset="0"/>
                <a:ea typeface="Calibri"/>
                <a:cs typeface="Calibri"/>
                <a:sym typeface="Calibri"/>
              </a:rPr>
              <a:t> </a:t>
            </a:r>
            <a:r>
              <a:rPr lang="en-US" sz="2400" b="1" dirty="0" err="1">
                <a:solidFill>
                  <a:schemeClr val="dk1"/>
                </a:solidFill>
                <a:latin typeface="Calibri" panose="020F0502020204030204" pitchFamily="34" charset="0"/>
              </a:rPr>
              <a:t>toepassen</a:t>
            </a:r>
            <a:r>
              <a:rPr lang="en-US" sz="2400" b="1" dirty="0">
                <a:solidFill>
                  <a:schemeClr val="dk1"/>
                </a:solidFill>
                <a:latin typeface="Calibri" panose="020F0502020204030204" pitchFamily="34" charset="0"/>
              </a:rPr>
              <a:t>? </a:t>
            </a:r>
          </a:p>
        </p:txBody>
      </p:sp>
      <p:sp>
        <p:nvSpPr>
          <p:cNvPr id="79" name="Shape 79"/>
          <p:cNvSpPr txBox="1"/>
          <p:nvPr/>
        </p:nvSpPr>
        <p:spPr>
          <a:xfrm>
            <a:off x="1548000" y="2160000"/>
            <a:ext cx="7139099" cy="3766199"/>
          </a:xfrm>
          <a:prstGeom prst="rect">
            <a:avLst/>
          </a:prstGeom>
          <a:noFill/>
          <a:ln>
            <a:noFill/>
          </a:ln>
        </p:spPr>
        <p:txBody>
          <a:bodyPr lIns="91425" tIns="45700" rIns="91425" bIns="45700" anchor="t" anchorCtr="0">
            <a:noAutofit/>
          </a:bodyPr>
          <a:lstStyle/>
          <a:p>
            <a:pPr marL="0" marR="0" lvl="0" indent="0" algn="l" rtl="0">
              <a:lnSpc>
                <a:spcPct val="136842"/>
              </a:lnSpc>
              <a:spcBef>
                <a:spcPts val="380"/>
              </a:spcBef>
              <a:spcAft>
                <a:spcPts val="0"/>
              </a:spcAft>
              <a:buClr>
                <a:schemeClr val="dk1"/>
              </a:buClr>
              <a:buSzPct val="25000"/>
              <a:buFont typeface="Calibri"/>
              <a:buNone/>
            </a:pPr>
            <a:endParaRPr lang="en-US" sz="1800" dirty="0" smtClean="0">
              <a:solidFill>
                <a:schemeClr val="dk1"/>
              </a:solidFill>
            </a:endParaRPr>
          </a:p>
          <a:p>
            <a:pPr marL="0" marR="0" lvl="0" indent="0" algn="l" rtl="0">
              <a:lnSpc>
                <a:spcPct val="136842"/>
              </a:lnSpc>
              <a:spcBef>
                <a:spcPts val="380"/>
              </a:spcBef>
              <a:spcAft>
                <a:spcPts val="0"/>
              </a:spcAft>
              <a:buClr>
                <a:schemeClr val="dk1"/>
              </a:buClr>
              <a:buSzPct val="25000"/>
              <a:buFont typeface="Calibri"/>
              <a:buNone/>
            </a:pPr>
            <a:endParaRPr lang="en-US" sz="1800" dirty="0">
              <a:solidFill>
                <a:schemeClr val="dk1"/>
              </a:solidFill>
            </a:endParaRPr>
          </a:p>
          <a:p>
            <a:pPr marL="0" marR="0" lvl="0" indent="0" algn="l" rtl="0">
              <a:lnSpc>
                <a:spcPct val="136842"/>
              </a:lnSpc>
              <a:spcBef>
                <a:spcPts val="380"/>
              </a:spcBef>
              <a:spcAft>
                <a:spcPts val="0"/>
              </a:spcAft>
              <a:buClr>
                <a:schemeClr val="dk1"/>
              </a:buClr>
              <a:buSzPct val="25000"/>
              <a:buFont typeface="Calibri"/>
              <a:buNone/>
            </a:pPr>
            <a:r>
              <a:rPr lang="en-US" sz="1900" dirty="0" err="1" smtClean="0">
                <a:solidFill>
                  <a:schemeClr val="dk1"/>
                </a:solidFill>
                <a:latin typeface="Calibri" panose="020F0502020204030204" pitchFamily="34" charset="0"/>
              </a:rPr>
              <a:t>Beschrijf</a:t>
            </a:r>
            <a:r>
              <a:rPr lang="en-US" sz="1900" dirty="0" smtClean="0">
                <a:solidFill>
                  <a:schemeClr val="dk1"/>
                </a:solidFill>
                <a:latin typeface="Calibri" panose="020F0502020204030204" pitchFamily="34" charset="0"/>
              </a:rPr>
              <a:t> </a:t>
            </a:r>
            <a:r>
              <a:rPr lang="en-US" sz="1900" dirty="0" err="1">
                <a:solidFill>
                  <a:schemeClr val="dk1"/>
                </a:solidFill>
                <a:latin typeface="Calibri" panose="020F0502020204030204" pitchFamily="34" charset="0"/>
              </a:rPr>
              <a:t>een</a:t>
            </a:r>
            <a:r>
              <a:rPr lang="en-US" sz="1900" dirty="0">
                <a:solidFill>
                  <a:schemeClr val="dk1"/>
                </a:solidFill>
                <a:latin typeface="Calibri" panose="020F0502020204030204" pitchFamily="34" charset="0"/>
              </a:rPr>
              <a:t> </a:t>
            </a:r>
            <a:r>
              <a:rPr lang="en-US" sz="1900" dirty="0" err="1">
                <a:solidFill>
                  <a:schemeClr val="dk1"/>
                </a:solidFill>
                <a:latin typeface="Calibri" panose="020F0502020204030204" pitchFamily="34" charset="0"/>
              </a:rPr>
              <a:t>korte</a:t>
            </a:r>
            <a:r>
              <a:rPr lang="en-US" sz="1900" dirty="0">
                <a:solidFill>
                  <a:schemeClr val="dk1"/>
                </a:solidFill>
                <a:latin typeface="Calibri" panose="020F0502020204030204" pitchFamily="34" charset="0"/>
              </a:rPr>
              <a:t> casus over </a:t>
            </a:r>
            <a:r>
              <a:rPr lang="en-US" sz="1900" dirty="0" err="1">
                <a:solidFill>
                  <a:schemeClr val="dk1"/>
                </a:solidFill>
                <a:latin typeface="Calibri" panose="020F0502020204030204" pitchFamily="34" charset="0"/>
              </a:rPr>
              <a:t>preventie</a:t>
            </a:r>
            <a:r>
              <a:rPr lang="en-US" sz="1900" dirty="0">
                <a:solidFill>
                  <a:schemeClr val="dk1"/>
                </a:solidFill>
                <a:latin typeface="Calibri" panose="020F0502020204030204" pitchFamily="34" charset="0"/>
              </a:rPr>
              <a:t> </a:t>
            </a:r>
            <a:r>
              <a:rPr lang="en-US" sz="1900" dirty="0" smtClean="0">
                <a:solidFill>
                  <a:schemeClr val="dk1"/>
                </a:solidFill>
                <a:latin typeface="Calibri" panose="020F0502020204030204" pitchFamily="34" charset="0"/>
              </a:rPr>
              <a:t>op </a:t>
            </a:r>
            <a:r>
              <a:rPr lang="en-US" sz="1900" dirty="0">
                <a:solidFill>
                  <a:schemeClr val="dk1"/>
                </a:solidFill>
                <a:latin typeface="Calibri" panose="020F0502020204030204" pitchFamily="34" charset="0"/>
              </a:rPr>
              <a:t>basis van de </a:t>
            </a:r>
            <a:r>
              <a:rPr lang="en-US" sz="1900" dirty="0" err="1" smtClean="0">
                <a:solidFill>
                  <a:schemeClr val="dk1"/>
                </a:solidFill>
                <a:latin typeface="Calibri" panose="020F0502020204030204" pitchFamily="34" charset="0"/>
              </a:rPr>
              <a:t>richtlijn</a:t>
            </a:r>
            <a:r>
              <a:rPr lang="en-US" sz="1800" dirty="0" smtClean="0">
                <a:solidFill>
                  <a:schemeClr val="dk1"/>
                </a:solidFill>
              </a:rPr>
              <a:t>.</a:t>
            </a:r>
            <a:endParaRPr lang="en-US" sz="1800" dirty="0">
              <a:solidFill>
                <a:schemeClr val="dk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1548000" y="1620000"/>
            <a:ext cx="2816100" cy="409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dirty="0" err="1">
                <a:solidFill>
                  <a:schemeClr val="dk2"/>
                </a:solidFill>
                <a:latin typeface="Calibri"/>
                <a:ea typeface="Calibri"/>
                <a:cs typeface="Calibri"/>
                <a:sym typeface="Calibri"/>
              </a:rPr>
              <a:t>W</a:t>
            </a:r>
            <a:r>
              <a:rPr lang="en-US" sz="2400" b="1" i="0" u="none" strike="noStrike" cap="none" dirty="0" err="1">
                <a:solidFill>
                  <a:schemeClr val="dk2"/>
                </a:solidFill>
                <a:latin typeface="Calibri"/>
                <a:ea typeface="Calibri"/>
                <a:cs typeface="Calibri"/>
                <a:sym typeface="Calibri"/>
              </a:rPr>
              <a:t>ijze</a:t>
            </a:r>
            <a:r>
              <a:rPr lang="en-US" sz="2400" b="1" i="0" u="none" strike="noStrike" cap="none" dirty="0">
                <a:solidFill>
                  <a:schemeClr val="dk2"/>
                </a:solidFill>
                <a:latin typeface="Calibri"/>
                <a:ea typeface="Calibri"/>
                <a:cs typeface="Calibri"/>
                <a:sym typeface="Calibri"/>
              </a:rPr>
              <a:t> van </a:t>
            </a:r>
            <a:r>
              <a:rPr lang="en-US" sz="2400" b="1" i="0" u="none" strike="noStrike" cap="none" dirty="0" err="1">
                <a:solidFill>
                  <a:schemeClr val="dk2"/>
                </a:solidFill>
                <a:latin typeface="Calibri"/>
                <a:ea typeface="Calibri"/>
                <a:cs typeface="Calibri"/>
                <a:sym typeface="Calibri"/>
              </a:rPr>
              <a:t>registratie</a:t>
            </a:r>
            <a:endParaRPr lang="en-US" sz="2400" b="1" i="0" u="none" strike="noStrike" cap="none" dirty="0">
              <a:solidFill>
                <a:schemeClr val="dk2"/>
              </a:solidFill>
              <a:latin typeface="Calibri"/>
              <a:ea typeface="Calibri"/>
              <a:cs typeface="Calibri"/>
              <a:sym typeface="Calibri"/>
            </a:endParaRPr>
          </a:p>
        </p:txBody>
      </p:sp>
      <p:sp>
        <p:nvSpPr>
          <p:cNvPr id="113" name="Shape 113"/>
          <p:cNvSpPr txBox="1"/>
          <p:nvPr/>
        </p:nvSpPr>
        <p:spPr>
          <a:xfrm>
            <a:off x="1548000" y="2160000"/>
            <a:ext cx="7138800" cy="3765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Font typeface="Arial" pitchFamily="34" charset="0"/>
              <a:buChar char="•"/>
            </a:pPr>
            <a:r>
              <a:rPr lang="en-US" sz="1600" dirty="0">
                <a:solidFill>
                  <a:schemeClr val="dk1"/>
                </a:solidFill>
                <a:latin typeface="Calibri" pitchFamily="34" charset="0"/>
              </a:rPr>
              <a:t> </a:t>
            </a:r>
            <a:r>
              <a:rPr lang="en-US" sz="1900" b="1" dirty="0" err="1">
                <a:solidFill>
                  <a:schemeClr val="tx1"/>
                </a:solidFill>
                <a:latin typeface="Calibri" pitchFamily="34" charset="0"/>
                <a:sym typeface="Calibri"/>
              </a:rPr>
              <a:t>Toelichting</a:t>
            </a:r>
            <a:r>
              <a:rPr lang="en-US" sz="1900" b="1" dirty="0">
                <a:solidFill>
                  <a:schemeClr val="tx1"/>
                </a:solidFill>
                <a:latin typeface="Calibri" pitchFamily="34" charset="0"/>
                <a:sym typeface="Calibri"/>
              </a:rPr>
              <a:t> op de BDS-</a:t>
            </a:r>
            <a:r>
              <a:rPr lang="en-US" sz="1900" b="1" dirty="0" err="1">
                <a:solidFill>
                  <a:schemeClr val="tx1"/>
                </a:solidFill>
                <a:latin typeface="Calibri" pitchFamily="34" charset="0"/>
                <a:sym typeface="Calibri"/>
              </a:rPr>
              <a:t>protocollen</a:t>
            </a:r>
            <a:r>
              <a:rPr lang="en-US" sz="1900" b="1" dirty="0">
                <a:solidFill>
                  <a:schemeClr val="tx1"/>
                </a:solidFill>
                <a:latin typeface="Calibri" pitchFamily="34" charset="0"/>
                <a:sym typeface="Calibri"/>
              </a:rPr>
              <a:t> </a:t>
            </a:r>
            <a:r>
              <a:rPr lang="en-US" sz="1900" b="1" dirty="0" err="1">
                <a:solidFill>
                  <a:schemeClr val="tx1"/>
                </a:solidFill>
                <a:latin typeface="Calibri" pitchFamily="34" charset="0"/>
                <a:sym typeface="Calibri"/>
              </a:rPr>
              <a:t>bij</a:t>
            </a:r>
            <a:r>
              <a:rPr lang="en-US" sz="1900" b="1" dirty="0">
                <a:solidFill>
                  <a:schemeClr val="tx1"/>
                </a:solidFill>
                <a:latin typeface="Calibri" pitchFamily="34" charset="0"/>
                <a:sym typeface="Calibri"/>
              </a:rPr>
              <a:t> JGZ-</a:t>
            </a:r>
            <a:r>
              <a:rPr lang="en-US" sz="1900" b="1" dirty="0" err="1">
                <a:solidFill>
                  <a:schemeClr val="tx1"/>
                </a:solidFill>
                <a:latin typeface="Calibri" pitchFamily="34" charset="0"/>
                <a:sym typeface="Calibri"/>
              </a:rPr>
              <a:t>richtlijnen</a:t>
            </a:r>
            <a:endParaRPr lang="en-US" sz="1900" b="1" dirty="0">
              <a:solidFill>
                <a:schemeClr val="tx1"/>
              </a:solidFill>
              <a:latin typeface="Calibri" pitchFamily="34" charset="0"/>
              <a:sym typeface="Calibri"/>
            </a:endParaRPr>
          </a:p>
          <a:p>
            <a:pPr marL="0" marR="0" lvl="0" indent="0" algn="l" rtl="0">
              <a:lnSpc>
                <a:spcPct val="100000"/>
              </a:lnSpc>
              <a:spcBef>
                <a:spcPts val="0"/>
              </a:spcBef>
              <a:spcAft>
                <a:spcPts val="0"/>
              </a:spcAft>
              <a:buSzPct val="25000"/>
              <a:buFont typeface="Arial" pitchFamily="34" charset="0"/>
              <a:buChar char="•"/>
            </a:pPr>
            <a:endParaRPr lang="en-US" sz="1600" b="1" dirty="0">
              <a:solidFill>
                <a:schemeClr val="dk1"/>
              </a:solidFill>
              <a:latin typeface="Calibri" pitchFamily="34" charset="0"/>
              <a:ea typeface="Calibri"/>
              <a:cs typeface="Calibri"/>
              <a:sym typeface="Calibri"/>
            </a:endParaRPr>
          </a:p>
          <a:p>
            <a:pPr marL="342900" lvl="6" indent="-342900">
              <a:spcBef>
                <a:spcPts val="380"/>
              </a:spcBef>
              <a:buClr>
                <a:schemeClr val="dk1"/>
              </a:buClr>
              <a:buSzPct val="100000"/>
              <a:buFont typeface="Arial" panose="020B0604020202020204" pitchFamily="34" charset="0"/>
              <a:buChar char="•"/>
            </a:pPr>
            <a:r>
              <a:rPr lang="en-US" sz="1900" dirty="0" err="1">
                <a:solidFill>
                  <a:schemeClr val="dk1"/>
                </a:solidFill>
                <a:latin typeface="Calibri"/>
                <a:ea typeface="Calibri"/>
                <a:cs typeface="Calibri"/>
                <a:sym typeface="Calibri"/>
              </a:rPr>
              <a:t>Handelingsaanbevelingen</a:t>
            </a:r>
            <a:r>
              <a:rPr lang="en-US" sz="1900" dirty="0">
                <a:solidFill>
                  <a:schemeClr val="dk1"/>
                </a:solidFill>
                <a:latin typeface="Calibri"/>
                <a:ea typeface="Calibri"/>
                <a:cs typeface="Calibri"/>
                <a:sym typeface="Calibri"/>
              </a:rPr>
              <a:t> ten </a:t>
            </a:r>
            <a:r>
              <a:rPr lang="en-US" sz="1900" dirty="0" err="1">
                <a:solidFill>
                  <a:schemeClr val="dk1"/>
                </a:solidFill>
                <a:latin typeface="Calibri"/>
                <a:ea typeface="Calibri"/>
                <a:cs typeface="Calibri"/>
                <a:sym typeface="Calibri"/>
              </a:rPr>
              <a:t>behoeve</a:t>
            </a:r>
            <a:r>
              <a:rPr lang="en-US" sz="1900" dirty="0">
                <a:solidFill>
                  <a:schemeClr val="dk1"/>
                </a:solidFill>
                <a:latin typeface="Calibri"/>
                <a:ea typeface="Calibri"/>
                <a:cs typeface="Calibri"/>
                <a:sym typeface="Calibri"/>
              </a:rPr>
              <a:t> van de </a:t>
            </a:r>
            <a:r>
              <a:rPr lang="en-US" sz="1900" dirty="0" err="1">
                <a:solidFill>
                  <a:schemeClr val="dk1"/>
                </a:solidFill>
                <a:latin typeface="Calibri"/>
                <a:ea typeface="Calibri"/>
                <a:cs typeface="Calibri"/>
                <a:sym typeface="Calibri"/>
              </a:rPr>
              <a:t>zorg</a:t>
            </a:r>
            <a:r>
              <a:rPr lang="en-US" sz="1900" dirty="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voor</a:t>
            </a:r>
            <a:r>
              <a:rPr lang="en-US" sz="1900" dirty="0">
                <a:solidFill>
                  <a:schemeClr val="dk1"/>
                </a:solidFill>
                <a:latin typeface="Calibri"/>
                <a:ea typeface="Calibri"/>
                <a:cs typeface="Calibri"/>
                <a:sym typeface="Calibri"/>
              </a:rPr>
              <a:t> </a:t>
            </a:r>
            <a:r>
              <a:rPr lang="en-US" sz="1900" dirty="0" smtClean="0">
                <a:solidFill>
                  <a:schemeClr val="dk1"/>
                </a:solidFill>
                <a:latin typeface="Calibri"/>
                <a:ea typeface="Calibri"/>
                <a:cs typeface="Calibri"/>
                <a:sym typeface="Calibri"/>
              </a:rPr>
              <a:t>het </a:t>
            </a:r>
            <a:r>
              <a:rPr lang="en-US" sz="1900" dirty="0">
                <a:solidFill>
                  <a:schemeClr val="dk1"/>
                </a:solidFill>
                <a:latin typeface="Calibri"/>
                <a:ea typeface="Calibri"/>
                <a:cs typeface="Calibri"/>
                <a:sym typeface="Calibri"/>
              </a:rPr>
              <a:t>kind </a:t>
            </a:r>
            <a:r>
              <a:rPr lang="en-US" sz="1900" dirty="0" err="1">
                <a:solidFill>
                  <a:schemeClr val="dk1"/>
                </a:solidFill>
                <a:latin typeface="Calibri"/>
                <a:ea typeface="Calibri"/>
                <a:cs typeface="Calibri"/>
                <a:sym typeface="Calibri"/>
              </a:rPr>
              <a:t>zijn</a:t>
            </a:r>
            <a:r>
              <a:rPr lang="en-US" sz="1900" dirty="0">
                <a:solidFill>
                  <a:schemeClr val="dk1"/>
                </a:solidFill>
                <a:latin typeface="Calibri"/>
                <a:ea typeface="Calibri"/>
                <a:cs typeface="Calibri"/>
                <a:sym typeface="Calibri"/>
              </a:rPr>
              <a:t> conform de BDS op </a:t>
            </a:r>
            <a:r>
              <a:rPr lang="en-US" sz="1900" dirty="0" err="1">
                <a:solidFill>
                  <a:schemeClr val="dk1"/>
                </a:solidFill>
                <a:latin typeface="Calibri"/>
                <a:ea typeface="Calibri"/>
                <a:cs typeface="Calibri"/>
                <a:sym typeface="Calibri"/>
              </a:rPr>
              <a:t>uniforme</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wijze</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registreerbaar</a:t>
            </a:r>
            <a:endParaRPr lang="en-US" sz="1900" dirty="0">
              <a:solidFill>
                <a:schemeClr val="dk1"/>
              </a:solidFill>
              <a:latin typeface="Calibri"/>
              <a:ea typeface="Calibri"/>
              <a:cs typeface="Calibri"/>
              <a:sym typeface="Calibri"/>
            </a:endParaRPr>
          </a:p>
          <a:p>
            <a:pPr marL="342900" lvl="6" indent="-342900">
              <a:spcBef>
                <a:spcPts val="380"/>
              </a:spcBef>
              <a:buClr>
                <a:schemeClr val="dk1"/>
              </a:buClr>
              <a:buSzPct val="100000"/>
              <a:buFont typeface="Arial" panose="020B0604020202020204" pitchFamily="34" charset="0"/>
              <a:buChar char="•"/>
            </a:pPr>
            <a:r>
              <a:rPr lang="en-US" sz="1900" dirty="0" err="1">
                <a:solidFill>
                  <a:schemeClr val="dk1"/>
                </a:solidFill>
                <a:latin typeface="Calibri"/>
                <a:ea typeface="Calibri"/>
                <a:cs typeface="Calibri"/>
                <a:sym typeface="Calibri"/>
              </a:rPr>
              <a:t>Ondersteuning</a:t>
            </a:r>
            <a:r>
              <a:rPr lang="en-US" sz="1900" dirty="0">
                <a:solidFill>
                  <a:schemeClr val="dk1"/>
                </a:solidFill>
                <a:latin typeface="Calibri"/>
                <a:ea typeface="Calibri"/>
                <a:cs typeface="Calibri"/>
                <a:sym typeface="Calibri"/>
              </a:rPr>
              <a:t> om </a:t>
            </a:r>
            <a:r>
              <a:rPr lang="en-US" sz="1900" dirty="0" err="1">
                <a:solidFill>
                  <a:schemeClr val="dk1"/>
                </a:solidFill>
                <a:latin typeface="Calibri"/>
                <a:ea typeface="Calibri"/>
                <a:cs typeface="Calibri"/>
                <a:sym typeface="Calibri"/>
              </a:rPr>
              <a:t>een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registratieprotocol</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voor</a:t>
            </a:r>
            <a:r>
              <a:rPr lang="en-US" sz="1900" dirty="0">
                <a:solidFill>
                  <a:schemeClr val="dk1"/>
                </a:solidFill>
                <a:latin typeface="Calibri"/>
                <a:ea typeface="Calibri"/>
                <a:cs typeface="Calibri"/>
                <a:sym typeface="Calibri"/>
              </a:rPr>
              <a:t> de </a:t>
            </a:r>
            <a:r>
              <a:rPr lang="en-US" sz="1900" dirty="0" err="1">
                <a:solidFill>
                  <a:schemeClr val="dk1"/>
                </a:solidFill>
                <a:latin typeface="Calibri"/>
                <a:ea typeface="Calibri"/>
                <a:cs typeface="Calibri"/>
                <a:sym typeface="Calibri"/>
              </a:rPr>
              <a:t>eigen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organisatie</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te</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maken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passend</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bij</a:t>
            </a:r>
            <a:r>
              <a:rPr lang="en-US" sz="1900" dirty="0">
                <a:solidFill>
                  <a:schemeClr val="dk1"/>
                </a:solidFill>
                <a:latin typeface="Calibri"/>
                <a:ea typeface="Calibri"/>
                <a:cs typeface="Calibri"/>
                <a:sym typeface="Calibri"/>
              </a:rPr>
              <a:t> de </a:t>
            </a:r>
            <a:r>
              <a:rPr lang="en-US" sz="1900" dirty="0" err="1">
                <a:solidFill>
                  <a:schemeClr val="dk1"/>
                </a:solidFill>
                <a:latin typeface="Calibri"/>
                <a:ea typeface="Calibri"/>
                <a:cs typeface="Calibri"/>
                <a:sym typeface="Calibri"/>
              </a:rPr>
              <a:t>eigen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werkprocessen</a:t>
            </a:r>
            <a:r>
              <a:rPr lang="en-US" sz="1900" dirty="0">
                <a:solidFill>
                  <a:schemeClr val="dk1"/>
                </a:solidFill>
                <a:latin typeface="Calibri"/>
                <a:ea typeface="Calibri"/>
                <a:cs typeface="Calibri"/>
                <a:sym typeface="Calibri"/>
              </a:rPr>
              <a:t> en de </a:t>
            </a:r>
            <a:r>
              <a:rPr lang="en-US" sz="1900" dirty="0" err="1">
                <a:solidFill>
                  <a:schemeClr val="dk1"/>
                </a:solidFill>
                <a:latin typeface="Calibri"/>
                <a:ea typeface="Calibri"/>
                <a:cs typeface="Calibri"/>
                <a:sym typeface="Calibri"/>
              </a:rPr>
              <a:t>inrichting</a:t>
            </a:r>
            <a:r>
              <a:rPr lang="en-US" sz="1900" dirty="0">
                <a:solidFill>
                  <a:schemeClr val="dk1"/>
                </a:solidFill>
                <a:latin typeface="Calibri"/>
                <a:ea typeface="Calibri"/>
                <a:cs typeface="Calibri"/>
                <a:sym typeface="Calibri"/>
              </a:rPr>
              <a:t> van het </a:t>
            </a:r>
            <a:r>
              <a:rPr lang="en-US" sz="1900" dirty="0" err="1">
                <a:solidFill>
                  <a:schemeClr val="dk1"/>
                </a:solidFill>
                <a:latin typeface="Calibri"/>
                <a:ea typeface="Calibri"/>
                <a:cs typeface="Calibri"/>
                <a:sym typeface="Calibri"/>
              </a:rPr>
              <a:t>Digitaal</a:t>
            </a:r>
            <a:r>
              <a:rPr lang="en-US" sz="1900" dirty="0">
                <a:solidFill>
                  <a:schemeClr val="dk1"/>
                </a:solidFill>
                <a:latin typeface="Calibri"/>
                <a:ea typeface="Calibri"/>
                <a:cs typeface="Calibri"/>
                <a:sym typeface="Calibri"/>
              </a:rPr>
              <a:t> Dossier JGZ</a:t>
            </a:r>
          </a:p>
          <a:p>
            <a:pPr marL="342900" lvl="6" indent="-342900">
              <a:spcBef>
                <a:spcPts val="380"/>
              </a:spcBef>
              <a:buClr>
                <a:schemeClr val="dk1"/>
              </a:buClr>
              <a:buSzPct val="100000"/>
              <a:buFont typeface="Arial" panose="020B0604020202020204" pitchFamily="34" charset="0"/>
              <a:buChar char="•"/>
            </a:pPr>
            <a:r>
              <a:rPr lang="en-US" sz="1900" dirty="0" err="1">
                <a:solidFill>
                  <a:schemeClr val="dk1"/>
                </a:solidFill>
                <a:latin typeface="Calibri"/>
                <a:ea typeface="Calibri"/>
                <a:cs typeface="Calibri"/>
                <a:sym typeface="Calibri"/>
              </a:rPr>
              <a:t>Een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functionele</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omschrijving</a:t>
            </a:r>
            <a:r>
              <a:rPr lang="en-US" sz="1900" dirty="0">
                <a:solidFill>
                  <a:schemeClr val="dk1"/>
                </a:solidFill>
                <a:latin typeface="Calibri"/>
                <a:ea typeface="Calibri"/>
                <a:cs typeface="Calibri"/>
                <a:sym typeface="Calibri"/>
              </a:rPr>
              <a:t> van de BDS-</a:t>
            </a:r>
            <a:r>
              <a:rPr lang="en-US" sz="1900" dirty="0" err="1">
                <a:solidFill>
                  <a:schemeClr val="dk1"/>
                </a:solidFill>
                <a:latin typeface="Calibri"/>
                <a:ea typeface="Calibri"/>
                <a:cs typeface="Calibri"/>
                <a:sym typeface="Calibri"/>
              </a:rPr>
              <a:t>onderdelen</a:t>
            </a:r>
            <a:r>
              <a:rPr lang="en-US" sz="1900" dirty="0">
                <a:solidFill>
                  <a:schemeClr val="dk1"/>
                </a:solidFill>
                <a:latin typeface="Calibri"/>
                <a:ea typeface="Calibri"/>
                <a:cs typeface="Calibri"/>
                <a:sym typeface="Calibri"/>
              </a:rPr>
              <a:t> en </a:t>
            </a:r>
            <a:r>
              <a:rPr lang="en-US" sz="1900" dirty="0" err="1">
                <a:solidFill>
                  <a:schemeClr val="dk1"/>
                </a:solidFill>
                <a:latin typeface="Calibri"/>
                <a:ea typeface="Calibri"/>
                <a:cs typeface="Calibri"/>
                <a:sym typeface="Calibri"/>
              </a:rPr>
              <a:t>vervolgens</a:t>
            </a:r>
            <a:r>
              <a:rPr lang="en-US" sz="1900" dirty="0">
                <a:solidFill>
                  <a:schemeClr val="dk1"/>
                </a:solidFill>
                <a:latin typeface="Calibri"/>
                <a:ea typeface="Calibri"/>
                <a:cs typeface="Calibri"/>
                <a:sym typeface="Calibri"/>
              </a:rPr>
              <a:t> de </a:t>
            </a:r>
            <a:r>
              <a:rPr lang="en-US" sz="1900" dirty="0" err="1">
                <a:solidFill>
                  <a:schemeClr val="dk1"/>
                </a:solidFill>
                <a:latin typeface="Calibri"/>
                <a:ea typeface="Calibri"/>
                <a:cs typeface="Calibri"/>
                <a:sym typeface="Calibri"/>
              </a:rPr>
              <a:t>technische</a:t>
            </a:r>
            <a:r>
              <a:rPr lang="en-US" sz="1900" dirty="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omschrijving</a:t>
            </a:r>
            <a:endParaRPr lang="en-US" sz="1900"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Arial" pitchFamily="34" charset="0"/>
              <a:buChar char="•"/>
            </a:pPr>
            <a:endParaRPr sz="1600" i="1" dirty="0">
              <a:solidFill>
                <a:schemeClr val="dk1"/>
              </a:solidFill>
              <a:latin typeface="Calibri" pitchFamily="34" charset="0"/>
              <a:ea typeface="Calibri"/>
              <a:cs typeface="Calibri"/>
              <a:sym typeface="Calibri"/>
            </a:endParaRPr>
          </a:p>
          <a:p>
            <a:pPr marL="0" marR="0" lvl="0" indent="0" algn="l" rtl="0">
              <a:lnSpc>
                <a:spcPct val="136842"/>
              </a:lnSpc>
              <a:spcBef>
                <a:spcPts val="380"/>
              </a:spcBef>
              <a:spcAft>
                <a:spcPts val="0"/>
              </a:spcAft>
              <a:buClr>
                <a:schemeClr val="dk1"/>
              </a:buClr>
              <a:buFont typeface="Arial" pitchFamily="34" charset="0"/>
              <a:buChar char="•"/>
            </a:pPr>
            <a:endParaRPr sz="1600" i="1" dirty="0">
              <a:solidFill>
                <a:schemeClr val="dk1"/>
              </a:solidFill>
              <a:latin typeface="Calibri" pitchFamily="34" charset="0"/>
              <a:ea typeface="Calibri"/>
              <a:cs typeface="Calibri"/>
              <a:sym typeface="Calibri"/>
            </a:endParaRPr>
          </a:p>
          <a:p>
            <a:pPr marL="0" marR="0" lvl="0" indent="0" algn="l" rtl="0">
              <a:lnSpc>
                <a:spcPct val="136842"/>
              </a:lnSpc>
              <a:spcBef>
                <a:spcPts val="380"/>
              </a:spcBef>
              <a:spcAft>
                <a:spcPts val="0"/>
              </a:spcAft>
              <a:buClr>
                <a:schemeClr val="dk1"/>
              </a:buClr>
              <a:buFont typeface="Arial" pitchFamily="34" charset="0"/>
              <a:buChar char="•"/>
            </a:pPr>
            <a:endParaRPr sz="1600" i="1" dirty="0">
              <a:solidFill>
                <a:schemeClr val="dk1"/>
              </a:solidFill>
              <a:latin typeface="Calibri" pitchFamily="34" charset="0"/>
              <a:ea typeface="Calibri"/>
              <a:cs typeface="Calibri"/>
              <a:sym typeface="Calibri"/>
            </a:endParaRPr>
          </a:p>
          <a:p>
            <a:pPr marL="0" marR="0" lvl="0" indent="0" algn="l" rtl="0">
              <a:lnSpc>
                <a:spcPct val="136842"/>
              </a:lnSpc>
              <a:spcBef>
                <a:spcPts val="380"/>
              </a:spcBef>
              <a:spcAft>
                <a:spcPts val="0"/>
              </a:spcAft>
              <a:buClr>
                <a:schemeClr val="dk1"/>
              </a:buClr>
              <a:buFont typeface="Arial" pitchFamily="34" charset="0"/>
              <a:buChar char="•"/>
            </a:pPr>
            <a:endParaRPr sz="1600" i="1" dirty="0">
              <a:solidFill>
                <a:schemeClr val="dk1"/>
              </a:solidFill>
              <a:latin typeface="Calibri" pitchFamily="34" charset="0"/>
              <a:ea typeface="Calibri"/>
              <a:cs typeface="Calibri"/>
              <a:sym typeface="Calibri"/>
            </a:endParaRPr>
          </a:p>
          <a:p>
            <a:pPr marL="0" marR="0" lvl="0" indent="0" algn="l" rtl="0">
              <a:lnSpc>
                <a:spcPct val="136842"/>
              </a:lnSpc>
              <a:spcBef>
                <a:spcPts val="380"/>
              </a:spcBef>
              <a:spcAft>
                <a:spcPts val="0"/>
              </a:spcAft>
              <a:buClr>
                <a:schemeClr val="dk1"/>
              </a:buClr>
              <a:buFont typeface="Arial" pitchFamily="34" charset="0"/>
              <a:buChar char="•"/>
            </a:pPr>
            <a:endParaRPr sz="1600" b="0" i="0" u="none" strike="noStrike" cap="none" dirty="0">
              <a:solidFill>
                <a:schemeClr val="dk1"/>
              </a:solidFill>
              <a:latin typeface="Calibri" pitchFamily="34" charset="0"/>
              <a:ea typeface="Calibri"/>
              <a:cs typeface="Calibri"/>
              <a:sym typeface="Calibri"/>
            </a:endParaRPr>
          </a:p>
        </p:txBody>
      </p:sp>
      <p:sp>
        <p:nvSpPr>
          <p:cNvPr id="114" name="Shape 114"/>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514003974"/>
              </p:ext>
            </p:extLst>
          </p:nvPr>
        </p:nvGraphicFramePr>
        <p:xfrm>
          <a:off x="1619672" y="2564904"/>
          <a:ext cx="6912767" cy="625569"/>
        </p:xfrm>
        <a:graphic>
          <a:graphicData uri="http://schemas.openxmlformats.org/drawingml/2006/table">
            <a:tbl>
              <a:tblPr/>
              <a:tblGrid>
                <a:gridCol w="1438720"/>
                <a:gridCol w="1438720"/>
                <a:gridCol w="2573585"/>
                <a:gridCol w="1461742"/>
              </a:tblGrid>
              <a:tr h="625569">
                <a:tc>
                  <a:txBody>
                    <a:bodyPr/>
                    <a:lstStyle/>
                    <a:p>
                      <a:pPr marR="38100">
                        <a:lnSpc>
                          <a:spcPct val="115000"/>
                        </a:lnSpc>
                        <a:spcAft>
                          <a:spcPts val="0"/>
                        </a:spcAft>
                      </a:pPr>
                      <a:r>
                        <a:rPr lang="nl-NL" sz="1000" dirty="0">
                          <a:solidFill>
                            <a:srgbClr val="FFFFFF"/>
                          </a:solidFill>
                          <a:latin typeface="Calibri"/>
                          <a:ea typeface="Calibri"/>
                          <a:cs typeface="Calibri"/>
                        </a:rPr>
                        <a:t>BDS Rubriek</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000" dirty="0">
                          <a:solidFill>
                            <a:srgbClr val="FFFFFF"/>
                          </a:solidFill>
                          <a:latin typeface="Calibri"/>
                          <a:ea typeface="Calibri"/>
                          <a:cs typeface="Calibri"/>
                        </a:rPr>
                        <a:t>BDS Element</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000" dirty="0">
                          <a:solidFill>
                            <a:srgbClr val="FFFFFF"/>
                          </a:solidFill>
                          <a:latin typeface="Calibri"/>
                          <a:ea typeface="Calibri"/>
                          <a:cs typeface="Calibri"/>
                        </a:rPr>
                        <a:t>Registratie</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000" dirty="0">
                          <a:solidFill>
                            <a:srgbClr val="FFFFFF"/>
                          </a:solidFill>
                          <a:latin typeface="Calibri"/>
                          <a:ea typeface="Calibri"/>
                          <a:cs typeface="Calibri"/>
                        </a:rPr>
                        <a:t>Opmerking</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741095856"/>
              </p:ext>
            </p:extLst>
          </p:nvPr>
        </p:nvGraphicFramePr>
        <p:xfrm>
          <a:off x="1619672" y="3168262"/>
          <a:ext cx="6912768" cy="2060938"/>
        </p:xfrm>
        <a:graphic>
          <a:graphicData uri="http://schemas.openxmlformats.org/drawingml/2006/table">
            <a:tbl>
              <a:tblPr/>
              <a:tblGrid>
                <a:gridCol w="1415702"/>
                <a:gridCol w="1461741"/>
                <a:gridCol w="2573584"/>
                <a:gridCol w="1461741"/>
              </a:tblGrid>
              <a:tr h="1048370">
                <a:tc>
                  <a:txBody>
                    <a:bodyPr/>
                    <a:lstStyle/>
                    <a:p>
                      <a:pPr marR="38100">
                        <a:lnSpc>
                          <a:spcPct val="115000"/>
                        </a:lnSpc>
                        <a:spcAft>
                          <a:spcPts val="0"/>
                        </a:spcAft>
                      </a:pPr>
                      <a:r>
                        <a:rPr lang="nl-NL" sz="1000" dirty="0" err="1">
                          <a:solidFill>
                            <a:srgbClr val="000000"/>
                          </a:solidFill>
                          <a:latin typeface="Calibri"/>
                          <a:ea typeface="Calibri"/>
                          <a:cs typeface="Calibri"/>
                        </a:rPr>
                        <a:t>Gehooronder</a:t>
                      </a:r>
                      <a:r>
                        <a:rPr lang="nl-NL" sz="1000" dirty="0">
                          <a:solidFill>
                            <a:srgbClr val="000000"/>
                          </a:solidFill>
                          <a:latin typeface="Calibri"/>
                          <a:ea typeface="Calibri"/>
                          <a:cs typeface="Calibri"/>
                        </a:rPr>
                        <a:t>-</a:t>
                      </a:r>
                      <a:endParaRPr lang="nl-NL" sz="1100" dirty="0">
                        <a:solidFill>
                          <a:srgbClr val="000000"/>
                        </a:solidFill>
                        <a:latin typeface="Arial"/>
                        <a:ea typeface="Arial"/>
                        <a:cs typeface="Times New Roman"/>
                      </a:endParaRPr>
                    </a:p>
                    <a:p>
                      <a:pPr marR="38100">
                        <a:lnSpc>
                          <a:spcPct val="115000"/>
                        </a:lnSpc>
                        <a:spcAft>
                          <a:spcPts val="0"/>
                        </a:spcAft>
                      </a:pPr>
                      <a:r>
                        <a:rPr lang="nl-NL" sz="1000" dirty="0">
                          <a:solidFill>
                            <a:srgbClr val="000000"/>
                          </a:solidFill>
                          <a:latin typeface="Calibri"/>
                          <a:ea typeface="Calibri"/>
                          <a:cs typeface="Calibri"/>
                        </a:rPr>
                        <a:t>zoek: R040</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R="38100">
                        <a:lnSpc>
                          <a:spcPct val="115000"/>
                        </a:lnSpc>
                        <a:spcAft>
                          <a:spcPts val="0"/>
                        </a:spcAft>
                      </a:pPr>
                      <a:r>
                        <a:rPr lang="nl-NL" sz="1000" dirty="0">
                          <a:solidFill>
                            <a:srgbClr val="000000"/>
                          </a:solidFill>
                          <a:latin typeface="Calibri"/>
                          <a:ea typeface="Calibri"/>
                          <a:cs typeface="Calibri"/>
                        </a:rPr>
                        <a:t>Gescreend in NICU: 1413</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r>
                        <a:rPr lang="nl-NL" sz="1000" dirty="0">
                          <a:solidFill>
                            <a:srgbClr val="000000"/>
                          </a:solidFill>
                          <a:latin typeface="Calibri"/>
                          <a:ea typeface="Calibri"/>
                          <a:cs typeface="Calibri"/>
                        </a:rPr>
                        <a:t>Registreer:</a:t>
                      </a:r>
                      <a:endParaRPr lang="nl-NL" sz="1100" dirty="0">
                        <a:solidFill>
                          <a:srgbClr val="000000"/>
                        </a:solidFill>
                        <a:latin typeface="Arial"/>
                        <a:ea typeface="Arial"/>
                        <a:cs typeface="Times New Roman"/>
                      </a:endParaRPr>
                    </a:p>
                    <a:p>
                      <a:pPr>
                        <a:lnSpc>
                          <a:spcPct val="115000"/>
                        </a:lnSpc>
                        <a:spcAft>
                          <a:spcPts val="0"/>
                        </a:spcAft>
                      </a:pPr>
                      <a:r>
                        <a:rPr lang="nl-NL" sz="1000" dirty="0">
                          <a:solidFill>
                            <a:srgbClr val="000000"/>
                          </a:solidFill>
                          <a:latin typeface="Calibri"/>
                          <a:ea typeface="Calibri"/>
                          <a:cs typeface="Calibri"/>
                        </a:rPr>
                        <a:t>Ja </a:t>
                      </a:r>
                      <a:endParaRPr lang="nl-NL" sz="1100" dirty="0">
                        <a:solidFill>
                          <a:srgbClr val="000000"/>
                        </a:solidFill>
                        <a:latin typeface="Arial"/>
                        <a:ea typeface="Arial"/>
                        <a:cs typeface="Times New Roman"/>
                      </a:endParaRPr>
                    </a:p>
                    <a:p>
                      <a:pPr>
                        <a:lnSpc>
                          <a:spcPct val="115000"/>
                        </a:lnSpc>
                        <a:spcAft>
                          <a:spcPts val="0"/>
                        </a:spcAft>
                      </a:pPr>
                      <a:r>
                        <a:rPr lang="nl-NL" sz="1000" dirty="0">
                          <a:solidFill>
                            <a:srgbClr val="000000"/>
                          </a:solidFill>
                          <a:latin typeface="Calibri"/>
                          <a:ea typeface="Calibri"/>
                          <a:cs typeface="Calibri"/>
                        </a:rPr>
                        <a:t>Nee</a:t>
                      </a:r>
                      <a:endParaRPr lang="nl-NL" sz="1100" dirty="0">
                        <a:solidFill>
                          <a:srgbClr val="000000"/>
                        </a:solidFill>
                        <a:latin typeface="Arial"/>
                        <a:ea typeface="Arial"/>
                        <a:cs typeface="Times New Roman"/>
                      </a:endParaRPr>
                    </a:p>
                  </a:txBody>
                  <a:tcPr marL="63500" marR="63500" marT="63500" marB="635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r>
              <a:tr h="1012568">
                <a:tc>
                  <a:txBody>
                    <a:bodyPr/>
                    <a:lstStyle/>
                    <a:p>
                      <a:pPr marR="38100">
                        <a:lnSpc>
                          <a:spcPct val="115000"/>
                        </a:lnSpc>
                        <a:spcAft>
                          <a:spcPts val="0"/>
                        </a:spcAft>
                      </a:pP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1000" i="1" dirty="0">
                          <a:solidFill>
                            <a:srgbClr val="000000"/>
                          </a:solidFill>
                          <a:latin typeface="Calibri"/>
                          <a:ea typeface="Calibri"/>
                          <a:cs typeface="Calibri"/>
                        </a:rPr>
                        <a:t>Uitslag NICU gehooronderzoek</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1000" i="1" dirty="0">
                          <a:solidFill>
                            <a:srgbClr val="000000"/>
                          </a:solidFill>
                          <a:latin typeface="Calibri"/>
                          <a:ea typeface="Calibri"/>
                          <a:cs typeface="Calibri"/>
                        </a:rPr>
                        <a:t>Voldoende</a:t>
                      </a:r>
                      <a:endParaRPr lang="nl-NL" sz="1100" dirty="0">
                        <a:solidFill>
                          <a:srgbClr val="000000"/>
                        </a:solidFill>
                        <a:latin typeface="Arial"/>
                        <a:ea typeface="Arial"/>
                        <a:cs typeface="Times New Roman"/>
                      </a:endParaRPr>
                    </a:p>
                    <a:p>
                      <a:pPr marR="38100">
                        <a:lnSpc>
                          <a:spcPct val="115000"/>
                        </a:lnSpc>
                        <a:spcAft>
                          <a:spcPts val="0"/>
                        </a:spcAft>
                      </a:pPr>
                      <a:r>
                        <a:rPr lang="nl-NL" sz="1000" i="1" dirty="0">
                          <a:solidFill>
                            <a:srgbClr val="000000"/>
                          </a:solidFill>
                          <a:latin typeface="Calibri"/>
                          <a:ea typeface="Calibri"/>
                          <a:cs typeface="Calibri"/>
                        </a:rPr>
                        <a:t>Onvoldoende</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nSpc>
                          <a:spcPct val="115000"/>
                        </a:lnSpc>
                        <a:spcAft>
                          <a:spcPts val="0"/>
                        </a:spcAft>
                      </a:pPr>
                      <a:r>
                        <a:rPr lang="nl-NL" sz="1000" dirty="0">
                          <a:solidFill>
                            <a:srgbClr val="000000"/>
                          </a:solidFill>
                          <a:latin typeface="Calibri"/>
                          <a:ea typeface="Calibri"/>
                          <a:cs typeface="Calibri"/>
                        </a:rPr>
                        <a:t>nieuw element</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r>
            </a:tbl>
          </a:graphicData>
        </a:graphic>
      </p:graphicFrame>
      <p:sp>
        <p:nvSpPr>
          <p:cNvPr id="1025" name="Rectangle 1"/>
          <p:cNvSpPr>
            <a:spLocks noChangeArrowheads="1"/>
          </p:cNvSpPr>
          <p:nvPr/>
        </p:nvSpPr>
        <p:spPr bwMode="auto">
          <a:xfrm>
            <a:off x="1548000" y="1044000"/>
            <a:ext cx="669674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AutoNum type="alphaLcParenR"/>
              <a:tabLst/>
            </a:pPr>
            <a:r>
              <a:rPr lang="nl-NL" sz="1800" b="1" dirty="0" smtClean="0">
                <a:latin typeface="Calibri" pitchFamily="34" charset="0"/>
              </a:rPr>
              <a:t> Aanbeveling</a:t>
            </a:r>
            <a:r>
              <a:rPr kumimoji="0" lang="nl-NL" sz="1800" b="1" i="0" u="none" strike="noStrike" cap="none" normalizeH="0" baseline="0" dirty="0" smtClean="0">
                <a:ln>
                  <a:noFill/>
                </a:ln>
                <a:solidFill>
                  <a:srgbClr val="3C78D8"/>
                </a:solidFill>
                <a:effectLst/>
                <a:latin typeface="Calibri" pitchFamily="34" charset="0"/>
                <a:ea typeface="Calibri" pitchFamily="34" charset="0"/>
                <a:cs typeface="Calibri" pitchFamily="34" charset="0"/>
              </a:rPr>
              <a:t>:</a:t>
            </a:r>
            <a:endParaRPr kumimoji="0" lang="nl-NL" sz="1800" b="0" i="0" u="none" strike="noStrike" cap="none" normalizeH="0" baseline="0" dirty="0" smtClean="0">
              <a:ln>
                <a:noFill/>
              </a:ln>
              <a:solidFill>
                <a:srgbClr val="000000"/>
              </a:solidFill>
              <a:effectLst/>
              <a:latin typeface="Calibri" pitchFamily="34" charset="0"/>
              <a:ea typeface="Calibri" pitchFamily="34" charset="0"/>
              <a:cs typeface="Calibri" pitchFamily="34" charset="0"/>
            </a:endParaRPr>
          </a:p>
          <a:p>
            <a:pPr lvl="0" fontAlgn="base">
              <a:spcBef>
                <a:spcPct val="0"/>
              </a:spcBef>
              <a:spcAft>
                <a:spcPct val="0"/>
              </a:spcAft>
            </a:pPr>
            <a:r>
              <a:rPr lang="nl-NL" sz="1800" dirty="0" smtClean="0">
                <a:latin typeface="Calibri" pitchFamily="34" charset="0"/>
                <a:ea typeface="Calibri" pitchFamily="34" charset="0"/>
                <a:cs typeface="Calibri" pitchFamily="34" charset="0"/>
              </a:rPr>
              <a:t>C</a:t>
            </a:r>
            <a:r>
              <a:rPr kumimoji="0" lang="nl-NL" sz="18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heck het bestaan van bericht uit NICU, hierdoor </a:t>
            </a:r>
            <a:r>
              <a:rPr lang="nl-NL" sz="1800" dirty="0" smtClean="0">
                <a:latin typeface="Calibri" pitchFamily="34" charset="0"/>
                <a:ea typeface="Calibri" pitchFamily="34" charset="0"/>
                <a:cs typeface="Calibri" pitchFamily="34" charset="0"/>
              </a:rPr>
              <a:t>worden (</a:t>
            </a:r>
            <a:r>
              <a:rPr lang="nl-NL" sz="1800" dirty="0">
                <a:latin typeface="Calibri" pitchFamily="34" charset="0"/>
                <a:ea typeface="Calibri" pitchFamily="34" charset="0"/>
                <a:cs typeface="Calibri" pitchFamily="34" charset="0"/>
              </a:rPr>
              <a:t>ex-)NICU kinderen niet of dubbel </a:t>
            </a:r>
            <a:r>
              <a:rPr lang="nl-NL" sz="1800" dirty="0" smtClean="0">
                <a:latin typeface="Calibri" pitchFamily="34" charset="0"/>
                <a:ea typeface="Calibri" pitchFamily="34" charset="0"/>
                <a:cs typeface="Calibri" pitchFamily="34" charset="0"/>
              </a:rPr>
              <a:t>gescreend.</a:t>
            </a:r>
          </a:p>
          <a:p>
            <a:pPr lvl="0" fontAlgn="base">
              <a:spcBef>
                <a:spcPct val="0"/>
              </a:spcBef>
              <a:spcAft>
                <a:spcPct val="0"/>
              </a:spcAft>
            </a:pPr>
            <a:r>
              <a:rPr kumimoji="0" lang="nl-NL" sz="18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Voor het vervolg van de zorg is het verder vereist dat de JGZ op de hoogte is van de uitslag van de NICU-screening</a:t>
            </a:r>
            <a:endParaRPr kumimoji="0" lang="nl-NL" sz="1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6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2446448534"/>
              </p:ext>
            </p:extLst>
          </p:nvPr>
        </p:nvGraphicFramePr>
        <p:xfrm>
          <a:off x="1619672" y="2285671"/>
          <a:ext cx="7272808" cy="4320481"/>
        </p:xfrm>
        <a:graphic>
          <a:graphicData uri="http://schemas.openxmlformats.org/drawingml/2006/table">
            <a:tbl>
              <a:tblPr/>
              <a:tblGrid>
                <a:gridCol w="1658965"/>
                <a:gridCol w="1368344"/>
                <a:gridCol w="2707625"/>
                <a:gridCol w="1537874"/>
              </a:tblGrid>
              <a:tr h="260322">
                <a:tc>
                  <a:txBody>
                    <a:bodyPr/>
                    <a:lstStyle/>
                    <a:p>
                      <a:pPr marR="38100">
                        <a:lnSpc>
                          <a:spcPct val="115000"/>
                        </a:lnSpc>
                        <a:spcAft>
                          <a:spcPts val="0"/>
                        </a:spcAft>
                      </a:pPr>
                      <a:r>
                        <a:rPr lang="nl-NL" sz="800" dirty="0">
                          <a:solidFill>
                            <a:srgbClr val="FFFFFF"/>
                          </a:solidFill>
                          <a:latin typeface="Calibri"/>
                          <a:ea typeface="Calibri"/>
                          <a:cs typeface="Calibri"/>
                        </a:rPr>
                        <a:t>BDS Rubriek</a:t>
                      </a: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800">
                          <a:solidFill>
                            <a:srgbClr val="FFFFFF"/>
                          </a:solidFill>
                          <a:latin typeface="Calibri"/>
                          <a:ea typeface="Calibri"/>
                          <a:cs typeface="Calibri"/>
                        </a:rPr>
                        <a:t>BDS Element</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800">
                          <a:solidFill>
                            <a:srgbClr val="FFFFFF"/>
                          </a:solidFill>
                          <a:latin typeface="Calibri"/>
                          <a:ea typeface="Calibri"/>
                          <a:cs typeface="Calibri"/>
                        </a:rPr>
                        <a:t>Registratie</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800" dirty="0">
                          <a:solidFill>
                            <a:srgbClr val="FFFFFF"/>
                          </a:solidFill>
                          <a:latin typeface="Calibri"/>
                          <a:ea typeface="Calibri"/>
                          <a:cs typeface="Calibri"/>
                        </a:rPr>
                        <a:t>Opmerking</a:t>
                      </a: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r>
              <a:tr h="2524472">
                <a:tc>
                  <a:txBody>
                    <a:bodyPr/>
                    <a:lstStyle/>
                    <a:p>
                      <a:pPr marR="38100">
                        <a:lnSpc>
                          <a:spcPct val="115000"/>
                        </a:lnSpc>
                        <a:spcAft>
                          <a:spcPts val="0"/>
                        </a:spcAft>
                      </a:pPr>
                      <a:r>
                        <a:rPr lang="nl-NL" sz="800">
                          <a:solidFill>
                            <a:srgbClr val="000000"/>
                          </a:solidFill>
                          <a:latin typeface="Calibri"/>
                          <a:ea typeface="Calibri"/>
                          <a:cs typeface="Calibri"/>
                        </a:rPr>
                        <a:t>Erfelijke belasting en ouderkenmerken: R012</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R="38100">
                        <a:lnSpc>
                          <a:spcPct val="115000"/>
                        </a:lnSpc>
                        <a:spcAft>
                          <a:spcPts val="0"/>
                        </a:spcAft>
                      </a:pPr>
                      <a:r>
                        <a:rPr lang="nl-NL" sz="800">
                          <a:solidFill>
                            <a:srgbClr val="000000"/>
                          </a:solidFill>
                          <a:latin typeface="Calibri"/>
                          <a:ea typeface="Calibri"/>
                          <a:cs typeface="Calibri"/>
                        </a:rPr>
                        <a:t>Erfelijke ziekte:</a:t>
                      </a:r>
                      <a:endParaRPr lang="nl-NL" sz="900">
                        <a:solidFill>
                          <a:srgbClr val="000000"/>
                        </a:solidFill>
                        <a:latin typeface="Arial"/>
                        <a:ea typeface="Arial"/>
                        <a:cs typeface="Times New Roman"/>
                      </a:endParaRPr>
                    </a:p>
                    <a:p>
                      <a:pPr marR="38100">
                        <a:lnSpc>
                          <a:spcPct val="115000"/>
                        </a:lnSpc>
                        <a:spcAft>
                          <a:spcPts val="0"/>
                        </a:spcAft>
                      </a:pPr>
                      <a:r>
                        <a:rPr lang="nl-NL" sz="800">
                          <a:solidFill>
                            <a:srgbClr val="000000"/>
                          </a:solidFill>
                          <a:latin typeface="Calibri"/>
                          <a:ea typeface="Calibri"/>
                          <a:cs typeface="Calibri"/>
                        </a:rPr>
                        <a:t>G019</a:t>
                      </a:r>
                      <a:br>
                        <a:rPr lang="nl-NL" sz="800">
                          <a:solidFill>
                            <a:srgbClr val="000000"/>
                          </a:solidFill>
                          <a:latin typeface="Calibri"/>
                          <a:ea typeface="Calibri"/>
                          <a:cs typeface="Calibri"/>
                        </a:rPr>
                      </a:br>
                      <a:r>
                        <a:rPr lang="nl-NL" sz="800">
                          <a:solidFill>
                            <a:srgbClr val="000000"/>
                          </a:solidFill>
                          <a:latin typeface="Calibri"/>
                          <a:ea typeface="Calibri"/>
                          <a:cs typeface="Calibri"/>
                        </a:rPr>
                        <a:t>Erfelijke bepaalde ziekte in de familie:  80</a:t>
                      </a:r>
                      <a:endParaRPr lang="nl-NL" sz="900">
                        <a:solidFill>
                          <a:srgbClr val="000000"/>
                        </a:solidFill>
                        <a:latin typeface="Arial"/>
                        <a:ea typeface="Arial"/>
                        <a:cs typeface="Times New Roman"/>
                      </a:endParaRPr>
                    </a:p>
                    <a:p>
                      <a:pPr marR="38100">
                        <a:lnSpc>
                          <a:spcPct val="115000"/>
                        </a:lnSpc>
                        <a:spcAft>
                          <a:spcPts val="0"/>
                        </a:spcAft>
                      </a:pPr>
                      <a:r>
                        <a:rPr lang="nl-NL" sz="800">
                          <a:solidFill>
                            <a:srgbClr val="000000"/>
                          </a:solidFill>
                          <a:latin typeface="Calibri"/>
                          <a:ea typeface="Calibri"/>
                          <a:cs typeface="Calibri"/>
                        </a:rPr>
                        <a:t>Familielid</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r>
                        <a:rPr lang="nl-NL" sz="800">
                          <a:solidFill>
                            <a:srgbClr val="000000"/>
                          </a:solidFill>
                          <a:latin typeface="Calibri"/>
                          <a:ea typeface="Calibri"/>
                          <a:cs typeface="Calibri"/>
                        </a:rPr>
                        <a:t>Registreer: slechthorendheid 08</a:t>
                      </a:r>
                      <a:endParaRPr lang="nl-NL" sz="900">
                        <a:solidFill>
                          <a:srgbClr val="000000"/>
                        </a:solidFill>
                        <a:latin typeface="Arial"/>
                        <a:ea typeface="Arial"/>
                        <a:cs typeface="Times New Roman"/>
                      </a:endParaRPr>
                    </a:p>
                    <a:p>
                      <a:pPr>
                        <a:lnSpc>
                          <a:spcPct val="115000"/>
                        </a:lnSpc>
                        <a:spcAft>
                          <a:spcPts val="0"/>
                        </a:spcAft>
                      </a:pPr>
                      <a:r>
                        <a:rPr lang="nl-NL" sz="800">
                          <a:solidFill>
                            <a:srgbClr val="000000"/>
                          </a:solidFill>
                          <a:latin typeface="Calibri"/>
                          <a:ea typeface="Calibri"/>
                          <a:cs typeface="Calibri"/>
                        </a:rPr>
                        <a:t/>
                      </a:r>
                      <a:br>
                        <a:rPr lang="nl-NL" sz="800">
                          <a:solidFill>
                            <a:srgbClr val="000000"/>
                          </a:solidFill>
                          <a:latin typeface="Calibri"/>
                          <a:ea typeface="Calibri"/>
                          <a:cs typeface="Calibri"/>
                        </a:rPr>
                      </a:br>
                      <a:r>
                        <a:rPr lang="nl-NL" sz="800">
                          <a:solidFill>
                            <a:srgbClr val="000000"/>
                          </a:solidFill>
                          <a:latin typeface="Calibri"/>
                          <a:ea typeface="Calibri"/>
                          <a:cs typeface="Calibri"/>
                        </a:rPr>
                        <a:t>Registreer:</a:t>
                      </a:r>
                      <a:endParaRPr lang="nl-NL" sz="900">
                        <a:solidFill>
                          <a:srgbClr val="000000"/>
                        </a:solidFill>
                        <a:latin typeface="Arial"/>
                        <a:ea typeface="Arial"/>
                        <a:cs typeface="Times New Roman"/>
                      </a:endParaRPr>
                    </a:p>
                    <a:p>
                      <a:pPr>
                        <a:lnSpc>
                          <a:spcPct val="115000"/>
                        </a:lnSpc>
                        <a:spcAft>
                          <a:spcPts val="0"/>
                        </a:spcAft>
                      </a:pPr>
                      <a:r>
                        <a:rPr lang="nl-NL" sz="800">
                          <a:solidFill>
                            <a:srgbClr val="000000"/>
                          </a:solidFill>
                          <a:latin typeface="Calibri"/>
                          <a:ea typeface="Calibri"/>
                          <a:cs typeface="Calibri"/>
                        </a:rPr>
                        <a:t>Vader: 01 </a:t>
                      </a:r>
                      <a:br>
                        <a:rPr lang="nl-NL" sz="800">
                          <a:solidFill>
                            <a:srgbClr val="000000"/>
                          </a:solidFill>
                          <a:latin typeface="Calibri"/>
                          <a:ea typeface="Calibri"/>
                          <a:cs typeface="Calibri"/>
                        </a:rPr>
                      </a:br>
                      <a:r>
                        <a:rPr lang="nl-NL" sz="800">
                          <a:solidFill>
                            <a:srgbClr val="000000"/>
                          </a:solidFill>
                          <a:latin typeface="Calibri"/>
                          <a:ea typeface="Calibri"/>
                          <a:cs typeface="Calibri"/>
                        </a:rPr>
                        <a:t>Moeder: 02 </a:t>
                      </a:r>
                      <a:br>
                        <a:rPr lang="nl-NL" sz="800">
                          <a:solidFill>
                            <a:srgbClr val="000000"/>
                          </a:solidFill>
                          <a:latin typeface="Calibri"/>
                          <a:ea typeface="Calibri"/>
                          <a:cs typeface="Calibri"/>
                        </a:rPr>
                      </a:br>
                      <a:r>
                        <a:rPr lang="nl-NL" sz="800">
                          <a:solidFill>
                            <a:srgbClr val="000000"/>
                          </a:solidFill>
                          <a:latin typeface="Calibri"/>
                          <a:ea typeface="Calibri"/>
                          <a:cs typeface="Calibri"/>
                        </a:rPr>
                        <a:t>Broer: 03 </a:t>
                      </a:r>
                      <a:br>
                        <a:rPr lang="nl-NL" sz="800">
                          <a:solidFill>
                            <a:srgbClr val="000000"/>
                          </a:solidFill>
                          <a:latin typeface="Calibri"/>
                          <a:ea typeface="Calibri"/>
                          <a:cs typeface="Calibri"/>
                        </a:rPr>
                      </a:br>
                      <a:r>
                        <a:rPr lang="nl-NL" sz="800">
                          <a:solidFill>
                            <a:srgbClr val="000000"/>
                          </a:solidFill>
                          <a:latin typeface="Calibri"/>
                          <a:ea typeface="Calibri"/>
                          <a:cs typeface="Calibri"/>
                        </a:rPr>
                        <a:t>Zus: 04</a:t>
                      </a:r>
                      <a:br>
                        <a:rPr lang="nl-NL" sz="800">
                          <a:solidFill>
                            <a:srgbClr val="000000"/>
                          </a:solidFill>
                          <a:latin typeface="Calibri"/>
                          <a:ea typeface="Calibri"/>
                          <a:cs typeface="Calibri"/>
                        </a:rPr>
                      </a:br>
                      <a:r>
                        <a:rPr lang="nl-NL" sz="800">
                          <a:solidFill>
                            <a:srgbClr val="000000"/>
                          </a:solidFill>
                          <a:latin typeface="Calibri"/>
                          <a:ea typeface="Calibri"/>
                          <a:cs typeface="Calibri"/>
                        </a:rPr>
                        <a:t>Vader van vader: 05 </a:t>
                      </a:r>
                      <a:br>
                        <a:rPr lang="nl-NL" sz="800">
                          <a:solidFill>
                            <a:srgbClr val="000000"/>
                          </a:solidFill>
                          <a:latin typeface="Calibri"/>
                          <a:ea typeface="Calibri"/>
                          <a:cs typeface="Calibri"/>
                        </a:rPr>
                      </a:br>
                      <a:r>
                        <a:rPr lang="nl-NL" sz="800">
                          <a:solidFill>
                            <a:srgbClr val="000000"/>
                          </a:solidFill>
                          <a:latin typeface="Calibri"/>
                          <a:ea typeface="Calibri"/>
                          <a:cs typeface="Calibri"/>
                        </a:rPr>
                        <a:t>Moeder van vader: 06 </a:t>
                      </a:r>
                      <a:br>
                        <a:rPr lang="nl-NL" sz="800">
                          <a:solidFill>
                            <a:srgbClr val="000000"/>
                          </a:solidFill>
                          <a:latin typeface="Calibri"/>
                          <a:ea typeface="Calibri"/>
                          <a:cs typeface="Calibri"/>
                        </a:rPr>
                      </a:br>
                      <a:r>
                        <a:rPr lang="nl-NL" sz="800">
                          <a:solidFill>
                            <a:srgbClr val="000000"/>
                          </a:solidFill>
                          <a:latin typeface="Calibri"/>
                          <a:ea typeface="Calibri"/>
                          <a:cs typeface="Calibri"/>
                        </a:rPr>
                        <a:t>Vader van moeder: 07 </a:t>
                      </a:r>
                      <a:br>
                        <a:rPr lang="nl-NL" sz="800">
                          <a:solidFill>
                            <a:srgbClr val="000000"/>
                          </a:solidFill>
                          <a:latin typeface="Calibri"/>
                          <a:ea typeface="Calibri"/>
                          <a:cs typeface="Calibri"/>
                        </a:rPr>
                      </a:br>
                      <a:r>
                        <a:rPr lang="nl-NL" sz="800">
                          <a:solidFill>
                            <a:srgbClr val="000000"/>
                          </a:solidFill>
                          <a:latin typeface="Calibri"/>
                          <a:ea typeface="Calibri"/>
                          <a:cs typeface="Calibri"/>
                        </a:rPr>
                        <a:t>Moeder van moeder: 08</a:t>
                      </a:r>
                      <a:br>
                        <a:rPr lang="nl-NL" sz="800">
                          <a:solidFill>
                            <a:srgbClr val="000000"/>
                          </a:solidFill>
                          <a:latin typeface="Calibri"/>
                          <a:ea typeface="Calibri"/>
                          <a:cs typeface="Calibri"/>
                        </a:rPr>
                      </a:br>
                      <a:r>
                        <a:rPr lang="nl-NL" sz="800">
                          <a:solidFill>
                            <a:srgbClr val="000000"/>
                          </a:solidFill>
                          <a:latin typeface="Calibri"/>
                          <a:ea typeface="Calibri"/>
                          <a:cs typeface="Calibri"/>
                        </a:rPr>
                        <a:t>Broer van vader: 09 </a:t>
                      </a:r>
                      <a:br>
                        <a:rPr lang="nl-NL" sz="800">
                          <a:solidFill>
                            <a:srgbClr val="000000"/>
                          </a:solidFill>
                          <a:latin typeface="Calibri"/>
                          <a:ea typeface="Calibri"/>
                          <a:cs typeface="Calibri"/>
                        </a:rPr>
                      </a:br>
                      <a:r>
                        <a:rPr lang="nl-NL" sz="800">
                          <a:solidFill>
                            <a:srgbClr val="000000"/>
                          </a:solidFill>
                          <a:latin typeface="Calibri"/>
                          <a:ea typeface="Calibri"/>
                          <a:cs typeface="Calibri"/>
                        </a:rPr>
                        <a:t>Broer van moeder: 10</a:t>
                      </a:r>
                      <a:br>
                        <a:rPr lang="nl-NL" sz="800">
                          <a:solidFill>
                            <a:srgbClr val="000000"/>
                          </a:solidFill>
                          <a:latin typeface="Calibri"/>
                          <a:ea typeface="Calibri"/>
                          <a:cs typeface="Calibri"/>
                        </a:rPr>
                      </a:br>
                      <a:r>
                        <a:rPr lang="nl-NL" sz="800">
                          <a:solidFill>
                            <a:srgbClr val="000000"/>
                          </a:solidFill>
                          <a:latin typeface="Calibri"/>
                          <a:ea typeface="Calibri"/>
                          <a:cs typeface="Calibri"/>
                        </a:rPr>
                        <a:t>Zus van vader: 11 </a:t>
                      </a:r>
                      <a:br>
                        <a:rPr lang="nl-NL" sz="800">
                          <a:solidFill>
                            <a:srgbClr val="000000"/>
                          </a:solidFill>
                          <a:latin typeface="Calibri"/>
                          <a:ea typeface="Calibri"/>
                          <a:cs typeface="Calibri"/>
                        </a:rPr>
                      </a:br>
                      <a:r>
                        <a:rPr lang="nl-NL" sz="800">
                          <a:solidFill>
                            <a:srgbClr val="000000"/>
                          </a:solidFill>
                          <a:latin typeface="Calibri"/>
                          <a:ea typeface="Calibri"/>
                          <a:cs typeface="Calibri"/>
                        </a:rPr>
                        <a:t>Zus van moeder: 12</a:t>
                      </a:r>
                      <a:br>
                        <a:rPr lang="nl-NL" sz="800">
                          <a:solidFill>
                            <a:srgbClr val="000000"/>
                          </a:solidFill>
                          <a:latin typeface="Calibri"/>
                          <a:ea typeface="Calibri"/>
                          <a:cs typeface="Calibri"/>
                        </a:rPr>
                      </a:br>
                      <a:r>
                        <a:rPr lang="nl-NL" sz="800">
                          <a:solidFill>
                            <a:srgbClr val="000000"/>
                          </a:solidFill>
                          <a:latin typeface="Calibri"/>
                          <a:ea typeface="Calibri"/>
                          <a:cs typeface="Calibri"/>
                        </a:rPr>
                        <a:t>3e graad: 13</a:t>
                      </a:r>
                      <a:endParaRPr lang="nl-NL" sz="900">
                        <a:solidFill>
                          <a:srgbClr val="000000"/>
                        </a:solidFill>
                        <a:latin typeface="Arial"/>
                        <a:ea typeface="Arial"/>
                        <a:cs typeface="Times New Roman"/>
                      </a:endParaRPr>
                    </a:p>
                  </a:txBody>
                  <a:tcPr marL="51443" marR="51443" marT="51443" marB="5144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r>
              <a:tr h="411267">
                <a:tc>
                  <a:txBody>
                    <a:bodyPr/>
                    <a:lstStyle/>
                    <a:p>
                      <a:pPr marR="38100">
                        <a:lnSpc>
                          <a:spcPct val="115000"/>
                        </a:lnSpc>
                        <a:spcAft>
                          <a:spcPts val="0"/>
                        </a:spcAft>
                      </a:pPr>
                      <a:r>
                        <a:rPr lang="nl-NL" sz="800">
                          <a:solidFill>
                            <a:srgbClr val="000000"/>
                          </a:solidFill>
                          <a:latin typeface="Calibri"/>
                          <a:ea typeface="Calibri"/>
                          <a:cs typeface="Calibri"/>
                        </a:rPr>
                        <a:t>Zwangerschap R014</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800" dirty="0">
                          <a:solidFill>
                            <a:srgbClr val="000000"/>
                          </a:solidFill>
                          <a:latin typeface="Calibri"/>
                          <a:ea typeface="Calibri"/>
                          <a:cs typeface="Calibri"/>
                        </a:rPr>
                        <a:t>Medicijnen soort: 88</a:t>
                      </a: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800" dirty="0">
                          <a:solidFill>
                            <a:srgbClr val="000000"/>
                          </a:solidFill>
                          <a:latin typeface="Calibri"/>
                          <a:ea typeface="Calibri"/>
                          <a:cs typeface="Calibri"/>
                        </a:rPr>
                        <a:t>Registreer de selectie uit de keuzelijst die van toepassing is</a:t>
                      </a: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nSpc>
                          <a:spcPct val="115000"/>
                        </a:lnSpc>
                        <a:spcAft>
                          <a:spcPts val="0"/>
                        </a:spcAft>
                      </a:pP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r>
              <a:tr h="713153">
                <a:tc>
                  <a:txBody>
                    <a:bodyPr/>
                    <a:lstStyle/>
                    <a:p>
                      <a:pPr marR="38100">
                        <a:lnSpc>
                          <a:spcPct val="115000"/>
                        </a:lnSpc>
                        <a:spcAft>
                          <a:spcPts val="0"/>
                        </a:spcAft>
                      </a:pP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R="38100">
                        <a:lnSpc>
                          <a:spcPct val="115000"/>
                        </a:lnSpc>
                        <a:spcAft>
                          <a:spcPts val="0"/>
                        </a:spcAft>
                      </a:pPr>
                      <a:r>
                        <a:rPr lang="nl-NL" sz="800">
                          <a:solidFill>
                            <a:srgbClr val="000000"/>
                          </a:solidFill>
                          <a:latin typeface="Calibri"/>
                          <a:ea typeface="Calibri"/>
                          <a:cs typeface="Calibri"/>
                        </a:rPr>
                        <a:t>Bijzonderheden (vorige) zwangerschap 619</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R="38100">
                        <a:lnSpc>
                          <a:spcPct val="115000"/>
                        </a:lnSpc>
                        <a:spcAft>
                          <a:spcPts val="0"/>
                        </a:spcAft>
                      </a:pPr>
                      <a:r>
                        <a:rPr lang="nl-NL" sz="800" dirty="0">
                          <a:solidFill>
                            <a:srgbClr val="000000"/>
                          </a:solidFill>
                          <a:latin typeface="Calibri"/>
                          <a:ea typeface="Calibri"/>
                          <a:cs typeface="Calibri"/>
                        </a:rPr>
                        <a:t>Registreer de infecties tijdens de zwangerschap</a:t>
                      </a: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r>
              <a:tr h="411267">
                <a:tc>
                  <a:txBody>
                    <a:bodyPr/>
                    <a:lstStyle/>
                    <a:p>
                      <a:pPr marR="38100">
                        <a:lnSpc>
                          <a:spcPct val="115000"/>
                        </a:lnSpc>
                        <a:spcAft>
                          <a:spcPts val="0"/>
                        </a:spcAft>
                      </a:pPr>
                      <a:r>
                        <a:rPr lang="nl-NL" sz="800" dirty="0">
                          <a:solidFill>
                            <a:srgbClr val="000000"/>
                          </a:solidFill>
                          <a:latin typeface="Calibri"/>
                          <a:ea typeface="Calibri"/>
                          <a:cs typeface="Calibri"/>
                        </a:rPr>
                        <a:t>Bevalling R015</a:t>
                      </a: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800">
                          <a:solidFill>
                            <a:srgbClr val="000000"/>
                          </a:solidFill>
                          <a:latin typeface="Calibri"/>
                          <a:ea typeface="Calibri"/>
                          <a:cs typeface="Calibri"/>
                        </a:rPr>
                        <a:t>Bijzonderheden bevalling: 106 </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800" dirty="0">
                          <a:solidFill>
                            <a:srgbClr val="000000"/>
                          </a:solidFill>
                          <a:latin typeface="Calibri"/>
                          <a:ea typeface="Calibri"/>
                          <a:cs typeface="Calibri"/>
                        </a:rPr>
                        <a:t>Beschrijf ernstige </a:t>
                      </a:r>
                      <a:r>
                        <a:rPr lang="nl-NL" sz="800" dirty="0" err="1">
                          <a:solidFill>
                            <a:srgbClr val="000000"/>
                          </a:solidFill>
                          <a:latin typeface="Calibri"/>
                          <a:ea typeface="Calibri"/>
                          <a:cs typeface="Calibri"/>
                        </a:rPr>
                        <a:t>asfyxie</a:t>
                      </a: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nSpc>
                          <a:spcPct val="115000"/>
                        </a:lnSpc>
                        <a:spcAft>
                          <a:spcPts val="0"/>
                        </a:spcAft>
                      </a:pP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r>
            </a:tbl>
          </a:graphicData>
        </a:graphic>
      </p:graphicFrame>
      <p:sp>
        <p:nvSpPr>
          <p:cNvPr id="5" name="Tekstvak 4"/>
          <p:cNvSpPr txBox="1"/>
          <p:nvPr/>
        </p:nvSpPr>
        <p:spPr>
          <a:xfrm>
            <a:off x="1548000" y="1044000"/>
            <a:ext cx="7560840" cy="1446550"/>
          </a:xfrm>
          <a:prstGeom prst="rect">
            <a:avLst/>
          </a:prstGeom>
          <a:noFill/>
        </p:spPr>
        <p:txBody>
          <a:bodyPr wrap="square" rtlCol="0">
            <a:spAutoFit/>
          </a:bodyPr>
          <a:lstStyle/>
          <a:p>
            <a:r>
              <a:rPr lang="nl-NL" sz="1800" b="1" dirty="0" smtClean="0">
                <a:latin typeface="Calibri" pitchFamily="34" charset="0"/>
              </a:rPr>
              <a:t>b) Aanbeveling</a:t>
            </a:r>
            <a:r>
              <a:rPr lang="nl-NL" sz="1600" b="1" dirty="0" smtClean="0">
                <a:latin typeface="Calibri" pitchFamily="34" charset="0"/>
              </a:rPr>
              <a:t>:</a:t>
            </a:r>
            <a:r>
              <a:rPr lang="nl-NL" sz="1600" dirty="0" smtClean="0">
                <a:latin typeface="Calibri" pitchFamily="34" charset="0"/>
              </a:rPr>
              <a:t> </a:t>
            </a:r>
          </a:p>
          <a:p>
            <a:r>
              <a:rPr lang="nl-NL" sz="1800" dirty="0" smtClean="0">
                <a:latin typeface="Calibri" pitchFamily="34" charset="0"/>
              </a:rPr>
              <a:t>Bij eerste huisbezoek navragen of er permanent gehoorverlies, dat op jongere leeftijd is ontstaan, voorkomt in de familie, of er bijzonderheden zwangerschap en partus zijn (infecties, medicatie, ernstige asfyxie).</a:t>
            </a:r>
          </a:p>
          <a:p>
            <a:endParaRPr lang="nl-NL" sz="1600" dirty="0">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1187624" y="1124744"/>
          <a:ext cx="7128791" cy="5488383"/>
        </p:xfrm>
        <a:graphic>
          <a:graphicData uri="http://schemas.openxmlformats.org/drawingml/2006/table">
            <a:tbl>
              <a:tblPr/>
              <a:tblGrid>
                <a:gridCol w="1626114"/>
                <a:gridCol w="1341248"/>
                <a:gridCol w="2654009"/>
                <a:gridCol w="1507420"/>
              </a:tblGrid>
              <a:tr h="330693">
                <a:tc>
                  <a:txBody>
                    <a:bodyPr/>
                    <a:lstStyle/>
                    <a:p>
                      <a:pPr marR="38100">
                        <a:lnSpc>
                          <a:spcPct val="115000"/>
                        </a:lnSpc>
                        <a:spcAft>
                          <a:spcPts val="0"/>
                        </a:spcAft>
                      </a:pPr>
                      <a:r>
                        <a:rPr lang="nl-NL" sz="800" dirty="0">
                          <a:solidFill>
                            <a:srgbClr val="FFFFFF"/>
                          </a:solidFill>
                          <a:latin typeface="Calibri"/>
                          <a:ea typeface="Calibri"/>
                          <a:cs typeface="Calibri"/>
                        </a:rPr>
                        <a:t>BDS Rubriek</a:t>
                      </a: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800">
                          <a:solidFill>
                            <a:srgbClr val="FFFFFF"/>
                          </a:solidFill>
                          <a:latin typeface="Calibri"/>
                          <a:ea typeface="Calibri"/>
                          <a:cs typeface="Calibri"/>
                        </a:rPr>
                        <a:t>BDS Element</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800">
                          <a:solidFill>
                            <a:srgbClr val="FFFFFF"/>
                          </a:solidFill>
                          <a:latin typeface="Calibri"/>
                          <a:ea typeface="Calibri"/>
                          <a:cs typeface="Calibri"/>
                        </a:rPr>
                        <a:t>Registratie</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800">
                          <a:solidFill>
                            <a:srgbClr val="FFFFFF"/>
                          </a:solidFill>
                          <a:latin typeface="Calibri"/>
                          <a:ea typeface="Calibri"/>
                          <a:cs typeface="Calibri"/>
                        </a:rPr>
                        <a:t>Opmerking</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r>
              <a:tr h="3206882">
                <a:tc>
                  <a:txBody>
                    <a:bodyPr/>
                    <a:lstStyle/>
                    <a:p>
                      <a:pPr marR="38100">
                        <a:lnSpc>
                          <a:spcPct val="115000"/>
                        </a:lnSpc>
                        <a:spcAft>
                          <a:spcPts val="0"/>
                        </a:spcAft>
                      </a:pPr>
                      <a:r>
                        <a:rPr lang="nl-NL" sz="800" dirty="0">
                          <a:solidFill>
                            <a:srgbClr val="000000"/>
                          </a:solidFill>
                          <a:latin typeface="Calibri"/>
                          <a:ea typeface="Calibri"/>
                          <a:cs typeface="Calibri"/>
                        </a:rPr>
                        <a:t>Erfelijke belasting en ouderkenmerken: R012</a:t>
                      </a: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R="38100">
                        <a:lnSpc>
                          <a:spcPct val="115000"/>
                        </a:lnSpc>
                        <a:spcAft>
                          <a:spcPts val="0"/>
                        </a:spcAft>
                      </a:pPr>
                      <a:r>
                        <a:rPr lang="nl-NL" sz="800">
                          <a:solidFill>
                            <a:srgbClr val="000000"/>
                          </a:solidFill>
                          <a:latin typeface="Calibri"/>
                          <a:ea typeface="Calibri"/>
                          <a:cs typeface="Calibri"/>
                        </a:rPr>
                        <a:t>Erfelijke ziekte:</a:t>
                      </a:r>
                      <a:endParaRPr lang="nl-NL" sz="900">
                        <a:solidFill>
                          <a:srgbClr val="000000"/>
                        </a:solidFill>
                        <a:latin typeface="Arial"/>
                        <a:ea typeface="Arial"/>
                        <a:cs typeface="Times New Roman"/>
                      </a:endParaRPr>
                    </a:p>
                    <a:p>
                      <a:pPr marR="38100">
                        <a:lnSpc>
                          <a:spcPct val="115000"/>
                        </a:lnSpc>
                        <a:spcAft>
                          <a:spcPts val="0"/>
                        </a:spcAft>
                      </a:pPr>
                      <a:r>
                        <a:rPr lang="nl-NL" sz="800">
                          <a:solidFill>
                            <a:srgbClr val="000000"/>
                          </a:solidFill>
                          <a:latin typeface="Calibri"/>
                          <a:ea typeface="Calibri"/>
                          <a:cs typeface="Calibri"/>
                        </a:rPr>
                        <a:t>G019</a:t>
                      </a:r>
                      <a:br>
                        <a:rPr lang="nl-NL" sz="800">
                          <a:solidFill>
                            <a:srgbClr val="000000"/>
                          </a:solidFill>
                          <a:latin typeface="Calibri"/>
                          <a:ea typeface="Calibri"/>
                          <a:cs typeface="Calibri"/>
                        </a:rPr>
                      </a:br>
                      <a:r>
                        <a:rPr lang="nl-NL" sz="800">
                          <a:solidFill>
                            <a:srgbClr val="000000"/>
                          </a:solidFill>
                          <a:latin typeface="Calibri"/>
                          <a:ea typeface="Calibri"/>
                          <a:cs typeface="Calibri"/>
                        </a:rPr>
                        <a:t>Erfelijke bepaalde ziekte in de familie:  80</a:t>
                      </a:r>
                      <a:endParaRPr lang="nl-NL" sz="900">
                        <a:solidFill>
                          <a:srgbClr val="000000"/>
                        </a:solidFill>
                        <a:latin typeface="Arial"/>
                        <a:ea typeface="Arial"/>
                        <a:cs typeface="Times New Roman"/>
                      </a:endParaRPr>
                    </a:p>
                    <a:p>
                      <a:pPr marR="38100">
                        <a:lnSpc>
                          <a:spcPct val="115000"/>
                        </a:lnSpc>
                        <a:spcAft>
                          <a:spcPts val="0"/>
                        </a:spcAft>
                      </a:pPr>
                      <a:r>
                        <a:rPr lang="nl-NL" sz="800">
                          <a:solidFill>
                            <a:srgbClr val="000000"/>
                          </a:solidFill>
                          <a:latin typeface="Calibri"/>
                          <a:ea typeface="Calibri"/>
                          <a:cs typeface="Calibri"/>
                        </a:rPr>
                        <a:t>Familielid</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r>
                        <a:rPr lang="nl-NL" sz="800">
                          <a:solidFill>
                            <a:srgbClr val="000000"/>
                          </a:solidFill>
                          <a:latin typeface="Calibri"/>
                          <a:ea typeface="Calibri"/>
                          <a:cs typeface="Calibri"/>
                        </a:rPr>
                        <a:t>Registreer: slechthorendheid 08</a:t>
                      </a:r>
                      <a:endParaRPr lang="nl-NL" sz="900">
                        <a:solidFill>
                          <a:srgbClr val="000000"/>
                        </a:solidFill>
                        <a:latin typeface="Arial"/>
                        <a:ea typeface="Arial"/>
                        <a:cs typeface="Times New Roman"/>
                      </a:endParaRPr>
                    </a:p>
                    <a:p>
                      <a:pPr>
                        <a:lnSpc>
                          <a:spcPct val="115000"/>
                        </a:lnSpc>
                        <a:spcAft>
                          <a:spcPts val="0"/>
                        </a:spcAft>
                      </a:pPr>
                      <a:r>
                        <a:rPr lang="nl-NL" sz="800">
                          <a:solidFill>
                            <a:srgbClr val="000000"/>
                          </a:solidFill>
                          <a:latin typeface="Calibri"/>
                          <a:ea typeface="Calibri"/>
                          <a:cs typeface="Calibri"/>
                        </a:rPr>
                        <a:t/>
                      </a:r>
                      <a:br>
                        <a:rPr lang="nl-NL" sz="800">
                          <a:solidFill>
                            <a:srgbClr val="000000"/>
                          </a:solidFill>
                          <a:latin typeface="Calibri"/>
                          <a:ea typeface="Calibri"/>
                          <a:cs typeface="Calibri"/>
                        </a:rPr>
                      </a:br>
                      <a:r>
                        <a:rPr lang="nl-NL" sz="800">
                          <a:solidFill>
                            <a:srgbClr val="000000"/>
                          </a:solidFill>
                          <a:latin typeface="Calibri"/>
                          <a:ea typeface="Calibri"/>
                          <a:cs typeface="Calibri"/>
                        </a:rPr>
                        <a:t>Registreer:</a:t>
                      </a:r>
                      <a:endParaRPr lang="nl-NL" sz="900">
                        <a:solidFill>
                          <a:srgbClr val="000000"/>
                        </a:solidFill>
                        <a:latin typeface="Arial"/>
                        <a:ea typeface="Arial"/>
                        <a:cs typeface="Times New Roman"/>
                      </a:endParaRPr>
                    </a:p>
                    <a:p>
                      <a:pPr>
                        <a:lnSpc>
                          <a:spcPct val="115000"/>
                        </a:lnSpc>
                        <a:spcAft>
                          <a:spcPts val="0"/>
                        </a:spcAft>
                      </a:pPr>
                      <a:r>
                        <a:rPr lang="nl-NL" sz="800">
                          <a:solidFill>
                            <a:srgbClr val="000000"/>
                          </a:solidFill>
                          <a:latin typeface="Calibri"/>
                          <a:ea typeface="Calibri"/>
                          <a:cs typeface="Calibri"/>
                        </a:rPr>
                        <a:t>Vader: 01 </a:t>
                      </a:r>
                      <a:br>
                        <a:rPr lang="nl-NL" sz="800">
                          <a:solidFill>
                            <a:srgbClr val="000000"/>
                          </a:solidFill>
                          <a:latin typeface="Calibri"/>
                          <a:ea typeface="Calibri"/>
                          <a:cs typeface="Calibri"/>
                        </a:rPr>
                      </a:br>
                      <a:r>
                        <a:rPr lang="nl-NL" sz="800">
                          <a:solidFill>
                            <a:srgbClr val="000000"/>
                          </a:solidFill>
                          <a:latin typeface="Calibri"/>
                          <a:ea typeface="Calibri"/>
                          <a:cs typeface="Calibri"/>
                        </a:rPr>
                        <a:t>Moeder: 02 </a:t>
                      </a:r>
                      <a:br>
                        <a:rPr lang="nl-NL" sz="800">
                          <a:solidFill>
                            <a:srgbClr val="000000"/>
                          </a:solidFill>
                          <a:latin typeface="Calibri"/>
                          <a:ea typeface="Calibri"/>
                          <a:cs typeface="Calibri"/>
                        </a:rPr>
                      </a:br>
                      <a:r>
                        <a:rPr lang="nl-NL" sz="800">
                          <a:solidFill>
                            <a:srgbClr val="000000"/>
                          </a:solidFill>
                          <a:latin typeface="Calibri"/>
                          <a:ea typeface="Calibri"/>
                          <a:cs typeface="Calibri"/>
                        </a:rPr>
                        <a:t>Broer: 03 </a:t>
                      </a:r>
                      <a:br>
                        <a:rPr lang="nl-NL" sz="800">
                          <a:solidFill>
                            <a:srgbClr val="000000"/>
                          </a:solidFill>
                          <a:latin typeface="Calibri"/>
                          <a:ea typeface="Calibri"/>
                          <a:cs typeface="Calibri"/>
                        </a:rPr>
                      </a:br>
                      <a:r>
                        <a:rPr lang="nl-NL" sz="800">
                          <a:solidFill>
                            <a:srgbClr val="000000"/>
                          </a:solidFill>
                          <a:latin typeface="Calibri"/>
                          <a:ea typeface="Calibri"/>
                          <a:cs typeface="Calibri"/>
                        </a:rPr>
                        <a:t>Zus: 04</a:t>
                      </a:r>
                      <a:br>
                        <a:rPr lang="nl-NL" sz="800">
                          <a:solidFill>
                            <a:srgbClr val="000000"/>
                          </a:solidFill>
                          <a:latin typeface="Calibri"/>
                          <a:ea typeface="Calibri"/>
                          <a:cs typeface="Calibri"/>
                        </a:rPr>
                      </a:br>
                      <a:r>
                        <a:rPr lang="nl-NL" sz="800">
                          <a:solidFill>
                            <a:srgbClr val="000000"/>
                          </a:solidFill>
                          <a:latin typeface="Calibri"/>
                          <a:ea typeface="Calibri"/>
                          <a:cs typeface="Calibri"/>
                        </a:rPr>
                        <a:t>Vader van vader: 05 </a:t>
                      </a:r>
                      <a:br>
                        <a:rPr lang="nl-NL" sz="800">
                          <a:solidFill>
                            <a:srgbClr val="000000"/>
                          </a:solidFill>
                          <a:latin typeface="Calibri"/>
                          <a:ea typeface="Calibri"/>
                          <a:cs typeface="Calibri"/>
                        </a:rPr>
                      </a:br>
                      <a:r>
                        <a:rPr lang="nl-NL" sz="800">
                          <a:solidFill>
                            <a:srgbClr val="000000"/>
                          </a:solidFill>
                          <a:latin typeface="Calibri"/>
                          <a:ea typeface="Calibri"/>
                          <a:cs typeface="Calibri"/>
                        </a:rPr>
                        <a:t>Moeder van vader: 06 </a:t>
                      </a:r>
                      <a:br>
                        <a:rPr lang="nl-NL" sz="800">
                          <a:solidFill>
                            <a:srgbClr val="000000"/>
                          </a:solidFill>
                          <a:latin typeface="Calibri"/>
                          <a:ea typeface="Calibri"/>
                          <a:cs typeface="Calibri"/>
                        </a:rPr>
                      </a:br>
                      <a:r>
                        <a:rPr lang="nl-NL" sz="800">
                          <a:solidFill>
                            <a:srgbClr val="000000"/>
                          </a:solidFill>
                          <a:latin typeface="Calibri"/>
                          <a:ea typeface="Calibri"/>
                          <a:cs typeface="Calibri"/>
                        </a:rPr>
                        <a:t>Vader van moeder: 07 </a:t>
                      </a:r>
                      <a:br>
                        <a:rPr lang="nl-NL" sz="800">
                          <a:solidFill>
                            <a:srgbClr val="000000"/>
                          </a:solidFill>
                          <a:latin typeface="Calibri"/>
                          <a:ea typeface="Calibri"/>
                          <a:cs typeface="Calibri"/>
                        </a:rPr>
                      </a:br>
                      <a:r>
                        <a:rPr lang="nl-NL" sz="800">
                          <a:solidFill>
                            <a:srgbClr val="000000"/>
                          </a:solidFill>
                          <a:latin typeface="Calibri"/>
                          <a:ea typeface="Calibri"/>
                          <a:cs typeface="Calibri"/>
                        </a:rPr>
                        <a:t>Moeder van moeder: 08</a:t>
                      </a:r>
                      <a:br>
                        <a:rPr lang="nl-NL" sz="800">
                          <a:solidFill>
                            <a:srgbClr val="000000"/>
                          </a:solidFill>
                          <a:latin typeface="Calibri"/>
                          <a:ea typeface="Calibri"/>
                          <a:cs typeface="Calibri"/>
                        </a:rPr>
                      </a:br>
                      <a:r>
                        <a:rPr lang="nl-NL" sz="800">
                          <a:solidFill>
                            <a:srgbClr val="000000"/>
                          </a:solidFill>
                          <a:latin typeface="Calibri"/>
                          <a:ea typeface="Calibri"/>
                          <a:cs typeface="Calibri"/>
                        </a:rPr>
                        <a:t>Broer van vader: 09 </a:t>
                      </a:r>
                      <a:br>
                        <a:rPr lang="nl-NL" sz="800">
                          <a:solidFill>
                            <a:srgbClr val="000000"/>
                          </a:solidFill>
                          <a:latin typeface="Calibri"/>
                          <a:ea typeface="Calibri"/>
                          <a:cs typeface="Calibri"/>
                        </a:rPr>
                      </a:br>
                      <a:r>
                        <a:rPr lang="nl-NL" sz="800">
                          <a:solidFill>
                            <a:srgbClr val="000000"/>
                          </a:solidFill>
                          <a:latin typeface="Calibri"/>
                          <a:ea typeface="Calibri"/>
                          <a:cs typeface="Calibri"/>
                        </a:rPr>
                        <a:t>Broer van moeder: 10</a:t>
                      </a:r>
                      <a:br>
                        <a:rPr lang="nl-NL" sz="800">
                          <a:solidFill>
                            <a:srgbClr val="000000"/>
                          </a:solidFill>
                          <a:latin typeface="Calibri"/>
                          <a:ea typeface="Calibri"/>
                          <a:cs typeface="Calibri"/>
                        </a:rPr>
                      </a:br>
                      <a:r>
                        <a:rPr lang="nl-NL" sz="800">
                          <a:solidFill>
                            <a:srgbClr val="000000"/>
                          </a:solidFill>
                          <a:latin typeface="Calibri"/>
                          <a:ea typeface="Calibri"/>
                          <a:cs typeface="Calibri"/>
                        </a:rPr>
                        <a:t>Zus van vader: 11 </a:t>
                      </a:r>
                      <a:br>
                        <a:rPr lang="nl-NL" sz="800">
                          <a:solidFill>
                            <a:srgbClr val="000000"/>
                          </a:solidFill>
                          <a:latin typeface="Calibri"/>
                          <a:ea typeface="Calibri"/>
                          <a:cs typeface="Calibri"/>
                        </a:rPr>
                      </a:br>
                      <a:r>
                        <a:rPr lang="nl-NL" sz="800">
                          <a:solidFill>
                            <a:srgbClr val="000000"/>
                          </a:solidFill>
                          <a:latin typeface="Calibri"/>
                          <a:ea typeface="Calibri"/>
                          <a:cs typeface="Calibri"/>
                        </a:rPr>
                        <a:t>Zus van moeder: 12</a:t>
                      </a:r>
                      <a:br>
                        <a:rPr lang="nl-NL" sz="800">
                          <a:solidFill>
                            <a:srgbClr val="000000"/>
                          </a:solidFill>
                          <a:latin typeface="Calibri"/>
                          <a:ea typeface="Calibri"/>
                          <a:cs typeface="Calibri"/>
                        </a:rPr>
                      </a:br>
                      <a:r>
                        <a:rPr lang="nl-NL" sz="800">
                          <a:solidFill>
                            <a:srgbClr val="000000"/>
                          </a:solidFill>
                          <a:latin typeface="Calibri"/>
                          <a:ea typeface="Calibri"/>
                          <a:cs typeface="Calibri"/>
                        </a:rPr>
                        <a:t>3e graad: 13</a:t>
                      </a:r>
                      <a:endParaRPr lang="nl-NL" sz="900">
                        <a:solidFill>
                          <a:srgbClr val="000000"/>
                        </a:solidFill>
                        <a:latin typeface="Arial"/>
                        <a:ea typeface="Arial"/>
                        <a:cs typeface="Times New Roman"/>
                      </a:endParaRPr>
                    </a:p>
                  </a:txBody>
                  <a:tcPr marL="51443" marR="51443" marT="51443" marB="5144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r>
              <a:tr h="522439">
                <a:tc>
                  <a:txBody>
                    <a:bodyPr/>
                    <a:lstStyle/>
                    <a:p>
                      <a:pPr marR="38100">
                        <a:lnSpc>
                          <a:spcPct val="115000"/>
                        </a:lnSpc>
                        <a:spcAft>
                          <a:spcPts val="0"/>
                        </a:spcAft>
                      </a:pPr>
                      <a:r>
                        <a:rPr lang="nl-NL" sz="800">
                          <a:solidFill>
                            <a:srgbClr val="000000"/>
                          </a:solidFill>
                          <a:latin typeface="Calibri"/>
                          <a:ea typeface="Calibri"/>
                          <a:cs typeface="Calibri"/>
                        </a:rPr>
                        <a:t>Zwangerschap R014</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800">
                          <a:solidFill>
                            <a:srgbClr val="000000"/>
                          </a:solidFill>
                          <a:latin typeface="Calibri"/>
                          <a:ea typeface="Calibri"/>
                          <a:cs typeface="Calibri"/>
                        </a:rPr>
                        <a:t>Medicijnen soort: 88</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800">
                          <a:solidFill>
                            <a:srgbClr val="000000"/>
                          </a:solidFill>
                          <a:latin typeface="Calibri"/>
                          <a:ea typeface="Calibri"/>
                          <a:cs typeface="Calibri"/>
                        </a:rPr>
                        <a:t>Registreer de selectie uit de keuzelijst die van toepassing is</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nSpc>
                          <a:spcPct val="115000"/>
                        </a:lnSpc>
                        <a:spcAft>
                          <a:spcPts val="0"/>
                        </a:spcAft>
                      </a:pP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r>
              <a:tr h="905930">
                <a:tc>
                  <a:txBody>
                    <a:bodyPr/>
                    <a:lstStyle/>
                    <a:p>
                      <a:pPr marR="38100">
                        <a:lnSpc>
                          <a:spcPct val="115000"/>
                        </a:lnSpc>
                        <a:spcAft>
                          <a:spcPts val="0"/>
                        </a:spcAft>
                      </a:pP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R="38100">
                        <a:lnSpc>
                          <a:spcPct val="115000"/>
                        </a:lnSpc>
                        <a:spcAft>
                          <a:spcPts val="0"/>
                        </a:spcAft>
                      </a:pPr>
                      <a:r>
                        <a:rPr lang="nl-NL" sz="800">
                          <a:solidFill>
                            <a:srgbClr val="000000"/>
                          </a:solidFill>
                          <a:latin typeface="Calibri"/>
                          <a:ea typeface="Calibri"/>
                          <a:cs typeface="Calibri"/>
                        </a:rPr>
                        <a:t>Bijzonderheden (vorige) zwangerschap 619</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R="38100">
                        <a:lnSpc>
                          <a:spcPct val="115000"/>
                        </a:lnSpc>
                        <a:spcAft>
                          <a:spcPts val="0"/>
                        </a:spcAft>
                      </a:pPr>
                      <a:r>
                        <a:rPr lang="nl-NL" sz="800">
                          <a:solidFill>
                            <a:srgbClr val="000000"/>
                          </a:solidFill>
                          <a:latin typeface="Calibri"/>
                          <a:ea typeface="Calibri"/>
                          <a:cs typeface="Calibri"/>
                        </a:rPr>
                        <a:t>Registreer de infecties tijdens de zwangerschap</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r>
              <a:tr h="522439">
                <a:tc>
                  <a:txBody>
                    <a:bodyPr/>
                    <a:lstStyle/>
                    <a:p>
                      <a:pPr marR="38100">
                        <a:lnSpc>
                          <a:spcPct val="115000"/>
                        </a:lnSpc>
                        <a:spcAft>
                          <a:spcPts val="0"/>
                        </a:spcAft>
                      </a:pPr>
                      <a:r>
                        <a:rPr lang="nl-NL" sz="800">
                          <a:solidFill>
                            <a:srgbClr val="000000"/>
                          </a:solidFill>
                          <a:latin typeface="Calibri"/>
                          <a:ea typeface="Calibri"/>
                          <a:cs typeface="Calibri"/>
                        </a:rPr>
                        <a:t>Bevalling R015</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800">
                          <a:solidFill>
                            <a:srgbClr val="000000"/>
                          </a:solidFill>
                          <a:latin typeface="Calibri"/>
                          <a:ea typeface="Calibri"/>
                          <a:cs typeface="Calibri"/>
                        </a:rPr>
                        <a:t>Bijzonderheden bevalling: 106 </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800">
                          <a:solidFill>
                            <a:srgbClr val="000000"/>
                          </a:solidFill>
                          <a:latin typeface="Calibri"/>
                          <a:ea typeface="Calibri"/>
                          <a:cs typeface="Calibri"/>
                        </a:rPr>
                        <a:t>Beschrijf ernstige asfyxie</a:t>
                      </a:r>
                      <a:endParaRPr lang="nl-NL" sz="90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nSpc>
                          <a:spcPct val="115000"/>
                        </a:lnSpc>
                        <a:spcAft>
                          <a:spcPts val="0"/>
                        </a:spcAft>
                      </a:pPr>
                      <a:endParaRPr lang="nl-NL" sz="900" dirty="0">
                        <a:solidFill>
                          <a:srgbClr val="000000"/>
                        </a:solidFill>
                        <a:latin typeface="Arial"/>
                        <a:ea typeface="Arial"/>
                        <a:cs typeface="Times New Roman"/>
                      </a:endParaRPr>
                    </a:p>
                  </a:txBody>
                  <a:tcPr marL="51443" marR="51443" marT="51443" marB="51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1044000"/>
            <a:ext cx="7138986" cy="1296144"/>
          </a:xfrm>
        </p:spPr>
        <p:txBody>
          <a:bodyPr/>
          <a:lstStyle/>
          <a:p>
            <a:r>
              <a:rPr lang="nl-NL" sz="1800" b="1" dirty="0" smtClean="0">
                <a:solidFill>
                  <a:schemeClr val="tx1"/>
                </a:solidFill>
                <a:latin typeface="Calibri" pitchFamily="34" charset="0"/>
                <a:ea typeface="Calibri" pitchFamily="34" charset="0"/>
                <a:cs typeface="Calibri" pitchFamily="34" charset="0"/>
              </a:rPr>
              <a:t>c) Aanbeveling:</a:t>
            </a:r>
            <a:br>
              <a:rPr lang="nl-NL" sz="1800" b="1" dirty="0" smtClean="0">
                <a:solidFill>
                  <a:schemeClr val="tx1"/>
                </a:solidFill>
                <a:latin typeface="Calibri" pitchFamily="34" charset="0"/>
                <a:ea typeface="Calibri" pitchFamily="34" charset="0"/>
                <a:cs typeface="Calibri" pitchFamily="34" charset="0"/>
              </a:rPr>
            </a:br>
            <a:r>
              <a:rPr lang="nl-NL" sz="1800" dirty="0" smtClean="0">
                <a:solidFill>
                  <a:schemeClr val="tx1"/>
                </a:solidFill>
                <a:latin typeface="Calibri" pitchFamily="34" charset="0"/>
                <a:ea typeface="Calibri" pitchFamily="34" charset="0"/>
                <a:cs typeface="Calibri" pitchFamily="34" charset="0"/>
              </a:rPr>
              <a:t>Extra aandacht </a:t>
            </a:r>
            <a:r>
              <a:rPr lang="nl-NL" sz="1800" dirty="0">
                <a:solidFill>
                  <a:srgbClr val="000000"/>
                </a:solidFill>
                <a:latin typeface="Calibri" pitchFamily="34" charset="0"/>
                <a:ea typeface="Calibri" pitchFamily="34" charset="0"/>
                <a:cs typeface="Calibri" pitchFamily="34" charset="0"/>
              </a:rPr>
              <a:t>voor </a:t>
            </a:r>
            <a:r>
              <a:rPr lang="nl-NL" sz="1800" dirty="0" smtClean="0">
                <a:solidFill>
                  <a:srgbClr val="000000"/>
                </a:solidFill>
                <a:latin typeface="Calibri" pitchFamily="34" charset="0"/>
                <a:ea typeface="Calibri" pitchFamily="34" charset="0"/>
                <a:cs typeface="Calibri" pitchFamily="34" charset="0"/>
              </a:rPr>
              <a:t>monitoren van communicatieve </a:t>
            </a:r>
            <a:r>
              <a:rPr lang="nl-NL" sz="1800" dirty="0">
                <a:solidFill>
                  <a:srgbClr val="000000"/>
                </a:solidFill>
                <a:latin typeface="Calibri" pitchFamily="34" charset="0"/>
                <a:ea typeface="Calibri" pitchFamily="34" charset="0"/>
                <a:cs typeface="Calibri" pitchFamily="34" charset="0"/>
              </a:rPr>
              <a:t>ontwikkeling </a:t>
            </a:r>
            <a:r>
              <a:rPr lang="nl-NL" sz="1800" dirty="0" smtClean="0">
                <a:solidFill>
                  <a:srgbClr val="000000"/>
                </a:solidFill>
                <a:latin typeface="Calibri" pitchFamily="34" charset="0"/>
                <a:ea typeface="Calibri" pitchFamily="34" charset="0"/>
                <a:cs typeface="Calibri" pitchFamily="34" charset="0"/>
              </a:rPr>
              <a:t>met </a:t>
            </a:r>
            <a:r>
              <a:rPr lang="nl-NL" sz="1800" dirty="0">
                <a:solidFill>
                  <a:srgbClr val="000000"/>
                </a:solidFill>
                <a:latin typeface="Calibri" pitchFamily="34" charset="0"/>
                <a:ea typeface="Calibri" pitchFamily="34" charset="0"/>
                <a:cs typeface="Calibri" pitchFamily="34" charset="0"/>
              </a:rPr>
              <a:t>behulp van onder andere het Van </a:t>
            </a:r>
            <a:r>
              <a:rPr lang="nl-NL" sz="1800" dirty="0" err="1" smtClean="0">
                <a:solidFill>
                  <a:srgbClr val="000000"/>
                </a:solidFill>
                <a:latin typeface="Calibri" pitchFamily="34" charset="0"/>
                <a:ea typeface="Calibri" pitchFamily="34" charset="0"/>
                <a:cs typeface="Calibri" pitchFamily="34" charset="0"/>
              </a:rPr>
              <a:t>Wiechenonderzoek</a:t>
            </a:r>
            <a:r>
              <a:rPr lang="nl-NL" sz="1800" dirty="0" smtClean="0">
                <a:solidFill>
                  <a:srgbClr val="000000"/>
                </a:solidFill>
                <a:latin typeface="Calibri" pitchFamily="34" charset="0"/>
                <a:ea typeface="Calibri" pitchFamily="34" charset="0"/>
                <a:cs typeface="Calibri" pitchFamily="34" charset="0"/>
              </a:rPr>
              <a:t> </a:t>
            </a:r>
            <a:r>
              <a:rPr lang="nl-NL" sz="1800" dirty="0" smtClean="0">
                <a:solidFill>
                  <a:schemeClr val="tx1"/>
                </a:solidFill>
                <a:latin typeface="Calibri" pitchFamily="34" charset="0"/>
                <a:ea typeface="Calibri" pitchFamily="34" charset="0"/>
                <a:cs typeface="Calibri" pitchFamily="34" charset="0"/>
              </a:rPr>
              <a:t>b</a:t>
            </a:r>
            <a:r>
              <a:rPr lang="nl-NL" sz="1800" dirty="0" smtClean="0">
                <a:solidFill>
                  <a:srgbClr val="000000"/>
                </a:solidFill>
                <a:latin typeface="Calibri" pitchFamily="34" charset="0"/>
                <a:ea typeface="Calibri" pitchFamily="34" charset="0"/>
                <a:cs typeface="Calibri" pitchFamily="34" charset="0"/>
              </a:rPr>
              <a:t>ij aanwezigheid van één of meer risicofactoren voor gehoorafwijkingen (zie richtlijn).</a:t>
            </a:r>
            <a:endParaRPr lang="nl-NL" sz="1800" dirty="0">
              <a:latin typeface="Calibri"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538369104"/>
              </p:ext>
            </p:extLst>
          </p:nvPr>
        </p:nvGraphicFramePr>
        <p:xfrm>
          <a:off x="1547664" y="2420888"/>
          <a:ext cx="6888934" cy="2520280"/>
        </p:xfrm>
        <a:graphic>
          <a:graphicData uri="http://schemas.openxmlformats.org/drawingml/2006/table">
            <a:tbl>
              <a:tblPr/>
              <a:tblGrid>
                <a:gridCol w="1329644"/>
                <a:gridCol w="1386957"/>
                <a:gridCol w="2716602"/>
                <a:gridCol w="1455731"/>
              </a:tblGrid>
              <a:tr h="673962">
                <a:tc>
                  <a:txBody>
                    <a:bodyPr/>
                    <a:lstStyle/>
                    <a:p>
                      <a:pPr marR="38100">
                        <a:lnSpc>
                          <a:spcPct val="115000"/>
                        </a:lnSpc>
                        <a:spcAft>
                          <a:spcPts val="0"/>
                        </a:spcAft>
                      </a:pPr>
                      <a:r>
                        <a:rPr lang="nl-NL" sz="1000" dirty="0">
                          <a:solidFill>
                            <a:srgbClr val="FFFFFF"/>
                          </a:solidFill>
                          <a:latin typeface="Calibri"/>
                          <a:ea typeface="Calibri"/>
                          <a:cs typeface="Calibri"/>
                        </a:rPr>
                        <a:t>BDS Rubriek</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000" dirty="0">
                          <a:solidFill>
                            <a:srgbClr val="FFFFFF"/>
                          </a:solidFill>
                          <a:latin typeface="Calibri"/>
                          <a:ea typeface="Calibri"/>
                          <a:cs typeface="Calibri"/>
                        </a:rPr>
                        <a:t>BDS Element</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000" dirty="0">
                          <a:solidFill>
                            <a:srgbClr val="FFFFFF"/>
                          </a:solidFill>
                          <a:latin typeface="Calibri"/>
                          <a:ea typeface="Calibri"/>
                          <a:cs typeface="Calibri"/>
                        </a:rPr>
                        <a:t>Registratie</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000" dirty="0">
                          <a:solidFill>
                            <a:srgbClr val="FFFFFF"/>
                          </a:solidFill>
                          <a:latin typeface="Calibri"/>
                          <a:ea typeface="Calibri"/>
                          <a:cs typeface="Calibri"/>
                        </a:rPr>
                        <a:t>Opmerking</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r>
              <a:tr h="1846318">
                <a:tc>
                  <a:txBody>
                    <a:bodyPr/>
                    <a:lstStyle/>
                    <a:p>
                      <a:pPr marR="38100">
                        <a:lnSpc>
                          <a:spcPct val="115000"/>
                        </a:lnSpc>
                        <a:spcAft>
                          <a:spcPts val="0"/>
                        </a:spcAft>
                      </a:pPr>
                      <a:r>
                        <a:rPr lang="nl-NL" sz="1000">
                          <a:solidFill>
                            <a:srgbClr val="000000"/>
                          </a:solidFill>
                          <a:latin typeface="Calibri"/>
                          <a:ea typeface="Calibri"/>
                          <a:cs typeface="Calibri"/>
                        </a:rPr>
                        <a:t>Van Wiechen ontwikkelings-</a:t>
                      </a:r>
                      <a:endParaRPr lang="nl-NL" sz="1100">
                        <a:solidFill>
                          <a:srgbClr val="000000"/>
                        </a:solidFill>
                        <a:latin typeface="Arial"/>
                        <a:ea typeface="Arial"/>
                        <a:cs typeface="Times New Roman"/>
                      </a:endParaRPr>
                    </a:p>
                    <a:p>
                      <a:pPr marR="38100">
                        <a:lnSpc>
                          <a:spcPct val="115000"/>
                        </a:lnSpc>
                        <a:spcAft>
                          <a:spcPts val="0"/>
                        </a:spcAft>
                      </a:pPr>
                      <a:r>
                        <a:rPr lang="nl-NL" sz="1000">
                          <a:solidFill>
                            <a:srgbClr val="000000"/>
                          </a:solidFill>
                          <a:latin typeface="Calibri"/>
                          <a:ea typeface="Calibri"/>
                          <a:cs typeface="Calibri"/>
                        </a:rPr>
                        <a:t>onderzoek R042</a:t>
                      </a:r>
                      <a:endParaRPr lang="nl-NL" sz="110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R="38100">
                        <a:lnSpc>
                          <a:spcPct val="115000"/>
                        </a:lnSpc>
                        <a:spcAft>
                          <a:spcPts val="0"/>
                        </a:spcAft>
                      </a:pPr>
                      <a:r>
                        <a:rPr lang="nl-NL" sz="1000" dirty="0">
                          <a:solidFill>
                            <a:srgbClr val="000000"/>
                          </a:solidFill>
                          <a:latin typeface="Calibri"/>
                          <a:ea typeface="Calibri"/>
                          <a:cs typeface="Calibri"/>
                        </a:rPr>
                        <a:t>Kenmerken 29 tot en met 51 (communicatie kenmerken)</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just">
                        <a:lnSpc>
                          <a:spcPct val="115000"/>
                        </a:lnSpc>
                        <a:spcAft>
                          <a:spcPts val="0"/>
                        </a:spcAft>
                      </a:pPr>
                      <a:r>
                        <a:rPr lang="nl-NL" sz="1000" dirty="0">
                          <a:solidFill>
                            <a:srgbClr val="000000"/>
                          </a:solidFill>
                          <a:latin typeface="Calibri"/>
                          <a:ea typeface="Calibri"/>
                          <a:cs typeface="Calibri"/>
                        </a:rPr>
                        <a:t>Registreer:</a:t>
                      </a:r>
                      <a:endParaRPr lang="nl-NL" sz="1100" dirty="0">
                        <a:solidFill>
                          <a:srgbClr val="000000"/>
                        </a:solidFill>
                        <a:latin typeface="Arial"/>
                        <a:ea typeface="Arial"/>
                        <a:cs typeface="Times New Roman"/>
                      </a:endParaRPr>
                    </a:p>
                    <a:p>
                      <a:pPr algn="just">
                        <a:lnSpc>
                          <a:spcPct val="115000"/>
                        </a:lnSpc>
                        <a:spcAft>
                          <a:spcPts val="0"/>
                        </a:spcAft>
                      </a:pPr>
                      <a:r>
                        <a:rPr lang="nl-NL" sz="1000" dirty="0">
                          <a:solidFill>
                            <a:srgbClr val="000000"/>
                          </a:solidFill>
                          <a:latin typeface="Calibri"/>
                          <a:ea typeface="Calibri"/>
                          <a:cs typeface="Calibri"/>
                        </a:rPr>
                        <a:t>+ (1)</a:t>
                      </a:r>
                      <a:endParaRPr lang="nl-NL" sz="1100" dirty="0">
                        <a:solidFill>
                          <a:srgbClr val="000000"/>
                        </a:solidFill>
                        <a:latin typeface="Arial"/>
                        <a:ea typeface="Arial"/>
                        <a:cs typeface="Times New Roman"/>
                      </a:endParaRPr>
                    </a:p>
                    <a:p>
                      <a:pPr algn="just">
                        <a:lnSpc>
                          <a:spcPct val="115000"/>
                        </a:lnSpc>
                        <a:spcAft>
                          <a:spcPts val="0"/>
                        </a:spcAft>
                      </a:pPr>
                      <a:r>
                        <a:rPr lang="nl-NL" sz="1000" dirty="0">
                          <a:solidFill>
                            <a:srgbClr val="000000"/>
                          </a:solidFill>
                          <a:latin typeface="Calibri"/>
                          <a:ea typeface="Calibri"/>
                          <a:cs typeface="Calibri"/>
                        </a:rPr>
                        <a:t>- (2)</a:t>
                      </a:r>
                      <a:endParaRPr lang="nl-NL" sz="1100" dirty="0">
                        <a:solidFill>
                          <a:srgbClr val="000000"/>
                        </a:solidFill>
                        <a:latin typeface="Arial"/>
                        <a:ea typeface="Arial"/>
                        <a:cs typeface="Times New Roman"/>
                      </a:endParaRPr>
                    </a:p>
                    <a:p>
                      <a:pPr algn="just">
                        <a:lnSpc>
                          <a:spcPct val="115000"/>
                        </a:lnSpc>
                        <a:spcAft>
                          <a:spcPts val="0"/>
                        </a:spcAft>
                      </a:pPr>
                      <a:r>
                        <a:rPr lang="nl-NL" sz="1000" dirty="0">
                          <a:solidFill>
                            <a:srgbClr val="000000"/>
                          </a:solidFill>
                          <a:latin typeface="Calibri"/>
                          <a:ea typeface="Calibri"/>
                          <a:cs typeface="Calibri"/>
                        </a:rPr>
                        <a:t>M (3)</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r>
            </a:tbl>
          </a:graphicData>
        </a:graphic>
      </p:graphicFrame>
      <p:sp>
        <p:nvSpPr>
          <p:cNvPr id="117761" name="Rectangle 1"/>
          <p:cNvSpPr>
            <a:spLocks noChangeArrowheads="1"/>
          </p:cNvSpPr>
          <p:nvPr/>
        </p:nvSpPr>
        <p:spPr bwMode="auto">
          <a:xfrm>
            <a:off x="0" y="-33010"/>
            <a:ext cx="2199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a:t>
            </a:r>
            <a:endParaRPr kumimoji="0" 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91680" y="2564904"/>
            <a:ext cx="7138986" cy="409575"/>
          </a:xfrm>
        </p:spPr>
        <p:txBody>
          <a:bodyPr/>
          <a:lstStyle/>
          <a:p>
            <a:endParaRPr lang="nl-NL"/>
          </a:p>
        </p:txBody>
      </p:sp>
      <p:sp>
        <p:nvSpPr>
          <p:cNvPr id="3" name="Tijdelijke aanduiding voor tekst 2"/>
          <p:cNvSpPr>
            <a:spLocks noGrp="1"/>
          </p:cNvSpPr>
          <p:nvPr>
            <p:ph type="body" idx="1"/>
          </p:nvPr>
        </p:nvSpPr>
        <p:spPr/>
        <p:txBody>
          <a:bodyPr/>
          <a:lstStyle/>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1115528409"/>
              </p:ext>
            </p:extLst>
          </p:nvPr>
        </p:nvGraphicFramePr>
        <p:xfrm>
          <a:off x="1620000" y="1988840"/>
          <a:ext cx="6840760" cy="4536504"/>
        </p:xfrm>
        <a:graphic>
          <a:graphicData uri="http://schemas.openxmlformats.org/drawingml/2006/table">
            <a:tbl>
              <a:tblPr/>
              <a:tblGrid>
                <a:gridCol w="1320346"/>
                <a:gridCol w="1377258"/>
                <a:gridCol w="2697604"/>
                <a:gridCol w="1445552"/>
              </a:tblGrid>
              <a:tr h="335760">
                <a:tc>
                  <a:txBody>
                    <a:bodyPr/>
                    <a:lstStyle/>
                    <a:p>
                      <a:pPr marR="38100">
                        <a:lnSpc>
                          <a:spcPct val="115000"/>
                        </a:lnSpc>
                        <a:spcAft>
                          <a:spcPts val="0"/>
                        </a:spcAft>
                      </a:pPr>
                      <a:r>
                        <a:rPr lang="nl-NL" sz="1000" dirty="0">
                          <a:solidFill>
                            <a:srgbClr val="FFFFFF"/>
                          </a:solidFill>
                          <a:latin typeface="Calibri"/>
                          <a:ea typeface="Calibri"/>
                          <a:cs typeface="Calibri"/>
                        </a:rPr>
                        <a:t>BDS Rubriek</a:t>
                      </a:r>
                      <a:endParaRPr lang="nl-NL" sz="1100" dirty="0">
                        <a:solidFill>
                          <a:srgbClr val="000000"/>
                        </a:solidFill>
                        <a:latin typeface="Arial"/>
                        <a:ea typeface="Arial"/>
                        <a:cs typeface="Times New Roman"/>
                      </a:endParaRPr>
                    </a:p>
                  </a:txBody>
                  <a:tcPr marL="63267" marR="63267" marT="63267" marB="632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000">
                          <a:solidFill>
                            <a:srgbClr val="FFFFFF"/>
                          </a:solidFill>
                          <a:latin typeface="Calibri"/>
                          <a:ea typeface="Calibri"/>
                          <a:cs typeface="Calibri"/>
                        </a:rPr>
                        <a:t>BDS Element</a:t>
                      </a:r>
                      <a:endParaRPr lang="nl-NL" sz="1100">
                        <a:solidFill>
                          <a:srgbClr val="000000"/>
                        </a:solidFill>
                        <a:latin typeface="Arial"/>
                        <a:ea typeface="Arial"/>
                        <a:cs typeface="Times New Roman"/>
                      </a:endParaRPr>
                    </a:p>
                  </a:txBody>
                  <a:tcPr marL="63267" marR="63267" marT="63267" marB="632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000">
                          <a:solidFill>
                            <a:srgbClr val="FFFFFF"/>
                          </a:solidFill>
                          <a:latin typeface="Calibri"/>
                          <a:ea typeface="Calibri"/>
                          <a:cs typeface="Calibri"/>
                        </a:rPr>
                        <a:t>Registratie</a:t>
                      </a:r>
                      <a:endParaRPr lang="nl-NL" sz="1100">
                        <a:solidFill>
                          <a:srgbClr val="000000"/>
                        </a:solidFill>
                        <a:latin typeface="Arial"/>
                        <a:ea typeface="Arial"/>
                        <a:cs typeface="Times New Roman"/>
                      </a:endParaRPr>
                    </a:p>
                  </a:txBody>
                  <a:tcPr marL="63267" marR="63267" marT="63267" marB="632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000">
                          <a:solidFill>
                            <a:srgbClr val="FFFFFF"/>
                          </a:solidFill>
                          <a:latin typeface="Calibri"/>
                          <a:ea typeface="Calibri"/>
                          <a:cs typeface="Calibri"/>
                        </a:rPr>
                        <a:t>Opmerking</a:t>
                      </a:r>
                      <a:endParaRPr lang="nl-NL" sz="1100">
                        <a:solidFill>
                          <a:srgbClr val="000000"/>
                        </a:solidFill>
                        <a:latin typeface="Arial"/>
                        <a:ea typeface="Arial"/>
                        <a:cs typeface="Times New Roman"/>
                      </a:endParaRPr>
                    </a:p>
                  </a:txBody>
                  <a:tcPr marL="63267" marR="63267" marT="63267" marB="632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r>
              <a:tr h="530745">
                <a:tc>
                  <a:txBody>
                    <a:bodyPr/>
                    <a:lstStyle/>
                    <a:p>
                      <a:pPr marR="38100">
                        <a:lnSpc>
                          <a:spcPct val="115000"/>
                        </a:lnSpc>
                        <a:spcAft>
                          <a:spcPts val="0"/>
                        </a:spcAft>
                      </a:pPr>
                      <a:r>
                        <a:rPr lang="nl-NL" sz="1000">
                          <a:solidFill>
                            <a:srgbClr val="000000"/>
                          </a:solidFill>
                          <a:latin typeface="Calibri"/>
                          <a:ea typeface="Calibri"/>
                          <a:cs typeface="Calibri"/>
                        </a:rPr>
                        <a:t>Gehooronderzoek R040</a:t>
                      </a:r>
                      <a:endParaRPr lang="nl-NL" sz="1100">
                        <a:solidFill>
                          <a:srgbClr val="000000"/>
                        </a:solidFill>
                        <a:latin typeface="Arial"/>
                        <a:ea typeface="Arial"/>
                        <a:cs typeface="Times New Roman"/>
                      </a:endParaRPr>
                    </a:p>
                  </a:txBody>
                  <a:tcPr marL="63267" marR="63267" marT="63267" marB="632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R="38100">
                        <a:lnSpc>
                          <a:spcPct val="115000"/>
                        </a:lnSpc>
                        <a:spcAft>
                          <a:spcPts val="0"/>
                        </a:spcAft>
                      </a:pPr>
                      <a:r>
                        <a:rPr lang="nl-NL" sz="1000">
                          <a:solidFill>
                            <a:srgbClr val="000000"/>
                          </a:solidFill>
                          <a:latin typeface="Calibri"/>
                          <a:ea typeface="Calibri"/>
                          <a:cs typeface="Calibri"/>
                        </a:rPr>
                        <a:t>Gehooronderzoek uitgevoerd 438</a:t>
                      </a:r>
                      <a:endParaRPr lang="nl-NL" sz="1100">
                        <a:solidFill>
                          <a:srgbClr val="000000"/>
                        </a:solidFill>
                        <a:latin typeface="Arial"/>
                        <a:ea typeface="Arial"/>
                        <a:cs typeface="Times New Roman"/>
                      </a:endParaRPr>
                    </a:p>
                  </a:txBody>
                  <a:tcPr marL="63267" marR="63267" marT="63267" marB="632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just">
                        <a:lnSpc>
                          <a:spcPct val="115000"/>
                        </a:lnSpc>
                        <a:spcAft>
                          <a:spcPts val="0"/>
                        </a:spcAft>
                      </a:pPr>
                      <a:r>
                        <a:rPr lang="nl-NL" sz="1000">
                          <a:solidFill>
                            <a:srgbClr val="000000"/>
                          </a:solidFill>
                          <a:latin typeface="Calibri"/>
                          <a:ea typeface="Calibri"/>
                          <a:cs typeface="Calibri"/>
                        </a:rPr>
                        <a:t>Ja (1)</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nee (2)</a:t>
                      </a:r>
                      <a:endParaRPr lang="nl-NL" sz="1100">
                        <a:solidFill>
                          <a:srgbClr val="000000"/>
                        </a:solidFill>
                        <a:latin typeface="Arial"/>
                        <a:ea typeface="Arial"/>
                        <a:cs typeface="Times New Roman"/>
                      </a:endParaRPr>
                    </a:p>
                  </a:txBody>
                  <a:tcPr marL="63267" marR="63267" marT="63267" marB="632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endParaRPr lang="nl-NL" sz="1100" dirty="0">
                        <a:solidFill>
                          <a:srgbClr val="000000"/>
                        </a:solidFill>
                        <a:latin typeface="Arial"/>
                        <a:ea typeface="Arial"/>
                        <a:cs typeface="Times New Roman"/>
                      </a:endParaRPr>
                    </a:p>
                  </a:txBody>
                  <a:tcPr marL="63267" marR="63267" marT="63267" marB="632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r>
              <a:tr h="3669999">
                <a:tc>
                  <a:txBody>
                    <a:bodyPr/>
                    <a:lstStyle/>
                    <a:p>
                      <a:pPr marR="38100">
                        <a:lnSpc>
                          <a:spcPct val="115000"/>
                        </a:lnSpc>
                        <a:spcAft>
                          <a:spcPts val="0"/>
                        </a:spcAft>
                      </a:pPr>
                      <a:endParaRPr lang="nl-NL" sz="1100">
                        <a:solidFill>
                          <a:srgbClr val="000000"/>
                        </a:solidFill>
                        <a:latin typeface="Arial"/>
                        <a:ea typeface="Arial"/>
                        <a:cs typeface="Times New Roman"/>
                      </a:endParaRPr>
                    </a:p>
                  </a:txBody>
                  <a:tcPr marL="63267" marR="63267" marT="63267" marB="632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0"/>
                        </a:spcAft>
                      </a:pPr>
                      <a:r>
                        <a:rPr lang="nl-NL" sz="1000" dirty="0">
                          <a:solidFill>
                            <a:srgbClr val="000000"/>
                          </a:solidFill>
                          <a:latin typeface="Calibri"/>
                          <a:ea typeface="Calibri"/>
                          <a:cs typeface="Calibri"/>
                        </a:rPr>
                        <a:t>Testtoon aangeboden 864</a:t>
                      </a:r>
                      <a:endParaRPr lang="nl-NL" sz="1100" dirty="0">
                        <a:solidFill>
                          <a:srgbClr val="000000"/>
                        </a:solidFill>
                        <a:latin typeface="Arial"/>
                        <a:ea typeface="Arial"/>
                        <a:cs typeface="Times New Roman"/>
                      </a:endParaRPr>
                    </a:p>
                    <a:p>
                      <a:pPr marR="38100">
                        <a:lnSpc>
                          <a:spcPct val="115000"/>
                        </a:lnSpc>
                        <a:spcAft>
                          <a:spcPts val="0"/>
                        </a:spcAft>
                      </a:pPr>
                      <a:r>
                        <a:rPr lang="nl-NL" sz="1000" dirty="0">
                          <a:solidFill>
                            <a:srgbClr val="000000"/>
                          </a:solidFill>
                          <a:latin typeface="Calibri"/>
                          <a:ea typeface="Calibri"/>
                          <a:cs typeface="Calibri"/>
                        </a:rPr>
                        <a:t>Testtoon 500, 1000, 2000, 4000  :1203 t/m1208 ; 1211 en 1212</a:t>
                      </a:r>
                      <a:br>
                        <a:rPr lang="nl-NL" sz="1000" dirty="0">
                          <a:solidFill>
                            <a:srgbClr val="000000"/>
                          </a:solidFill>
                          <a:latin typeface="Calibri"/>
                          <a:ea typeface="Calibri"/>
                          <a:cs typeface="Calibri"/>
                        </a:rPr>
                      </a:br>
                      <a:endParaRPr lang="nl-NL" sz="1100" dirty="0">
                        <a:solidFill>
                          <a:srgbClr val="000000"/>
                        </a:solidFill>
                        <a:latin typeface="Arial"/>
                        <a:ea typeface="Arial"/>
                        <a:cs typeface="Times New Roman"/>
                      </a:endParaRPr>
                    </a:p>
                    <a:p>
                      <a:pPr marR="38100">
                        <a:lnSpc>
                          <a:spcPct val="115000"/>
                        </a:lnSpc>
                        <a:spcAft>
                          <a:spcPts val="0"/>
                        </a:spcAft>
                      </a:pPr>
                      <a:r>
                        <a:rPr lang="nl-NL" sz="1000" dirty="0">
                          <a:solidFill>
                            <a:srgbClr val="000000"/>
                          </a:solidFill>
                          <a:latin typeface="Calibri"/>
                          <a:ea typeface="Calibri"/>
                          <a:cs typeface="Calibri"/>
                        </a:rPr>
                        <a:t>Uitslag gehoorscreening: 865</a:t>
                      </a:r>
                      <a:endParaRPr lang="nl-NL" sz="1100" dirty="0">
                        <a:solidFill>
                          <a:srgbClr val="000000"/>
                        </a:solidFill>
                        <a:latin typeface="Arial"/>
                        <a:ea typeface="Arial"/>
                        <a:cs typeface="Times New Roman"/>
                      </a:endParaRPr>
                    </a:p>
                    <a:p>
                      <a:pPr marR="38100">
                        <a:lnSpc>
                          <a:spcPct val="115000"/>
                        </a:lnSpc>
                        <a:spcAft>
                          <a:spcPts val="0"/>
                        </a:spcAft>
                      </a:pPr>
                      <a:r>
                        <a:rPr lang="nl-NL" sz="1000" dirty="0">
                          <a:solidFill>
                            <a:srgbClr val="000000"/>
                          </a:solidFill>
                          <a:latin typeface="Calibri"/>
                          <a:ea typeface="Calibri"/>
                          <a:cs typeface="Calibri"/>
                        </a:rPr>
                        <a:t>Drempel 500, 1000, 2000, 4000  1216 t/m 1226; 1232 en 1234</a:t>
                      </a:r>
                      <a:endParaRPr lang="nl-NL" sz="1100" dirty="0">
                        <a:solidFill>
                          <a:srgbClr val="000000"/>
                        </a:solidFill>
                        <a:latin typeface="Arial"/>
                        <a:ea typeface="Arial"/>
                        <a:cs typeface="Times New Roman"/>
                      </a:endParaRPr>
                    </a:p>
                    <a:p>
                      <a:pPr marR="38100">
                        <a:lnSpc>
                          <a:spcPct val="115000"/>
                        </a:lnSpc>
                        <a:spcAft>
                          <a:spcPts val="0"/>
                        </a:spcAft>
                      </a:pPr>
                      <a:r>
                        <a:rPr lang="nl-NL" sz="1000" dirty="0">
                          <a:solidFill>
                            <a:srgbClr val="000000"/>
                          </a:solidFill>
                          <a:latin typeface="Calibri"/>
                          <a:ea typeface="Calibri"/>
                          <a:cs typeface="Calibri"/>
                        </a:rPr>
                        <a:t>Audiogram 458</a:t>
                      </a:r>
                      <a:endParaRPr lang="nl-NL" sz="1100" dirty="0">
                        <a:solidFill>
                          <a:srgbClr val="000000"/>
                        </a:solidFill>
                        <a:latin typeface="Arial"/>
                        <a:ea typeface="Arial"/>
                        <a:cs typeface="Times New Roman"/>
                      </a:endParaRPr>
                    </a:p>
                    <a:p>
                      <a:pPr marR="38100">
                        <a:lnSpc>
                          <a:spcPct val="115000"/>
                        </a:lnSpc>
                        <a:spcAft>
                          <a:spcPts val="0"/>
                        </a:spcAft>
                      </a:pPr>
                      <a:r>
                        <a:rPr lang="nl-NL" sz="1000" dirty="0">
                          <a:solidFill>
                            <a:srgbClr val="000000"/>
                          </a:solidFill>
                          <a:latin typeface="Calibri"/>
                          <a:ea typeface="Calibri"/>
                          <a:cs typeface="Calibri"/>
                        </a:rPr>
                        <a:t>Uitslag drempel -onderzoek 1239</a:t>
                      </a:r>
                      <a:endParaRPr lang="nl-NL" sz="1100" dirty="0">
                        <a:solidFill>
                          <a:srgbClr val="000000"/>
                        </a:solidFill>
                        <a:latin typeface="Arial"/>
                        <a:ea typeface="Arial"/>
                        <a:cs typeface="Times New Roman"/>
                      </a:endParaRPr>
                    </a:p>
                  </a:txBody>
                  <a:tcPr marL="63267" marR="63267" marT="63267" marB="632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just">
                        <a:lnSpc>
                          <a:spcPct val="115000"/>
                        </a:lnSpc>
                        <a:spcAft>
                          <a:spcPts val="0"/>
                        </a:spcAft>
                      </a:pPr>
                      <a:r>
                        <a:rPr lang="nl-NL" sz="1000">
                          <a:solidFill>
                            <a:srgbClr val="000000"/>
                          </a:solidFill>
                          <a:latin typeface="Calibri"/>
                          <a:ea typeface="Calibri"/>
                          <a:cs typeface="Calibri"/>
                        </a:rPr>
                        <a:t>Ja (1)</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Nee (2)</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Noteer of de testtoon is waargenomen:</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 (1)</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 (2)</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
                      </a:r>
                      <a:br>
                        <a:rPr lang="nl-NL" sz="1000">
                          <a:solidFill>
                            <a:srgbClr val="000000"/>
                          </a:solidFill>
                          <a:latin typeface="Calibri"/>
                          <a:ea typeface="Calibri"/>
                          <a:cs typeface="Calibri"/>
                        </a:rPr>
                      </a:br>
                      <a:r>
                        <a:rPr lang="nl-NL" sz="1000">
                          <a:solidFill>
                            <a:srgbClr val="000000"/>
                          </a:solidFill>
                          <a:latin typeface="Calibri"/>
                          <a:ea typeface="Calibri"/>
                          <a:cs typeface="Calibri"/>
                        </a:rPr>
                        <a:t>Registreer:</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Voldoende (1)</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Onvoldoende (2)</a:t>
                      </a:r>
                      <a:endParaRPr lang="nl-NL" sz="1100">
                        <a:solidFill>
                          <a:srgbClr val="000000"/>
                        </a:solidFill>
                        <a:latin typeface="Arial"/>
                        <a:ea typeface="Arial"/>
                        <a:cs typeface="Times New Roman"/>
                      </a:endParaRPr>
                    </a:p>
                    <a:p>
                      <a:pPr algn="just">
                        <a:lnSpc>
                          <a:spcPct val="115000"/>
                        </a:lnSpc>
                        <a:spcAft>
                          <a:spcPts val="0"/>
                        </a:spcAft>
                      </a:pPr>
                      <a:r>
                        <a:rPr lang="nl-NL" sz="1000" i="1">
                          <a:solidFill>
                            <a:srgbClr val="000000"/>
                          </a:solidFill>
                          <a:latin typeface="Calibri"/>
                          <a:ea typeface="Calibri"/>
                          <a:cs typeface="Calibri"/>
                        </a:rPr>
                        <a:t>Twijfelachtig (3)</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
                      </a:r>
                      <a:br>
                        <a:rPr lang="nl-NL" sz="1000">
                          <a:solidFill>
                            <a:srgbClr val="000000"/>
                          </a:solidFill>
                          <a:latin typeface="Calibri"/>
                          <a:ea typeface="Calibri"/>
                          <a:cs typeface="Calibri"/>
                        </a:rPr>
                      </a:br>
                      <a:r>
                        <a:rPr lang="nl-NL" sz="1000">
                          <a:solidFill>
                            <a:srgbClr val="000000"/>
                          </a:solidFill>
                          <a:latin typeface="Calibri"/>
                          <a:ea typeface="Calibri"/>
                          <a:cs typeface="Calibri"/>
                        </a:rPr>
                        <a:t>Noteer de drempelwaarde, </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variërend van 1 tot 19.</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Dit is een berekend veld</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Voldoende (1)</a:t>
                      </a:r>
                      <a:endParaRPr lang="nl-NL" sz="1100">
                        <a:solidFill>
                          <a:srgbClr val="000000"/>
                        </a:solidFill>
                        <a:latin typeface="Arial"/>
                        <a:ea typeface="Arial"/>
                        <a:cs typeface="Times New Roman"/>
                      </a:endParaRPr>
                    </a:p>
                    <a:p>
                      <a:pPr algn="just">
                        <a:lnSpc>
                          <a:spcPct val="115000"/>
                        </a:lnSpc>
                        <a:spcAft>
                          <a:spcPts val="0"/>
                        </a:spcAft>
                      </a:pPr>
                      <a:r>
                        <a:rPr lang="nl-NL" sz="1000">
                          <a:solidFill>
                            <a:srgbClr val="000000"/>
                          </a:solidFill>
                          <a:latin typeface="Calibri"/>
                          <a:ea typeface="Calibri"/>
                          <a:cs typeface="Calibri"/>
                        </a:rPr>
                        <a:t>Onvoldoende (2)</a:t>
                      </a:r>
                      <a:endParaRPr lang="nl-NL" sz="1100">
                        <a:solidFill>
                          <a:srgbClr val="000000"/>
                        </a:solidFill>
                        <a:latin typeface="Arial"/>
                        <a:ea typeface="Arial"/>
                        <a:cs typeface="Times New Roman"/>
                      </a:endParaRPr>
                    </a:p>
                    <a:p>
                      <a:pPr algn="just">
                        <a:lnSpc>
                          <a:spcPct val="115000"/>
                        </a:lnSpc>
                        <a:spcAft>
                          <a:spcPts val="0"/>
                        </a:spcAft>
                      </a:pPr>
                      <a:r>
                        <a:rPr lang="nl-NL" sz="1000" i="1">
                          <a:solidFill>
                            <a:srgbClr val="000000"/>
                          </a:solidFill>
                          <a:latin typeface="Calibri"/>
                          <a:ea typeface="Calibri"/>
                          <a:cs typeface="Calibri"/>
                        </a:rPr>
                        <a:t>Twijfelachtig (3)</a:t>
                      </a:r>
                      <a:endParaRPr lang="nl-NL" sz="1100">
                        <a:solidFill>
                          <a:srgbClr val="000000"/>
                        </a:solidFill>
                        <a:latin typeface="Arial"/>
                        <a:ea typeface="Arial"/>
                        <a:cs typeface="Times New Roman"/>
                      </a:endParaRPr>
                    </a:p>
                  </a:txBody>
                  <a:tcPr marL="63267" marR="63267" marT="63267" marB="632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nSpc>
                          <a:spcPct val="115000"/>
                        </a:lnSpc>
                        <a:spcAft>
                          <a:spcPts val="0"/>
                        </a:spcAft>
                      </a:pPr>
                      <a:endParaRPr lang="nl-NL" sz="1100" dirty="0">
                        <a:solidFill>
                          <a:srgbClr val="000000"/>
                        </a:solidFill>
                        <a:latin typeface="Arial"/>
                        <a:ea typeface="Arial"/>
                        <a:cs typeface="Times New Roman"/>
                      </a:endParaRPr>
                    </a:p>
                    <a:p>
                      <a:pPr>
                        <a:lnSpc>
                          <a:spcPct val="115000"/>
                        </a:lnSpc>
                        <a:spcAft>
                          <a:spcPts val="0"/>
                        </a:spcAft>
                      </a:pPr>
                      <a:r>
                        <a:rPr lang="nl-NL" sz="1000" dirty="0">
                          <a:solidFill>
                            <a:srgbClr val="000000"/>
                          </a:solidFill>
                          <a:latin typeface="Calibri"/>
                          <a:ea typeface="Calibri"/>
                          <a:cs typeface="Calibri"/>
                        </a:rPr>
                        <a:t>nieuwe waarde</a:t>
                      </a:r>
                      <a:endParaRPr lang="nl-NL" sz="1100" dirty="0">
                        <a:solidFill>
                          <a:srgbClr val="000000"/>
                        </a:solidFill>
                        <a:latin typeface="Arial"/>
                        <a:ea typeface="Arial"/>
                        <a:cs typeface="Times New Roman"/>
                      </a:endParaRPr>
                    </a:p>
                    <a:p>
                      <a:pPr>
                        <a:lnSpc>
                          <a:spcPct val="115000"/>
                        </a:lnSpc>
                        <a:spcAft>
                          <a:spcPts val="0"/>
                        </a:spcAft>
                      </a:pPr>
                      <a:r>
                        <a:rPr lang="nl-NL" sz="1000" dirty="0">
                          <a:solidFill>
                            <a:srgbClr val="000000"/>
                          </a:solidFill>
                          <a:latin typeface="Calibri"/>
                          <a:ea typeface="Calibri"/>
                          <a:cs typeface="Calibri"/>
                        </a:rPr>
                        <a:t>nieuwe waarde</a:t>
                      </a:r>
                      <a:endParaRPr lang="nl-NL" sz="1100" dirty="0">
                        <a:solidFill>
                          <a:srgbClr val="000000"/>
                        </a:solidFill>
                        <a:latin typeface="Arial"/>
                        <a:ea typeface="Arial"/>
                        <a:cs typeface="Times New Roman"/>
                      </a:endParaRPr>
                    </a:p>
                  </a:txBody>
                  <a:tcPr marL="63267" marR="63267" marT="63267" marB="632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r>
            </a:tbl>
          </a:graphicData>
        </a:graphic>
      </p:graphicFrame>
      <p:sp>
        <p:nvSpPr>
          <p:cNvPr id="5" name="Tekstvak 4"/>
          <p:cNvSpPr txBox="1"/>
          <p:nvPr/>
        </p:nvSpPr>
        <p:spPr>
          <a:xfrm>
            <a:off x="1548000" y="1044000"/>
            <a:ext cx="7128792" cy="923330"/>
          </a:xfrm>
          <a:prstGeom prst="rect">
            <a:avLst/>
          </a:prstGeom>
          <a:noFill/>
        </p:spPr>
        <p:txBody>
          <a:bodyPr wrap="square" rtlCol="0">
            <a:spAutoFit/>
          </a:bodyPr>
          <a:lstStyle/>
          <a:p>
            <a:r>
              <a:rPr lang="nl-NL" sz="1800" b="1" dirty="0" smtClean="0">
                <a:latin typeface="Calibri" pitchFamily="34" charset="0"/>
              </a:rPr>
              <a:t>d) Aanbeveling</a:t>
            </a:r>
          </a:p>
          <a:p>
            <a:r>
              <a:rPr lang="nl-NL" sz="1800" dirty="0" smtClean="0">
                <a:latin typeface="Calibri" pitchFamily="34" charset="0"/>
              </a:rPr>
              <a:t>Uitvoering drempelaudiometrie conform de indicatiemomenten van richtlijn</a:t>
            </a:r>
            <a:endParaRPr lang="nl-NL"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p:txBody>
          <a:bodyPr/>
          <a:lstStyle/>
          <a:p>
            <a:endParaRPr lang="nl-NL"/>
          </a:p>
        </p:txBody>
      </p:sp>
      <p:graphicFrame>
        <p:nvGraphicFramePr>
          <p:cNvPr id="4" name="Tabel 3"/>
          <p:cNvGraphicFramePr>
            <a:graphicFrameLocks noGrp="1"/>
          </p:cNvGraphicFramePr>
          <p:nvPr>
            <p:extLst>
              <p:ext uri="{D42A27DB-BD31-4B8C-83A1-F6EECF244321}">
                <p14:modId xmlns:p14="http://schemas.microsoft.com/office/powerpoint/2010/main" val="140644206"/>
              </p:ext>
            </p:extLst>
          </p:nvPr>
        </p:nvGraphicFramePr>
        <p:xfrm>
          <a:off x="1637729" y="1988840"/>
          <a:ext cx="6966719" cy="4608512"/>
        </p:xfrm>
        <a:graphic>
          <a:graphicData uri="http://schemas.openxmlformats.org/drawingml/2006/table">
            <a:tbl>
              <a:tblPr/>
              <a:tblGrid>
                <a:gridCol w="1344658"/>
                <a:gridCol w="1402617"/>
                <a:gridCol w="2747275"/>
                <a:gridCol w="1472169"/>
              </a:tblGrid>
              <a:tr h="448453">
                <a:tc>
                  <a:txBody>
                    <a:bodyPr/>
                    <a:lstStyle/>
                    <a:p>
                      <a:pPr marR="38100">
                        <a:lnSpc>
                          <a:spcPct val="115000"/>
                        </a:lnSpc>
                        <a:spcAft>
                          <a:spcPts val="0"/>
                        </a:spcAft>
                      </a:pPr>
                      <a:r>
                        <a:rPr lang="nl-NL" sz="1000" dirty="0">
                          <a:solidFill>
                            <a:srgbClr val="FFFFFF"/>
                          </a:solidFill>
                          <a:latin typeface="Calibri"/>
                          <a:ea typeface="Calibri"/>
                          <a:cs typeface="Calibri"/>
                        </a:rPr>
                        <a:t>BDS Rubriek</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000">
                          <a:solidFill>
                            <a:srgbClr val="FFFFFF"/>
                          </a:solidFill>
                          <a:latin typeface="Calibri"/>
                          <a:ea typeface="Calibri"/>
                          <a:cs typeface="Calibri"/>
                        </a:rPr>
                        <a:t>BDS Element</a:t>
                      </a:r>
                      <a:endParaRPr lang="nl-NL" sz="110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000">
                          <a:solidFill>
                            <a:srgbClr val="FFFFFF"/>
                          </a:solidFill>
                          <a:latin typeface="Calibri"/>
                          <a:ea typeface="Calibri"/>
                          <a:cs typeface="Calibri"/>
                        </a:rPr>
                        <a:t>Registratie</a:t>
                      </a:r>
                      <a:endParaRPr lang="nl-NL" sz="110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c>
                  <a:txBody>
                    <a:bodyPr/>
                    <a:lstStyle/>
                    <a:p>
                      <a:pPr marR="38100">
                        <a:lnSpc>
                          <a:spcPct val="115000"/>
                        </a:lnSpc>
                        <a:spcAft>
                          <a:spcPts val="0"/>
                        </a:spcAft>
                      </a:pPr>
                      <a:r>
                        <a:rPr lang="nl-NL" sz="1000">
                          <a:solidFill>
                            <a:srgbClr val="FFFFFF"/>
                          </a:solidFill>
                          <a:latin typeface="Calibri"/>
                          <a:ea typeface="Calibri"/>
                          <a:cs typeface="Calibri"/>
                        </a:rPr>
                        <a:t>Opmerking</a:t>
                      </a:r>
                      <a:endParaRPr lang="nl-NL" sz="110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D9EEB"/>
                    </a:solidFill>
                  </a:tcPr>
                </a:tc>
              </a:tr>
              <a:tr h="1488562">
                <a:tc>
                  <a:txBody>
                    <a:bodyPr/>
                    <a:lstStyle/>
                    <a:p>
                      <a:pPr marR="38100">
                        <a:lnSpc>
                          <a:spcPct val="115000"/>
                        </a:lnSpc>
                        <a:spcAft>
                          <a:spcPts val="0"/>
                        </a:spcAft>
                      </a:pPr>
                      <a:r>
                        <a:rPr lang="nl-NL" sz="1000" dirty="0">
                          <a:solidFill>
                            <a:srgbClr val="000000"/>
                          </a:solidFill>
                          <a:latin typeface="Calibri"/>
                          <a:ea typeface="Calibri"/>
                          <a:cs typeface="Calibri"/>
                        </a:rPr>
                        <a:t>Conclusies en vervolgstappen 47</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R="38100">
                        <a:lnSpc>
                          <a:spcPct val="115000"/>
                        </a:lnSpc>
                        <a:spcAft>
                          <a:spcPts val="1000"/>
                        </a:spcAft>
                      </a:pPr>
                      <a:r>
                        <a:rPr lang="nl-NL" sz="1000" dirty="0">
                          <a:solidFill>
                            <a:srgbClr val="000000"/>
                          </a:solidFill>
                          <a:latin typeface="Calibri"/>
                          <a:ea typeface="Calibri"/>
                          <a:cs typeface="Calibri"/>
                        </a:rPr>
                        <a:t>Indicatie en interventie: G058</a:t>
                      </a:r>
                      <a:br>
                        <a:rPr lang="nl-NL" sz="1000" dirty="0">
                          <a:solidFill>
                            <a:srgbClr val="000000"/>
                          </a:solidFill>
                          <a:latin typeface="Calibri"/>
                          <a:ea typeface="Calibri"/>
                          <a:cs typeface="Calibri"/>
                        </a:rPr>
                      </a:br>
                      <a:r>
                        <a:rPr lang="nl-NL" sz="1000" dirty="0">
                          <a:solidFill>
                            <a:srgbClr val="000000"/>
                          </a:solidFill>
                          <a:latin typeface="Calibri"/>
                          <a:ea typeface="Calibri"/>
                          <a:cs typeface="Calibri"/>
                        </a:rPr>
                        <a:t>Indicatie 485</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r>
                        <a:rPr lang="nl-NL" sz="1000">
                          <a:solidFill>
                            <a:srgbClr val="000000"/>
                          </a:solidFill>
                          <a:latin typeface="Calibri"/>
                          <a:ea typeface="Calibri"/>
                          <a:cs typeface="Calibri"/>
                        </a:rPr>
                        <a:t>Registreer:</a:t>
                      </a:r>
                      <a:br>
                        <a:rPr lang="nl-NL" sz="1000">
                          <a:solidFill>
                            <a:srgbClr val="000000"/>
                          </a:solidFill>
                          <a:latin typeface="Calibri"/>
                          <a:ea typeface="Calibri"/>
                          <a:cs typeface="Calibri"/>
                        </a:rPr>
                      </a:br>
                      <a:r>
                        <a:rPr lang="nl-NL" sz="1000">
                          <a:solidFill>
                            <a:srgbClr val="000000"/>
                          </a:solidFill>
                          <a:latin typeface="Calibri"/>
                          <a:ea typeface="Calibri"/>
                          <a:cs typeface="Calibri"/>
                        </a:rPr>
                        <a:t>Hoofd/hals 04, </a:t>
                      </a:r>
                      <a:br>
                        <a:rPr lang="nl-NL" sz="1000">
                          <a:solidFill>
                            <a:srgbClr val="000000"/>
                          </a:solidFill>
                          <a:latin typeface="Calibri"/>
                          <a:ea typeface="Calibri"/>
                          <a:cs typeface="Calibri"/>
                        </a:rPr>
                      </a:br>
                      <a:r>
                        <a:rPr lang="nl-NL" sz="1000">
                          <a:solidFill>
                            <a:srgbClr val="000000"/>
                          </a:solidFill>
                          <a:latin typeface="Calibri"/>
                          <a:ea typeface="Calibri"/>
                          <a:cs typeface="Calibri"/>
                        </a:rPr>
                        <a:t>Taalontwikkeling 012  </a:t>
                      </a:r>
                      <a:br>
                        <a:rPr lang="nl-NL" sz="1000">
                          <a:solidFill>
                            <a:srgbClr val="000000"/>
                          </a:solidFill>
                          <a:latin typeface="Calibri"/>
                          <a:ea typeface="Calibri"/>
                          <a:cs typeface="Calibri"/>
                        </a:rPr>
                      </a:br>
                      <a:r>
                        <a:rPr lang="nl-NL" sz="1000">
                          <a:solidFill>
                            <a:srgbClr val="000000"/>
                          </a:solidFill>
                          <a:latin typeface="Calibri"/>
                          <a:ea typeface="Calibri"/>
                          <a:cs typeface="Calibri"/>
                        </a:rPr>
                        <a:t>Perceptie doofheid 27</a:t>
                      </a:r>
                      <a:endParaRPr lang="nl-NL" sz="1100">
                        <a:solidFill>
                          <a:srgbClr val="000000"/>
                        </a:solidFill>
                        <a:latin typeface="Arial"/>
                        <a:ea typeface="Arial"/>
                        <a:cs typeface="Times New Roman"/>
                      </a:endParaRPr>
                    </a:p>
                    <a:p>
                      <a:pPr>
                        <a:lnSpc>
                          <a:spcPct val="115000"/>
                        </a:lnSpc>
                        <a:spcAft>
                          <a:spcPts val="0"/>
                        </a:spcAft>
                      </a:pPr>
                      <a:r>
                        <a:rPr lang="nl-NL" sz="1000">
                          <a:solidFill>
                            <a:srgbClr val="000000"/>
                          </a:solidFill>
                          <a:latin typeface="Calibri"/>
                          <a:ea typeface="Calibri"/>
                          <a:cs typeface="Calibri"/>
                        </a:rPr>
                        <a:t>Anders 98</a:t>
                      </a:r>
                      <a:endParaRPr lang="nl-NL" sz="1100">
                        <a:solidFill>
                          <a:srgbClr val="000000"/>
                        </a:solidFill>
                        <a:latin typeface="Arial"/>
                        <a:ea typeface="Arial"/>
                        <a:cs typeface="Times New Roman"/>
                      </a:endParaRPr>
                    </a:p>
                  </a:txBody>
                  <a:tcPr marL="63500" marR="63500" marT="63500" marB="635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r>
              <a:tr h="474456">
                <a:tc>
                  <a:txBody>
                    <a:bodyPr/>
                    <a:lstStyle/>
                    <a:p>
                      <a:pPr marR="38100">
                        <a:lnSpc>
                          <a:spcPct val="115000"/>
                        </a:lnSpc>
                        <a:spcAft>
                          <a:spcPts val="0"/>
                        </a:spcAft>
                      </a:pPr>
                      <a:endParaRPr lang="nl-NL" sz="110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just">
                        <a:lnSpc>
                          <a:spcPct val="115000"/>
                        </a:lnSpc>
                        <a:spcAft>
                          <a:spcPts val="1000"/>
                        </a:spcAft>
                      </a:pPr>
                      <a:r>
                        <a:rPr lang="nl-NL" sz="1000">
                          <a:solidFill>
                            <a:srgbClr val="000000"/>
                          </a:solidFill>
                          <a:latin typeface="Calibri"/>
                          <a:ea typeface="Calibri"/>
                          <a:cs typeface="Calibri"/>
                        </a:rPr>
                        <a:t>Interventie: 483</a:t>
                      </a:r>
                      <a:endParaRPr lang="nl-NL" sz="110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just">
                        <a:lnSpc>
                          <a:spcPct val="115000"/>
                        </a:lnSpc>
                        <a:spcAft>
                          <a:spcPts val="1000"/>
                        </a:spcAft>
                      </a:pPr>
                      <a:r>
                        <a:rPr lang="nl-NL" sz="1000">
                          <a:solidFill>
                            <a:srgbClr val="000000"/>
                          </a:solidFill>
                          <a:latin typeface="Calibri"/>
                          <a:ea typeface="Calibri"/>
                          <a:cs typeface="Calibri"/>
                        </a:rPr>
                        <a:t>Verwijzing 6.</a:t>
                      </a:r>
                      <a:endParaRPr lang="nl-NL" sz="110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nSpc>
                          <a:spcPct val="115000"/>
                        </a:lnSpc>
                        <a:spcAft>
                          <a:spcPts val="0"/>
                        </a:spcAft>
                      </a:pP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r>
              <a:tr h="1228534">
                <a:tc>
                  <a:txBody>
                    <a:bodyPr/>
                    <a:lstStyle/>
                    <a:p>
                      <a:pPr marR="38100">
                        <a:lnSpc>
                          <a:spcPct val="115000"/>
                        </a:lnSpc>
                        <a:spcAft>
                          <a:spcPts val="0"/>
                        </a:spcAft>
                      </a:pPr>
                      <a:endParaRPr lang="nl-NL" sz="110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1000"/>
                        </a:spcAft>
                      </a:pPr>
                      <a:r>
                        <a:rPr lang="nl-NL" sz="1000">
                          <a:solidFill>
                            <a:srgbClr val="000000"/>
                          </a:solidFill>
                          <a:latin typeface="Calibri"/>
                          <a:ea typeface="Calibri"/>
                          <a:cs typeface="Calibri"/>
                        </a:rPr>
                        <a:t>Advies en verwijzing naar: 1159</a:t>
                      </a:r>
                      <a:endParaRPr lang="nl-NL" sz="110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1000"/>
                        </a:spcAft>
                      </a:pPr>
                      <a:r>
                        <a:rPr lang="nl-NL" sz="1000" dirty="0">
                          <a:solidFill>
                            <a:srgbClr val="000000"/>
                          </a:solidFill>
                          <a:latin typeface="Calibri"/>
                          <a:ea typeface="Calibri"/>
                          <a:cs typeface="Calibri"/>
                        </a:rPr>
                        <a:t>Registreer:</a:t>
                      </a:r>
                      <a:br>
                        <a:rPr lang="nl-NL" sz="1000" dirty="0">
                          <a:solidFill>
                            <a:srgbClr val="000000"/>
                          </a:solidFill>
                          <a:latin typeface="Calibri"/>
                          <a:ea typeface="Calibri"/>
                          <a:cs typeface="Calibri"/>
                        </a:rPr>
                      </a:br>
                      <a:r>
                        <a:rPr lang="nl-NL" sz="1000" dirty="0">
                          <a:solidFill>
                            <a:srgbClr val="000000"/>
                          </a:solidFill>
                          <a:latin typeface="Calibri"/>
                          <a:ea typeface="Calibri"/>
                          <a:cs typeface="Calibri"/>
                        </a:rPr>
                        <a:t>Huisarts: 1 </a:t>
                      </a:r>
                      <a:br>
                        <a:rPr lang="nl-NL" sz="1000" dirty="0">
                          <a:solidFill>
                            <a:srgbClr val="000000"/>
                          </a:solidFill>
                          <a:latin typeface="Calibri"/>
                          <a:ea typeface="Calibri"/>
                          <a:cs typeface="Calibri"/>
                        </a:rPr>
                      </a:br>
                      <a:r>
                        <a:rPr lang="nl-NL" sz="1000" dirty="0">
                          <a:solidFill>
                            <a:srgbClr val="000000"/>
                          </a:solidFill>
                          <a:latin typeface="Calibri"/>
                          <a:ea typeface="Calibri"/>
                          <a:cs typeface="Calibri"/>
                        </a:rPr>
                        <a:t>Klinisch fysicus-audioloog: 13</a:t>
                      </a:r>
                      <a:br>
                        <a:rPr lang="nl-NL" sz="1000" dirty="0">
                          <a:solidFill>
                            <a:srgbClr val="000000"/>
                          </a:solidFill>
                          <a:latin typeface="Calibri"/>
                          <a:ea typeface="Calibri"/>
                          <a:cs typeface="Calibri"/>
                        </a:rPr>
                      </a:br>
                      <a:r>
                        <a:rPr lang="nl-NL" sz="1000" dirty="0">
                          <a:solidFill>
                            <a:srgbClr val="000000"/>
                          </a:solidFill>
                          <a:latin typeface="Calibri"/>
                          <a:ea typeface="Calibri"/>
                          <a:cs typeface="Calibri"/>
                        </a:rPr>
                        <a:t>KNO-arts: 15</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nSpc>
                          <a:spcPct val="115000"/>
                        </a:lnSpc>
                        <a:spcAft>
                          <a:spcPts val="0"/>
                        </a:spcAft>
                      </a:pPr>
                      <a:endParaRPr lang="nl-NL" sz="110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r>
              <a:tr h="968507">
                <a:tc>
                  <a:txBody>
                    <a:bodyPr/>
                    <a:lstStyle/>
                    <a:p>
                      <a:pPr marR="38100">
                        <a:lnSpc>
                          <a:spcPct val="115000"/>
                        </a:lnSpc>
                        <a:spcAft>
                          <a:spcPts val="0"/>
                        </a:spcAft>
                      </a:pPr>
                      <a:endParaRPr lang="nl-NL" sz="110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R="38100">
                        <a:lnSpc>
                          <a:spcPct val="115000"/>
                        </a:lnSpc>
                        <a:spcAft>
                          <a:spcPts val="1000"/>
                        </a:spcAft>
                      </a:pPr>
                      <a:r>
                        <a:rPr lang="nl-NL" sz="1000">
                          <a:solidFill>
                            <a:srgbClr val="000000"/>
                          </a:solidFill>
                          <a:latin typeface="Calibri"/>
                          <a:ea typeface="Calibri"/>
                          <a:cs typeface="Calibri"/>
                        </a:rPr>
                        <a:t>Verwijsbrief: 1494</a:t>
                      </a:r>
                      <a:endParaRPr lang="nl-NL" sz="110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gn="l">
                        <a:lnSpc>
                          <a:spcPct val="115000"/>
                        </a:lnSpc>
                        <a:spcAft>
                          <a:spcPts val="1000"/>
                        </a:spcAft>
                      </a:pPr>
                      <a:r>
                        <a:rPr lang="nl-NL" sz="1000" dirty="0">
                          <a:solidFill>
                            <a:srgbClr val="000000"/>
                          </a:solidFill>
                          <a:latin typeface="Calibri"/>
                          <a:ea typeface="Calibri"/>
                          <a:cs typeface="Calibri"/>
                        </a:rPr>
                        <a:t>Registreer:</a:t>
                      </a:r>
                      <a:br>
                        <a:rPr lang="nl-NL" sz="1000" dirty="0">
                          <a:solidFill>
                            <a:srgbClr val="000000"/>
                          </a:solidFill>
                          <a:latin typeface="Calibri"/>
                          <a:ea typeface="Calibri"/>
                          <a:cs typeface="Calibri"/>
                        </a:rPr>
                      </a:br>
                      <a:r>
                        <a:rPr lang="nl-NL" sz="1000" dirty="0">
                          <a:solidFill>
                            <a:srgbClr val="000000"/>
                          </a:solidFill>
                          <a:latin typeface="Calibri"/>
                          <a:ea typeface="Calibri"/>
                          <a:cs typeface="Calibri"/>
                        </a:rPr>
                        <a:t>Ja, </a:t>
                      </a:r>
                      <a:br>
                        <a:rPr lang="nl-NL" sz="1000" dirty="0">
                          <a:solidFill>
                            <a:srgbClr val="000000"/>
                          </a:solidFill>
                          <a:latin typeface="Calibri"/>
                          <a:ea typeface="Calibri"/>
                          <a:cs typeface="Calibri"/>
                        </a:rPr>
                      </a:br>
                      <a:r>
                        <a:rPr lang="nl-NL" sz="1000" dirty="0">
                          <a:solidFill>
                            <a:srgbClr val="000000"/>
                          </a:solidFill>
                          <a:latin typeface="Calibri"/>
                          <a:ea typeface="Calibri"/>
                          <a:cs typeface="Calibri"/>
                        </a:rPr>
                        <a:t>Nee</a:t>
                      </a: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a:lnSpc>
                          <a:spcPct val="115000"/>
                        </a:lnSpc>
                        <a:spcAft>
                          <a:spcPts val="0"/>
                        </a:spcAft>
                      </a:pPr>
                      <a:endParaRPr lang="nl-NL" sz="1100" dirty="0">
                        <a:solidFill>
                          <a:srgbClr val="000000"/>
                        </a:solidFill>
                        <a:latin typeface="Arial"/>
                        <a:ea typeface="Arial"/>
                        <a:cs typeface="Times New Roman"/>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r>
            </a:tbl>
          </a:graphicData>
        </a:graphic>
      </p:graphicFrame>
      <p:sp>
        <p:nvSpPr>
          <p:cNvPr id="5" name="Tekstvak 4"/>
          <p:cNvSpPr txBox="1"/>
          <p:nvPr/>
        </p:nvSpPr>
        <p:spPr>
          <a:xfrm>
            <a:off x="1548000" y="1044000"/>
            <a:ext cx="6984776" cy="1169551"/>
          </a:xfrm>
          <a:prstGeom prst="rect">
            <a:avLst/>
          </a:prstGeom>
          <a:noFill/>
        </p:spPr>
        <p:txBody>
          <a:bodyPr wrap="square" rtlCol="0">
            <a:spAutoFit/>
          </a:bodyPr>
          <a:lstStyle/>
          <a:p>
            <a:r>
              <a:rPr lang="nl-NL" sz="1800" b="1" dirty="0" smtClean="0">
                <a:latin typeface="Calibri" pitchFamily="34" charset="0"/>
              </a:rPr>
              <a:t>e) Aanbeveling</a:t>
            </a:r>
          </a:p>
          <a:p>
            <a:r>
              <a:rPr lang="nl-NL" sz="1800" dirty="0" smtClean="0">
                <a:latin typeface="Calibri" pitchFamily="34" charset="0"/>
              </a:rPr>
              <a:t>Verwijzen bij vermoeden van gehoorverlies (naar KNO-arts, klinisch fysicus-audioloog, huisarts)</a:t>
            </a:r>
          </a:p>
          <a:p>
            <a:endParaRPr lang="nl-NL" sz="1600" dirty="0">
              <a:latin typeface="Calibri"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1547812" y="1620000"/>
            <a:ext cx="7139099" cy="409500"/>
          </a:xfrm>
          <a:prstGeom prst="rect">
            <a:avLst/>
          </a:prstGeom>
        </p:spPr>
        <p:txBody>
          <a:bodyPr lIns="91425" tIns="91425" rIns="91425" bIns="91425" anchor="t" anchorCtr="0">
            <a:noAutofit/>
          </a:bodyPr>
          <a:lstStyle/>
          <a:p>
            <a:pPr lvl="0" rtl="0">
              <a:lnSpc>
                <a:spcPct val="115000"/>
              </a:lnSpc>
              <a:spcBef>
                <a:spcPts val="0"/>
              </a:spcBef>
              <a:buClr>
                <a:schemeClr val="dk1"/>
              </a:buClr>
              <a:buSzPct val="57894"/>
              <a:buFont typeface="Arial"/>
              <a:buNone/>
            </a:pPr>
            <a:r>
              <a:rPr lang="en-US" sz="2400" b="1" dirty="0" err="1">
                <a:solidFill>
                  <a:schemeClr val="dk1"/>
                </a:solidFill>
                <a:latin typeface="Calibri"/>
                <a:ea typeface="Calibri"/>
                <a:cs typeface="Calibri"/>
                <a:sym typeface="Calibri"/>
              </a:rPr>
              <a:t>Registratie</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Voorbeeld</a:t>
            </a:r>
            <a:endParaRPr lang="en-US" sz="2400" b="1" dirty="0">
              <a:solidFill>
                <a:schemeClr val="dk1"/>
              </a:solidFill>
              <a:latin typeface="Calibri"/>
              <a:ea typeface="Calibri"/>
              <a:cs typeface="Calibri"/>
              <a:sym typeface="Calibri"/>
            </a:endParaRPr>
          </a:p>
          <a:p>
            <a:pPr lvl="0">
              <a:spcBef>
                <a:spcPts val="0"/>
              </a:spcBef>
              <a:buNone/>
            </a:pPr>
            <a:endParaRPr dirty="0"/>
          </a:p>
        </p:txBody>
      </p:sp>
      <p:sp>
        <p:nvSpPr>
          <p:cNvPr id="123" name="Shape 123"/>
          <p:cNvSpPr txBox="1">
            <a:spLocks noGrp="1"/>
          </p:cNvSpPr>
          <p:nvPr>
            <p:ph type="body" idx="1"/>
          </p:nvPr>
        </p:nvSpPr>
        <p:spPr>
          <a:xfrm>
            <a:off x="1547812" y="2160000"/>
            <a:ext cx="7139099" cy="3962399"/>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61111"/>
              <a:buFont typeface="Arial"/>
              <a:buNone/>
            </a:pPr>
            <a:r>
              <a:rPr lang="en-US" dirty="0" err="1">
                <a:latin typeface="Calibri" pitchFamily="34" charset="0"/>
              </a:rPr>
              <a:t>Zet</a:t>
            </a:r>
            <a:r>
              <a:rPr lang="en-US" dirty="0">
                <a:latin typeface="Calibri" pitchFamily="34" charset="0"/>
              </a:rPr>
              <a:t> </a:t>
            </a:r>
            <a:r>
              <a:rPr lang="en-US" dirty="0" err="1">
                <a:latin typeface="Calibri" pitchFamily="34" charset="0"/>
              </a:rPr>
              <a:t>hier</a:t>
            </a:r>
            <a:r>
              <a:rPr lang="en-US" dirty="0">
                <a:latin typeface="Calibri" pitchFamily="34" charset="0"/>
              </a:rPr>
              <a:t> </a:t>
            </a:r>
            <a:r>
              <a:rPr lang="en-US" dirty="0" err="1">
                <a:latin typeface="Calibri" pitchFamily="34" charset="0"/>
              </a:rPr>
              <a:t>een</a:t>
            </a:r>
            <a:r>
              <a:rPr lang="en-US" dirty="0">
                <a:latin typeface="Calibri" pitchFamily="34" charset="0"/>
              </a:rPr>
              <a:t> </a:t>
            </a:r>
            <a:r>
              <a:rPr lang="en-US" dirty="0" err="1">
                <a:latin typeface="Calibri" pitchFamily="34" charset="0"/>
              </a:rPr>
              <a:t>voorbeeld</a:t>
            </a:r>
            <a:r>
              <a:rPr lang="en-US" dirty="0">
                <a:latin typeface="Calibri" pitchFamily="34" charset="0"/>
              </a:rPr>
              <a:t> of </a:t>
            </a:r>
            <a:r>
              <a:rPr lang="en-US" dirty="0" err="1">
                <a:latin typeface="Calibri" pitchFamily="34" charset="0"/>
              </a:rPr>
              <a:t>printscreen</a:t>
            </a:r>
            <a:r>
              <a:rPr lang="en-US" dirty="0">
                <a:latin typeface="Calibri" pitchFamily="34" charset="0"/>
              </a:rPr>
              <a:t> </a:t>
            </a:r>
            <a:r>
              <a:rPr lang="en-US" dirty="0" err="1">
                <a:latin typeface="Calibri" pitchFamily="34" charset="0"/>
              </a:rPr>
              <a:t>uit</a:t>
            </a:r>
            <a:r>
              <a:rPr lang="en-US" dirty="0">
                <a:latin typeface="Calibri" pitchFamily="34" charset="0"/>
              </a:rPr>
              <a:t> </a:t>
            </a:r>
            <a:r>
              <a:rPr lang="en-US" dirty="0" err="1">
                <a:latin typeface="Calibri" pitchFamily="34" charset="0"/>
              </a:rPr>
              <a:t>jullie</a:t>
            </a:r>
            <a:r>
              <a:rPr lang="en-US" dirty="0">
                <a:latin typeface="Calibri" pitchFamily="34" charset="0"/>
              </a:rPr>
              <a:t> </a:t>
            </a:r>
            <a:r>
              <a:rPr lang="en-US" dirty="0" err="1">
                <a:latin typeface="Calibri" pitchFamily="34" charset="0"/>
              </a:rPr>
              <a:t>eigen</a:t>
            </a:r>
            <a:r>
              <a:rPr lang="en-US" dirty="0">
                <a:latin typeface="Calibri" pitchFamily="34" charset="0"/>
              </a:rPr>
              <a:t> </a:t>
            </a:r>
            <a:r>
              <a:rPr lang="en-US" dirty="0" smtClean="0">
                <a:latin typeface="Calibri" pitchFamily="34" charset="0"/>
              </a:rPr>
              <a:t>DD-JGZ</a:t>
            </a:r>
            <a:endParaRPr lang="en-US" dirty="0">
              <a:latin typeface="Calibri" pitchFamily="34" charset="0"/>
            </a:endParaRPr>
          </a:p>
          <a:p>
            <a:pPr lvl="0">
              <a:spcBef>
                <a:spcPts val="0"/>
              </a:spcBef>
              <a:buNone/>
            </a:pPr>
            <a:endParaRPr dirty="0">
              <a:latin typeface="Calibri"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1547812" y="1620000"/>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i="0" u="none" strike="noStrike" cap="none" dirty="0" err="1">
                <a:solidFill>
                  <a:schemeClr val="dk2"/>
                </a:solidFill>
                <a:latin typeface="Calibri"/>
                <a:ea typeface="Calibri"/>
                <a:cs typeface="Calibri"/>
                <a:sym typeface="Calibri"/>
              </a:rPr>
              <a:t>Randvoorwaarden</a:t>
            </a:r>
            <a:endParaRPr lang="en-US" sz="2400" b="1" i="0" u="none" strike="noStrike" cap="none" dirty="0">
              <a:solidFill>
                <a:schemeClr val="dk2"/>
              </a:solidFill>
              <a:latin typeface="Calibri"/>
              <a:ea typeface="Calibri"/>
              <a:cs typeface="Calibri"/>
              <a:sym typeface="Calibri"/>
            </a:endParaRPr>
          </a:p>
        </p:txBody>
      </p:sp>
      <p:sp>
        <p:nvSpPr>
          <p:cNvPr id="129" name="Shape 129"/>
          <p:cNvSpPr txBox="1"/>
          <p:nvPr/>
        </p:nvSpPr>
        <p:spPr>
          <a:xfrm>
            <a:off x="1547812" y="2160000"/>
            <a:ext cx="7138986" cy="3962399"/>
          </a:xfrm>
          <a:prstGeom prst="rect">
            <a:avLst/>
          </a:prstGeom>
          <a:noFill/>
          <a:ln>
            <a:noFill/>
          </a:ln>
        </p:spPr>
        <p:txBody>
          <a:bodyPr lIns="91425" tIns="45700" rIns="91425" bIns="45700" anchor="t" anchorCtr="0">
            <a:noAutofit/>
          </a:bodyPr>
          <a:lstStyle/>
          <a:p>
            <a:pPr marL="542925" lvl="1" indent="-542925">
              <a:lnSpc>
                <a:spcPct val="136842"/>
              </a:lnSpc>
              <a:spcBef>
                <a:spcPts val="380"/>
              </a:spcBef>
              <a:buClr>
                <a:schemeClr val="dk1"/>
              </a:buClr>
              <a:buSzPct val="100000"/>
            </a:pPr>
            <a:r>
              <a:rPr lang="en-US" sz="1900" dirty="0" err="1">
                <a:solidFill>
                  <a:schemeClr val="tx1"/>
                </a:solidFill>
                <a:latin typeface="Calibri" pitchFamily="34" charset="0"/>
                <a:sym typeface="Calibri"/>
              </a:rPr>
              <a:t>Benodigde</a:t>
            </a:r>
            <a:r>
              <a:rPr lang="en-US" sz="1900" dirty="0">
                <a:solidFill>
                  <a:schemeClr val="tx1"/>
                </a:solidFill>
                <a:latin typeface="Calibri" pitchFamily="34" charset="0"/>
                <a:sym typeface="Calibri"/>
              </a:rPr>
              <a:t> </a:t>
            </a:r>
            <a:r>
              <a:rPr lang="en-US" sz="1900" dirty="0" err="1">
                <a:solidFill>
                  <a:schemeClr val="tx1"/>
                </a:solidFill>
                <a:latin typeface="Calibri" pitchFamily="34" charset="0"/>
                <a:sym typeface="Calibri"/>
              </a:rPr>
              <a:t>competenties</a:t>
            </a:r>
            <a:r>
              <a:rPr lang="en-US" sz="1900" dirty="0">
                <a:solidFill>
                  <a:schemeClr val="tx1"/>
                </a:solidFill>
                <a:latin typeface="Calibri" pitchFamily="34" charset="0"/>
                <a:sym typeface="Calibri"/>
              </a:rPr>
              <a:t> </a:t>
            </a:r>
            <a:r>
              <a:rPr lang="en-US" sz="1900" dirty="0" err="1">
                <a:solidFill>
                  <a:schemeClr val="tx1"/>
                </a:solidFill>
                <a:latin typeface="Calibri" pitchFamily="34" charset="0"/>
                <a:sym typeface="Calibri"/>
              </a:rPr>
              <a:t>en</a:t>
            </a:r>
            <a:r>
              <a:rPr lang="en-US" sz="1900" dirty="0">
                <a:solidFill>
                  <a:schemeClr val="tx1"/>
                </a:solidFill>
                <a:latin typeface="Calibri" pitchFamily="34" charset="0"/>
                <a:sym typeface="Calibri"/>
              </a:rPr>
              <a:t> </a:t>
            </a:r>
            <a:r>
              <a:rPr lang="en-US" sz="1900" dirty="0" err="1" smtClean="0">
                <a:solidFill>
                  <a:schemeClr val="tx1"/>
                </a:solidFill>
                <a:latin typeface="Calibri" pitchFamily="34" charset="0"/>
                <a:sym typeface="Calibri"/>
              </a:rPr>
              <a:t>deskundigheid</a:t>
            </a:r>
            <a:endParaRPr lang="en-US" sz="1900" dirty="0">
              <a:solidFill>
                <a:schemeClr val="tx1"/>
              </a:solidFill>
              <a:latin typeface="Calibri" pitchFamily="34" charset="0"/>
              <a:sym typeface="Calibri"/>
            </a:endParaRPr>
          </a:p>
          <a:p>
            <a:pPr marL="342900" lvl="6" indent="-342900">
              <a:spcBef>
                <a:spcPts val="380"/>
              </a:spcBef>
              <a:buClr>
                <a:schemeClr val="dk1"/>
              </a:buClr>
              <a:buSzPct val="100000"/>
              <a:buFont typeface="Arial" panose="020B0604020202020204" pitchFamily="34" charset="0"/>
              <a:buChar char="•"/>
            </a:pPr>
            <a:r>
              <a:rPr lang="en-US" sz="1800" dirty="0" smtClean="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Inlezen</a:t>
            </a:r>
            <a:r>
              <a:rPr lang="en-US" sz="1900" dirty="0">
                <a:solidFill>
                  <a:schemeClr val="dk1"/>
                </a:solidFill>
                <a:latin typeface="Calibri"/>
                <a:ea typeface="Calibri"/>
                <a:cs typeface="Calibri"/>
                <a:sym typeface="Calibri"/>
              </a:rPr>
              <a:t> in de </a:t>
            </a:r>
            <a:r>
              <a:rPr lang="en-US" sz="1900" dirty="0" err="1" smtClean="0">
                <a:solidFill>
                  <a:schemeClr val="dk1"/>
                </a:solidFill>
                <a:latin typeface="Calibri"/>
                <a:ea typeface="Calibri"/>
                <a:cs typeface="Calibri"/>
                <a:sym typeface="Calibri"/>
              </a:rPr>
              <a:t>richtlijntekst</a:t>
            </a:r>
            <a:endParaRPr lang="en-US" sz="1900" dirty="0">
              <a:solidFill>
                <a:schemeClr val="dk1"/>
              </a:solidFill>
              <a:latin typeface="Calibri"/>
              <a:ea typeface="Calibri"/>
              <a:cs typeface="Calibri"/>
              <a:sym typeface="Calibri"/>
            </a:endParaRPr>
          </a:p>
          <a:p>
            <a:pPr marL="342900" lvl="6" indent="-342900">
              <a:spcBef>
                <a:spcPts val="380"/>
              </a:spcBef>
              <a:buClr>
                <a:schemeClr val="dk1"/>
              </a:buClr>
              <a:buSzPct val="100000"/>
              <a:buFont typeface="Arial" panose="020B0604020202020204" pitchFamily="34" charset="0"/>
              <a:buChar char="•"/>
            </a:pP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Deze</a:t>
            </a:r>
            <a:r>
              <a:rPr lang="en-US" sz="1900" dirty="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scholing</a:t>
            </a:r>
            <a:endParaRPr lang="en-US" sz="1900" dirty="0">
              <a:solidFill>
                <a:schemeClr val="dk1"/>
              </a:solidFill>
              <a:latin typeface="Calibri"/>
              <a:ea typeface="Calibri"/>
              <a:cs typeface="Calibri"/>
              <a:sym typeface="Calibri"/>
            </a:endParaRPr>
          </a:p>
          <a:p>
            <a:pPr marL="342900" lvl="6" indent="-342900">
              <a:spcBef>
                <a:spcPts val="380"/>
              </a:spcBef>
              <a:buClr>
                <a:schemeClr val="dk1"/>
              </a:buClr>
              <a:buSzPct val="100000"/>
              <a:buFont typeface="Arial" panose="020B0604020202020204" pitchFamily="34" charset="0"/>
              <a:buChar char="•"/>
            </a:pP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Scholing</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voor</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uitvoerenden</a:t>
            </a:r>
            <a:r>
              <a:rPr lang="en-US" sz="1900" dirty="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drempelaudiometrie</a:t>
            </a:r>
            <a:endParaRPr lang="en-US" sz="1900" dirty="0">
              <a:solidFill>
                <a:schemeClr val="dk1"/>
              </a:solidFill>
              <a:latin typeface="Calibri"/>
              <a:ea typeface="Calibri"/>
              <a:cs typeface="Calibri"/>
              <a:sym typeface="Calibri"/>
            </a:endParaRPr>
          </a:p>
          <a:p>
            <a:pPr marL="342900" lvl="6" indent="-342900">
              <a:spcBef>
                <a:spcPts val="380"/>
              </a:spcBef>
              <a:buClr>
                <a:schemeClr val="dk1"/>
              </a:buClr>
              <a:buSzPct val="100000"/>
              <a:buFont typeface="Arial" panose="020B0604020202020204" pitchFamily="34" charset="0"/>
              <a:buChar char="•"/>
            </a:pPr>
            <a:endParaRPr lang="en-US" sz="1900" dirty="0">
              <a:solidFill>
                <a:schemeClr val="dk1"/>
              </a:solidFill>
              <a:latin typeface="Calibri"/>
              <a:ea typeface="Calibri"/>
              <a:cs typeface="Calibri"/>
              <a:sym typeface="Calibri"/>
            </a:endParaRPr>
          </a:p>
          <a:p>
            <a:pPr marL="542925" lvl="1" indent="-542925">
              <a:lnSpc>
                <a:spcPct val="136842"/>
              </a:lnSpc>
              <a:spcBef>
                <a:spcPts val="380"/>
              </a:spcBef>
              <a:buClr>
                <a:schemeClr val="dk1"/>
              </a:buClr>
              <a:buSzPct val="100000"/>
            </a:pPr>
            <a:r>
              <a:rPr lang="en-US" sz="1900" dirty="0" err="1">
                <a:solidFill>
                  <a:schemeClr val="tx1"/>
                </a:solidFill>
                <a:latin typeface="Calibri" pitchFamily="34" charset="0"/>
                <a:sym typeface="Calibri"/>
              </a:rPr>
              <a:t>Samenwerking</a:t>
            </a:r>
            <a:r>
              <a:rPr lang="en-US" sz="1900" dirty="0">
                <a:solidFill>
                  <a:schemeClr val="tx1"/>
                </a:solidFill>
                <a:latin typeface="Calibri" pitchFamily="34" charset="0"/>
                <a:sym typeface="Calibri"/>
              </a:rPr>
              <a:t> met (</a:t>
            </a:r>
            <a:r>
              <a:rPr lang="en-US" sz="1900" dirty="0" err="1" smtClean="0">
                <a:solidFill>
                  <a:schemeClr val="tx1"/>
                </a:solidFill>
                <a:latin typeface="Calibri" pitchFamily="34" charset="0"/>
                <a:sym typeface="Calibri"/>
              </a:rPr>
              <a:t>keten</a:t>
            </a:r>
            <a:r>
              <a:rPr lang="en-US" sz="1900" dirty="0" smtClean="0">
                <a:solidFill>
                  <a:schemeClr val="tx1"/>
                </a:solidFill>
                <a:latin typeface="Calibri" pitchFamily="34" charset="0"/>
                <a:sym typeface="Calibri"/>
              </a:rPr>
              <a:t>)partners</a:t>
            </a:r>
          </a:p>
          <a:p>
            <a:pPr marL="442913" lvl="1" indent="-442913">
              <a:lnSpc>
                <a:spcPct val="136842"/>
              </a:lnSpc>
              <a:spcBef>
                <a:spcPts val="380"/>
              </a:spcBef>
              <a:buClr>
                <a:schemeClr val="dk1"/>
              </a:buClr>
              <a:buSzPct val="100000"/>
              <a:buFont typeface="Arial" panose="020B0604020202020204" pitchFamily="34" charset="0"/>
              <a:buChar char="•"/>
            </a:pPr>
            <a:r>
              <a:rPr lang="en-US" sz="1900" dirty="0" err="1">
                <a:solidFill>
                  <a:schemeClr val="dk1"/>
                </a:solidFill>
                <a:latin typeface="Calibri"/>
                <a:ea typeface="Calibri"/>
                <a:cs typeface="Calibri"/>
                <a:sym typeface="Calibri"/>
              </a:rPr>
              <a:t>Ketenafspraken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maken</a:t>
            </a:r>
            <a:r>
              <a:rPr lang="en-US" sz="1900" dirty="0">
                <a:solidFill>
                  <a:schemeClr val="dk1"/>
                </a:solidFill>
                <a:latin typeface="Calibri"/>
                <a:ea typeface="Calibri"/>
                <a:cs typeface="Calibri"/>
                <a:sym typeface="Calibri"/>
              </a:rPr>
              <a:t> met NICU </a:t>
            </a:r>
            <a:r>
              <a:rPr lang="en-US" sz="1900" dirty="0" err="1" smtClean="0">
                <a:solidFill>
                  <a:schemeClr val="dk1"/>
                </a:solidFill>
                <a:latin typeface="Calibri"/>
                <a:ea typeface="Calibri"/>
                <a:cs typeface="Calibri"/>
                <a:sym typeface="Calibri"/>
              </a:rPr>
              <a:t>ziekenhuizen</a:t>
            </a:r>
            <a:endParaRPr lang="en-US" sz="1900" dirty="0">
              <a:solidFill>
                <a:schemeClr val="dk1"/>
              </a:solidFill>
              <a:latin typeface="Calibri"/>
              <a:ea typeface="Calibri"/>
              <a:cs typeface="Calibri"/>
              <a:sym typeface="Calibri"/>
            </a:endParaRPr>
          </a:p>
          <a:p>
            <a:pPr marL="542925" lvl="1" indent="-542925">
              <a:lnSpc>
                <a:spcPct val="136842"/>
              </a:lnSpc>
              <a:spcBef>
                <a:spcPts val="380"/>
              </a:spcBef>
              <a:buClr>
                <a:schemeClr val="dk1"/>
              </a:buClr>
              <a:buSzPct val="100000"/>
            </a:pPr>
            <a:endParaRPr lang="en-US" sz="1900" dirty="0">
              <a:solidFill>
                <a:schemeClr val="dk1"/>
              </a:solidFill>
              <a:latin typeface="Calibri"/>
              <a:ea typeface="Calibri"/>
              <a:cs typeface="Calibri"/>
              <a:sym typeface="Calibri"/>
            </a:endParaRPr>
          </a:p>
          <a:p>
            <a:pPr marL="542925" lvl="1" indent="-542925">
              <a:lnSpc>
                <a:spcPct val="136842"/>
              </a:lnSpc>
              <a:spcBef>
                <a:spcPts val="380"/>
              </a:spcBef>
              <a:buClr>
                <a:schemeClr val="dk1"/>
              </a:buClr>
              <a:buSzPct val="100000"/>
            </a:pPr>
            <a:r>
              <a:rPr lang="en-US" sz="1900" dirty="0" err="1">
                <a:solidFill>
                  <a:schemeClr val="tx1"/>
                </a:solidFill>
                <a:latin typeface="Calibri" pitchFamily="34" charset="0"/>
                <a:sym typeface="Calibri"/>
              </a:rPr>
              <a:t>Overige</a:t>
            </a:r>
            <a:r>
              <a:rPr lang="en-US" sz="1900" dirty="0">
                <a:solidFill>
                  <a:schemeClr val="tx1"/>
                </a:solidFill>
                <a:latin typeface="Calibri" pitchFamily="34" charset="0"/>
                <a:sym typeface="Calibri"/>
              </a:rPr>
              <a:t> </a:t>
            </a:r>
            <a:r>
              <a:rPr lang="en-US" sz="1900" dirty="0" err="1">
                <a:solidFill>
                  <a:schemeClr val="tx1"/>
                </a:solidFill>
                <a:latin typeface="Calibri" pitchFamily="34" charset="0"/>
                <a:sym typeface="Calibri"/>
              </a:rPr>
              <a:t>randvoorwaarden</a:t>
            </a:r>
            <a:r>
              <a:rPr lang="en-US" sz="1900" dirty="0">
                <a:solidFill>
                  <a:schemeClr val="tx1"/>
                </a:solidFill>
                <a:latin typeface="Calibri" pitchFamily="34" charset="0"/>
                <a:sym typeface="Calibri"/>
              </a:rPr>
              <a:t>  &gt; </a:t>
            </a:r>
            <a:r>
              <a:rPr lang="en-US" sz="1900" dirty="0" err="1">
                <a:solidFill>
                  <a:schemeClr val="tx1"/>
                </a:solidFill>
                <a:latin typeface="Calibri" pitchFamily="34" charset="0"/>
                <a:sym typeface="Calibri"/>
              </a:rPr>
              <a:t>zie</a:t>
            </a:r>
            <a:r>
              <a:rPr lang="en-US" sz="1900" dirty="0">
                <a:solidFill>
                  <a:schemeClr val="tx1"/>
                </a:solidFill>
                <a:latin typeface="Calibri" pitchFamily="34" charset="0"/>
                <a:sym typeface="Calibri"/>
              </a:rPr>
              <a:t> </a:t>
            </a:r>
            <a:r>
              <a:rPr lang="en-US" sz="1900" dirty="0" err="1">
                <a:solidFill>
                  <a:schemeClr val="tx1"/>
                </a:solidFill>
                <a:latin typeface="Calibri" pitchFamily="34" charset="0"/>
                <a:sym typeface="Calibri"/>
              </a:rPr>
              <a:t>bij</a:t>
            </a:r>
            <a:r>
              <a:rPr lang="en-US" sz="1900" dirty="0">
                <a:solidFill>
                  <a:schemeClr val="tx1"/>
                </a:solidFill>
                <a:latin typeface="Calibri" pitchFamily="34" charset="0"/>
                <a:sym typeface="Calibri"/>
              </a:rPr>
              <a:t> </a:t>
            </a:r>
            <a:r>
              <a:rPr lang="en-US" sz="1900" dirty="0" err="1">
                <a:solidFill>
                  <a:schemeClr val="tx1"/>
                </a:solidFill>
                <a:latin typeface="Calibri" pitchFamily="34" charset="0"/>
                <a:sym typeface="Calibri"/>
              </a:rPr>
              <a:t>drempelaudiometrie</a:t>
            </a:r>
            <a:endParaRPr lang="en-US" sz="1900" dirty="0">
              <a:solidFill>
                <a:schemeClr val="tx1"/>
              </a:solidFill>
              <a:latin typeface="Calibri" pitchFamily="34" charset="0"/>
              <a:sym typeface="Calibri"/>
            </a:endParaRPr>
          </a:p>
          <a:p>
            <a:pPr marL="542925" lvl="1" indent="-542925">
              <a:lnSpc>
                <a:spcPct val="136842"/>
              </a:lnSpc>
              <a:spcBef>
                <a:spcPts val="380"/>
              </a:spcBef>
              <a:buClr>
                <a:schemeClr val="dk1"/>
              </a:buClr>
              <a:buSzPct val="100000"/>
            </a:pPr>
            <a:endParaRPr lang="en-US" sz="1900" dirty="0">
              <a:solidFill>
                <a:schemeClr val="tx1"/>
              </a:solidFill>
              <a:latin typeface="Calibri" pitchFamily="34" charset="0"/>
              <a:sym typeface="Calibri"/>
            </a:endParaRPr>
          </a:p>
          <a:p>
            <a:pPr lvl="1">
              <a:lnSpc>
                <a:spcPct val="136842"/>
              </a:lnSpc>
              <a:spcBef>
                <a:spcPts val="380"/>
              </a:spcBef>
              <a:buClr>
                <a:schemeClr val="dk1"/>
              </a:buClr>
              <a:buSzPct val="100000"/>
              <a:buFont typeface="Calibri"/>
              <a:buChar char="•"/>
            </a:pPr>
            <a:endParaRPr lang="en-US"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600" b="0" i="0" u="none" strike="noStrike" cap="none" dirty="0">
              <a:solidFill>
                <a:schemeClr val="dk1"/>
              </a:solidFill>
              <a:latin typeface="Arial"/>
              <a:ea typeface="Arial"/>
              <a:cs typeface="Arial"/>
              <a:sym typeface="Arial"/>
            </a:endParaRPr>
          </a:p>
        </p:txBody>
      </p:sp>
      <p:sp>
        <p:nvSpPr>
          <p:cNvPr id="130" name="Shape 130"/>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812" y="1620000"/>
            <a:ext cx="7138986" cy="409575"/>
          </a:xfrm>
        </p:spPr>
        <p:txBody>
          <a:bodyPr/>
          <a:lstStyle/>
          <a:p>
            <a:r>
              <a:rPr lang="nl-NL" sz="2400" b="1" dirty="0" smtClean="0">
                <a:latin typeface="Calibri" panose="020F0502020204030204" pitchFamily="34" charset="0"/>
              </a:rPr>
              <a:t>Incidentie en prevalentie lawaaischade</a:t>
            </a:r>
            <a:endParaRPr lang="nl-NL" sz="2400" b="1" dirty="0">
              <a:latin typeface="Calibri" panose="020F0502020204030204" pitchFamily="34" charset="0"/>
            </a:endParaRPr>
          </a:p>
        </p:txBody>
      </p:sp>
      <p:sp>
        <p:nvSpPr>
          <p:cNvPr id="3" name="Tijdelijke aanduiding voor tekst 2"/>
          <p:cNvSpPr>
            <a:spLocks noGrp="1"/>
          </p:cNvSpPr>
          <p:nvPr>
            <p:ph type="body" idx="1"/>
          </p:nvPr>
        </p:nvSpPr>
        <p:spPr>
          <a:xfrm>
            <a:off x="1547812" y="2160000"/>
            <a:ext cx="7138986" cy="3962399"/>
          </a:xfrm>
        </p:spPr>
        <p:txBody>
          <a:bodyPr/>
          <a:lstStyle/>
          <a:p>
            <a:pPr marL="0" lvl="6" indent="0">
              <a:spcBef>
                <a:spcPts val="380"/>
              </a:spcBef>
              <a:buSzPct val="100000"/>
              <a:buNone/>
              <a:tabLst>
                <a:tab pos="442913" algn="l"/>
              </a:tabLst>
            </a:pPr>
            <a:r>
              <a:rPr lang="nl-NL" sz="1900" dirty="0">
                <a:latin typeface="Calibri"/>
                <a:ea typeface="Calibri"/>
                <a:cs typeface="Calibri"/>
              </a:rPr>
              <a:t>Gehoorverlies: </a:t>
            </a:r>
          </a:p>
          <a:p>
            <a:pPr marL="342900" lvl="6" indent="-342900">
              <a:spcBef>
                <a:spcPts val="380"/>
              </a:spcBef>
              <a:buSzPct val="100000"/>
              <a:buFont typeface="Arial" panose="020B0604020202020204" pitchFamily="34" charset="0"/>
              <a:buChar char="•"/>
              <a:tabLst>
                <a:tab pos="442913" algn="l"/>
              </a:tabLst>
            </a:pPr>
            <a:r>
              <a:rPr lang="nl-NL" sz="1900" dirty="0" smtClean="0">
                <a:latin typeface="Calibri"/>
                <a:ea typeface="Calibri"/>
                <a:cs typeface="Calibri"/>
              </a:rPr>
              <a:t>Mn </a:t>
            </a:r>
            <a:r>
              <a:rPr lang="nl-NL" sz="1900" dirty="0">
                <a:latin typeface="Calibri"/>
                <a:ea typeface="Calibri"/>
                <a:cs typeface="Calibri"/>
              </a:rPr>
              <a:t>3,5%-6,5% 12-30 jarige jongens en mannen gehoorverlies van 3dB tgv hard </a:t>
            </a:r>
            <a:r>
              <a:rPr lang="nl-NL" sz="1900" dirty="0" smtClean="0">
                <a:latin typeface="Calibri"/>
                <a:ea typeface="Calibri"/>
                <a:cs typeface="Calibri"/>
              </a:rPr>
              <a:t>geluid</a:t>
            </a:r>
          </a:p>
          <a:p>
            <a:pPr marL="342900" lvl="6" indent="-342900">
              <a:spcBef>
                <a:spcPts val="380"/>
              </a:spcBef>
              <a:buSzPct val="100000"/>
              <a:buFont typeface="Arial" panose="020B0604020202020204" pitchFamily="34" charset="0"/>
              <a:buChar char="•"/>
              <a:tabLst>
                <a:tab pos="442913" algn="l"/>
              </a:tabLst>
            </a:pPr>
            <a:r>
              <a:rPr lang="nl-NL" sz="1900" dirty="0" smtClean="0">
                <a:latin typeface="Calibri"/>
                <a:ea typeface="Calibri"/>
                <a:cs typeface="Calibri"/>
              </a:rPr>
              <a:t>Bij meisjes en vrouwen niet aangetoond</a:t>
            </a:r>
            <a:endParaRPr lang="nl-NL" sz="1900" dirty="0">
              <a:latin typeface="Calibri"/>
              <a:ea typeface="Calibri"/>
              <a:cs typeface="Calibri"/>
            </a:endParaRP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Zijn kleine gehoorverliezen, vallen onder normaal gehoor</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Gehoorverlies tgv lawaai ontwikkelt zich langzaam</a:t>
            </a:r>
          </a:p>
          <a:p>
            <a:pPr marL="0" lvl="6" indent="0">
              <a:spcBef>
                <a:spcPts val="380"/>
              </a:spcBef>
              <a:buSzPct val="100000"/>
              <a:buNone/>
              <a:tabLst>
                <a:tab pos="442913" algn="l"/>
              </a:tabLst>
            </a:pPr>
            <a:r>
              <a:rPr lang="nl-NL" sz="1900" dirty="0">
                <a:latin typeface="Calibri"/>
                <a:ea typeface="Calibri"/>
                <a:cs typeface="Calibri"/>
              </a:rPr>
              <a:t>Tinnitus:</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Tinnitus (</a:t>
            </a:r>
            <a:r>
              <a:rPr lang="nl-NL" sz="1900" dirty="0" err="1">
                <a:latin typeface="Calibri"/>
                <a:ea typeface="Calibri"/>
                <a:cs typeface="Calibri"/>
              </a:rPr>
              <a:t>oorpiep</a:t>
            </a:r>
            <a:r>
              <a:rPr lang="nl-NL" sz="1900" dirty="0">
                <a:latin typeface="Calibri"/>
                <a:ea typeface="Calibri"/>
                <a:cs typeface="Calibri"/>
              </a:rPr>
              <a:t>, oorsuizen </a:t>
            </a:r>
            <a:r>
              <a:rPr lang="nl-NL" sz="1900" dirty="0" err="1">
                <a:latin typeface="Calibri"/>
                <a:ea typeface="Calibri"/>
                <a:cs typeface="Calibri"/>
              </a:rPr>
              <a:t>etc</a:t>
            </a:r>
            <a:r>
              <a:rPr lang="nl-NL" sz="1900" dirty="0">
                <a:latin typeface="Calibri"/>
                <a:ea typeface="Calibri"/>
                <a:cs typeface="Calibri"/>
              </a:rPr>
              <a:t>) eerste teken van schade aan gehoor</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Vaak tijdelijk maar kan blijvend worden.</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Tinnitus kan zeer ernstige vormen aannemen</a:t>
            </a:r>
          </a:p>
        </p:txBody>
      </p:sp>
    </p:spTree>
    <p:extLst>
      <p:ext uri="{BB962C8B-B14F-4D97-AF65-F5344CB8AC3E}">
        <p14:creationId xmlns:p14="http://schemas.microsoft.com/office/powerpoint/2010/main" val="2196157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p:nvPr/>
        </p:nvSpPr>
        <p:spPr>
          <a:xfrm>
            <a:off x="1547812" y="1620000"/>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i="0" u="none" strike="noStrike" cap="none" dirty="0" err="1">
                <a:solidFill>
                  <a:schemeClr val="dk2"/>
                </a:solidFill>
                <a:latin typeface="Calibri"/>
                <a:ea typeface="Calibri"/>
                <a:cs typeface="Calibri"/>
                <a:sym typeface="Calibri"/>
              </a:rPr>
              <a:t>Contactinformatie</a:t>
            </a:r>
            <a:endParaRPr lang="en-US" sz="2400" b="1" i="0" u="none" strike="noStrike" cap="none" dirty="0">
              <a:solidFill>
                <a:schemeClr val="dk2"/>
              </a:solidFill>
              <a:latin typeface="Calibri"/>
              <a:ea typeface="Calibri"/>
              <a:cs typeface="Calibri"/>
              <a:sym typeface="Calibri"/>
            </a:endParaRPr>
          </a:p>
        </p:txBody>
      </p:sp>
      <p:sp>
        <p:nvSpPr>
          <p:cNvPr id="142" name="Shape 142"/>
          <p:cNvSpPr txBox="1"/>
          <p:nvPr/>
        </p:nvSpPr>
        <p:spPr>
          <a:xfrm>
            <a:off x="1547812" y="2160000"/>
            <a:ext cx="7139099" cy="396239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US" sz="1900" dirty="0" err="1">
                <a:solidFill>
                  <a:schemeClr val="dk1"/>
                </a:solidFill>
                <a:latin typeface="Calibri"/>
                <a:ea typeface="Calibri"/>
                <a:cs typeface="Calibri"/>
                <a:sym typeface="Calibri"/>
              </a:rPr>
              <a:t>Voor</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vragen</a:t>
            </a:r>
            <a:r>
              <a:rPr lang="en-US" sz="1900" dirty="0">
                <a:solidFill>
                  <a:schemeClr val="dk1"/>
                </a:solidFill>
                <a:latin typeface="Calibri"/>
                <a:ea typeface="Calibri"/>
                <a:cs typeface="Calibri"/>
                <a:sym typeface="Calibri"/>
              </a:rPr>
              <a:t> over de </a:t>
            </a:r>
            <a:r>
              <a:rPr lang="en-US" sz="1900" dirty="0" err="1">
                <a:solidFill>
                  <a:schemeClr val="dk1"/>
                </a:solidFill>
                <a:latin typeface="Calibri"/>
                <a:ea typeface="Calibri"/>
                <a:cs typeface="Calibri"/>
                <a:sym typeface="Calibri"/>
              </a:rPr>
              <a:t>richtlijn</a:t>
            </a:r>
            <a:r>
              <a:rPr lang="en-US" sz="1900" dirty="0">
                <a:solidFill>
                  <a:schemeClr val="dk1"/>
                </a:solidFill>
                <a:latin typeface="Calibri"/>
                <a:ea typeface="Calibri"/>
                <a:cs typeface="Calibri"/>
                <a:sym typeface="Calibri"/>
              </a:rPr>
              <a:t> en de </a:t>
            </a:r>
            <a:r>
              <a:rPr lang="en-US" sz="1900" dirty="0" err="1">
                <a:solidFill>
                  <a:schemeClr val="dk1"/>
                </a:solidFill>
                <a:latin typeface="Calibri"/>
                <a:ea typeface="Calibri"/>
                <a:cs typeface="Calibri"/>
                <a:sym typeface="Calibri"/>
              </a:rPr>
              <a:t>implementatiematerialen</a:t>
            </a:r>
            <a:endParaRPr lang="en-US" sz="19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800" dirty="0">
              <a:solidFill>
                <a:schemeClr val="dk1"/>
              </a:solidFill>
            </a:endParaRPr>
          </a:p>
          <a:p>
            <a:pPr marL="0" marR="0" lvl="0" indent="0" algn="l" rtl="0">
              <a:lnSpc>
                <a:spcPct val="115000"/>
              </a:lnSpc>
              <a:spcBef>
                <a:spcPts val="0"/>
              </a:spcBef>
              <a:spcAft>
                <a:spcPts val="0"/>
              </a:spcAft>
              <a:buClr>
                <a:schemeClr val="dk1"/>
              </a:buClr>
              <a:buSzPct val="25000"/>
              <a:buFont typeface="Calibri"/>
              <a:buNone/>
            </a:pPr>
            <a:r>
              <a:rPr lang="en-US" sz="2400" b="1" i="0" u="none" strike="noStrike" cap="none" dirty="0">
                <a:solidFill>
                  <a:schemeClr val="dk1"/>
                </a:solidFill>
                <a:latin typeface="Calibri"/>
                <a:ea typeface="Calibri"/>
                <a:cs typeface="Calibri"/>
                <a:sym typeface="Calibri"/>
              </a:rPr>
              <a:t>NCJ</a:t>
            </a:r>
          </a:p>
          <a:p>
            <a:pPr marL="0" marR="0" lvl="0" indent="0" algn="l" rtl="0">
              <a:lnSpc>
                <a:spcPct val="115000"/>
              </a:lnSpc>
              <a:spcBef>
                <a:spcPts val="0"/>
              </a:spcBef>
              <a:spcAft>
                <a:spcPts val="0"/>
              </a:spcAft>
              <a:buClr>
                <a:schemeClr val="dk1"/>
              </a:buClr>
              <a:buSzPct val="25000"/>
              <a:buFont typeface="Calibri"/>
              <a:buNone/>
            </a:pPr>
            <a:endParaRPr lang="en-US" sz="1900" b="0" i="0" u="sng" strike="noStrike" cap="none" dirty="0" smtClean="0">
              <a:solidFill>
                <a:schemeClr val="hlink"/>
              </a:solidFill>
              <a:latin typeface="Calibri"/>
              <a:ea typeface="Calibri"/>
              <a:cs typeface="Calibri"/>
              <a:sym typeface="Calibri"/>
              <a:hlinkClick r:id="rId4"/>
            </a:endParaRPr>
          </a:p>
          <a:p>
            <a:pPr marL="0" marR="0" lvl="0" indent="0" algn="l" rtl="0">
              <a:lnSpc>
                <a:spcPct val="115000"/>
              </a:lnSpc>
              <a:spcBef>
                <a:spcPts val="0"/>
              </a:spcBef>
              <a:spcAft>
                <a:spcPts val="0"/>
              </a:spcAft>
              <a:buClr>
                <a:schemeClr val="dk1"/>
              </a:buClr>
              <a:buSzPct val="25000"/>
              <a:buFont typeface="Calibri"/>
              <a:buNone/>
            </a:pPr>
            <a:r>
              <a:rPr lang="en-US" sz="1900" b="0" i="0" u="sng" strike="noStrike" cap="none" dirty="0" smtClean="0">
                <a:solidFill>
                  <a:schemeClr val="hlink"/>
                </a:solidFill>
                <a:latin typeface="Calibri"/>
                <a:ea typeface="Calibri"/>
                <a:cs typeface="Calibri"/>
                <a:sym typeface="Calibri"/>
                <a:hlinkClick r:id="rId4"/>
              </a:rPr>
              <a:t>centrumjeugdgezondheid@ncj.nl</a:t>
            </a:r>
            <a:endParaRPr lang="en-US" sz="1900" b="0" i="0" u="sng" strike="noStrike" cap="none" dirty="0">
              <a:solidFill>
                <a:schemeClr val="hlink"/>
              </a:solidFill>
              <a:latin typeface="Calibri"/>
              <a:ea typeface="Calibri"/>
              <a:cs typeface="Calibri"/>
              <a:sym typeface="Calibri"/>
              <a:hlinkClick r:id="rId4"/>
            </a:endParaRPr>
          </a:p>
          <a:p>
            <a:pPr marL="0" marR="0" lvl="0" indent="0" algn="l" rtl="0">
              <a:lnSpc>
                <a:spcPct val="115000"/>
              </a:lnSpc>
              <a:spcBef>
                <a:spcPts val="0"/>
              </a:spcBef>
              <a:spcAft>
                <a:spcPts val="0"/>
              </a:spcAft>
              <a:buClr>
                <a:schemeClr val="dk1"/>
              </a:buClr>
              <a:buFont typeface="Calibri"/>
              <a:buNone/>
            </a:pPr>
            <a:endParaRPr sz="19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2400" b="1" dirty="0" err="1">
                <a:solidFill>
                  <a:schemeClr val="dk1"/>
                </a:solidFill>
                <a:latin typeface="Calibri"/>
                <a:ea typeface="Calibri"/>
                <a:cs typeface="Calibri"/>
                <a:sym typeface="Calibri"/>
              </a:rPr>
              <a:t>Richtlij</a:t>
            </a:r>
            <a:r>
              <a:rPr lang="en-US" sz="2400" b="1" i="0" u="none" strike="noStrike" cap="none" dirty="0" err="1">
                <a:solidFill>
                  <a:schemeClr val="dk1"/>
                </a:solidFill>
                <a:latin typeface="Calibri"/>
                <a:ea typeface="Calibri"/>
                <a:cs typeface="Calibri"/>
                <a:sym typeface="Calibri"/>
              </a:rPr>
              <a:t>nontwikkelaar</a:t>
            </a:r>
            <a:r>
              <a:rPr lang="en-US" sz="2400" b="1" i="0" u="none" strike="noStrike" cap="none" dirty="0">
                <a:solidFill>
                  <a:schemeClr val="dk1"/>
                </a:solidFill>
                <a:latin typeface="Calibri"/>
                <a:ea typeface="Calibri"/>
                <a:cs typeface="Calibri"/>
                <a:sym typeface="Calibri"/>
              </a:rPr>
              <a:t>(s</a:t>
            </a:r>
            <a:r>
              <a:rPr lang="en-US" sz="2400" b="1" i="0" u="none" strike="noStrike" cap="none" dirty="0" smtClean="0">
                <a:solidFill>
                  <a:schemeClr val="dk1"/>
                </a:solidFill>
                <a:latin typeface="Calibri"/>
                <a:ea typeface="Calibri"/>
                <a:cs typeface="Calibri"/>
                <a:sym typeface="Calibri"/>
              </a:rPr>
              <a:t>)</a:t>
            </a:r>
          </a:p>
          <a:p>
            <a:pPr marL="0" marR="0" lvl="0" indent="0" algn="l" rtl="0">
              <a:lnSpc>
                <a:spcPct val="115000"/>
              </a:lnSpc>
              <a:spcBef>
                <a:spcPts val="0"/>
              </a:spcBef>
              <a:spcAft>
                <a:spcPts val="0"/>
              </a:spcAft>
              <a:buClr>
                <a:schemeClr val="dk1"/>
              </a:buClr>
              <a:buSzPct val="25000"/>
              <a:buFont typeface="Calibri"/>
              <a:buNone/>
            </a:pPr>
            <a:endParaRPr lang="en-US" sz="1900" b="1"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900" b="1" dirty="0" err="1" smtClean="0">
                <a:solidFill>
                  <a:schemeClr val="dk1"/>
                </a:solidFill>
                <a:latin typeface="Calibri"/>
                <a:ea typeface="Calibri"/>
                <a:cs typeface="Calibri"/>
                <a:sym typeface="Calibri"/>
              </a:rPr>
              <a:t>Noëlle</a:t>
            </a:r>
            <a:r>
              <a:rPr lang="en-US" sz="1900" b="1" dirty="0" smtClean="0">
                <a:solidFill>
                  <a:schemeClr val="dk1"/>
                </a:solidFill>
                <a:latin typeface="Calibri"/>
                <a:ea typeface="Calibri"/>
                <a:cs typeface="Calibri"/>
                <a:sym typeface="Calibri"/>
              </a:rPr>
              <a:t> Uilenburg </a:t>
            </a:r>
            <a:r>
              <a:rPr lang="en-US" sz="1900" b="1" dirty="0" smtClean="0">
                <a:solidFill>
                  <a:schemeClr val="dk1"/>
                </a:solidFill>
                <a:latin typeface="Calibri"/>
                <a:ea typeface="Calibri"/>
                <a:cs typeface="Calibri"/>
                <a:sym typeface="Calibri"/>
                <a:hlinkClick r:id="rId5"/>
              </a:rPr>
              <a:t>nuilenburg@nsdsk.nl</a:t>
            </a:r>
            <a:r>
              <a:rPr lang="en-US" sz="1900" b="1" dirty="0" smtClean="0">
                <a:solidFill>
                  <a:schemeClr val="dk1"/>
                </a:solidFill>
                <a:latin typeface="Calibri"/>
                <a:ea typeface="Calibri"/>
                <a:cs typeface="Calibri"/>
                <a:sym typeface="Calibri"/>
              </a:rPr>
              <a:t>  </a:t>
            </a:r>
          </a:p>
          <a:p>
            <a:pPr marL="0" marR="0" lvl="0" indent="0" algn="l" rtl="0">
              <a:lnSpc>
                <a:spcPct val="115000"/>
              </a:lnSpc>
              <a:spcBef>
                <a:spcPts val="0"/>
              </a:spcBef>
              <a:spcAft>
                <a:spcPts val="0"/>
              </a:spcAft>
              <a:buClr>
                <a:schemeClr val="dk1"/>
              </a:buClr>
              <a:buSzPct val="25000"/>
              <a:buFont typeface="Calibri"/>
              <a:buNone/>
            </a:pPr>
            <a:r>
              <a:rPr lang="en-US" sz="1900" b="1" i="0" u="none" strike="noStrike" cap="none" dirty="0" smtClean="0">
                <a:solidFill>
                  <a:schemeClr val="dk1"/>
                </a:solidFill>
                <a:latin typeface="Calibri"/>
                <a:ea typeface="Calibri"/>
                <a:cs typeface="Calibri"/>
                <a:sym typeface="Calibri"/>
              </a:rPr>
              <a:t>Caren Lanting </a:t>
            </a:r>
            <a:r>
              <a:rPr lang="en-US" sz="1900" b="1" i="0" u="none" strike="noStrike" cap="none" dirty="0" smtClean="0">
                <a:solidFill>
                  <a:schemeClr val="dk1"/>
                </a:solidFill>
                <a:latin typeface="Calibri"/>
                <a:ea typeface="Calibri"/>
                <a:cs typeface="Calibri"/>
                <a:sym typeface="Calibri"/>
                <a:hlinkClick r:id="rId6"/>
              </a:rPr>
              <a:t>caren.lanting@tno.nl</a:t>
            </a:r>
            <a:r>
              <a:rPr lang="en-US" sz="1900" b="1" i="0" u="none" strike="noStrike" cap="none" dirty="0" smtClean="0">
                <a:solidFill>
                  <a:schemeClr val="dk1"/>
                </a:solidFill>
                <a:latin typeface="Calibri"/>
                <a:ea typeface="Calibri"/>
                <a:cs typeface="Calibri"/>
                <a:sym typeface="Calibri"/>
              </a:rPr>
              <a:t> </a:t>
            </a:r>
            <a:endParaRPr lang="en-US" sz="1900" b="1" i="0" u="none" strike="noStrike" cap="none" dirty="0">
              <a:solidFill>
                <a:schemeClr val="dk1"/>
              </a:solidFill>
              <a:latin typeface="Calibri"/>
              <a:ea typeface="Calibri"/>
              <a:cs typeface="Calibri"/>
              <a:sym typeface="Calibri"/>
            </a:endParaRPr>
          </a:p>
        </p:txBody>
      </p:sp>
      <p:sp>
        <p:nvSpPr>
          <p:cNvPr id="143" name="Shape 14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Arial"/>
              <a:buNone/>
            </a:pPr>
            <a:r>
              <a:rPr lang="en-US" sz="1000" b="0" i="0" u="none" strike="noStrike" cap="none">
                <a:solidFill>
                  <a:srgbClr val="A08241"/>
                </a:solidFill>
                <a:latin typeface="Arial"/>
                <a:ea typeface="Arial"/>
                <a:cs typeface="Arial"/>
                <a:sym typeface="Arial"/>
              </a:rPr>
              <a:t>*</a:t>
            </a:r>
          </a:p>
        </p:txBody>
      </p:sp>
      <p:sp>
        <p:nvSpPr>
          <p:cNvPr id="149" name="Shape 149"/>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Arial"/>
              <a:buNone/>
            </a:pPr>
            <a:r>
              <a:rPr lang="en-US" sz="1000" b="1" i="0" u="none" strike="noStrike" cap="none">
                <a:solidFill>
                  <a:srgbClr val="A08241"/>
                </a:solidFill>
                <a:latin typeface="Arial"/>
                <a:ea typeface="Arial"/>
                <a:cs typeface="Arial"/>
                <a:sym typeface="Arial"/>
              </a:rPr>
              <a:t>Presentatie-titel | Wijzig deze tekst onder 'Beeld'&gt;'Koptekst en voettekst' |</a:t>
            </a:r>
          </a:p>
        </p:txBody>
      </p:sp>
      <p:pic>
        <p:nvPicPr>
          <p:cNvPr id="150" name="Shape 150"/>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p:nvPr/>
        </p:nvSpPr>
        <p:spPr>
          <a:xfrm>
            <a:off x="1548000" y="1620000"/>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dirty="0" err="1" smtClean="0">
                <a:solidFill>
                  <a:schemeClr val="dk2"/>
                </a:solidFill>
                <a:latin typeface="Calibri"/>
                <a:ea typeface="Calibri"/>
                <a:cs typeface="Calibri"/>
                <a:sym typeface="Calibri"/>
              </a:rPr>
              <a:t>Uitgangsvragen</a:t>
            </a:r>
            <a:r>
              <a:rPr lang="en-US" sz="2400" b="1" dirty="0" smtClean="0">
                <a:solidFill>
                  <a:schemeClr val="dk2"/>
                </a:solidFill>
                <a:latin typeface="Calibri"/>
                <a:ea typeface="Calibri"/>
                <a:cs typeface="Calibri"/>
                <a:sym typeface="Calibri"/>
              </a:rPr>
              <a:t> </a:t>
            </a:r>
            <a:r>
              <a:rPr lang="en-US" sz="2400" b="1" dirty="0" err="1" smtClean="0">
                <a:solidFill>
                  <a:schemeClr val="dk2"/>
                </a:solidFill>
                <a:latin typeface="Calibri"/>
                <a:ea typeface="Calibri"/>
                <a:cs typeface="Calibri"/>
                <a:sym typeface="Calibri"/>
              </a:rPr>
              <a:t>bij</a:t>
            </a:r>
            <a:r>
              <a:rPr lang="en-US" sz="2400" b="1" dirty="0" smtClean="0">
                <a:solidFill>
                  <a:schemeClr val="dk2"/>
                </a:solidFill>
                <a:latin typeface="Calibri"/>
                <a:ea typeface="Calibri"/>
                <a:cs typeface="Calibri"/>
                <a:sym typeface="Calibri"/>
              </a:rPr>
              <a:t> </a:t>
            </a:r>
            <a:r>
              <a:rPr lang="en-US" sz="2400" b="1" i="0" u="none" strike="noStrike" cap="none" dirty="0" smtClean="0">
                <a:solidFill>
                  <a:schemeClr val="dk2"/>
                </a:solidFill>
                <a:latin typeface="Calibri"/>
                <a:ea typeface="Calibri"/>
                <a:cs typeface="Calibri"/>
                <a:sym typeface="Calibri"/>
              </a:rPr>
              <a:t>JGZ-</a:t>
            </a:r>
            <a:r>
              <a:rPr lang="en-US" sz="2400" b="1" i="0" u="none" strike="noStrike" cap="none" dirty="0" err="1" smtClean="0">
                <a:solidFill>
                  <a:schemeClr val="dk2"/>
                </a:solidFill>
                <a:latin typeface="Calibri"/>
                <a:ea typeface="Calibri"/>
                <a:cs typeface="Calibri"/>
                <a:sym typeface="Calibri"/>
              </a:rPr>
              <a:t>Richtlijn</a:t>
            </a:r>
            <a:r>
              <a:rPr lang="en-US" sz="2400" b="1" i="0" u="none" strike="noStrike" cap="none" dirty="0" smtClean="0">
                <a:solidFill>
                  <a:schemeClr val="dk2"/>
                </a:solidFill>
                <a:latin typeface="Calibri"/>
                <a:ea typeface="Calibri"/>
                <a:cs typeface="Calibri"/>
                <a:sym typeface="Calibri"/>
              </a:rPr>
              <a:t> </a:t>
            </a:r>
            <a:r>
              <a:rPr lang="en-US" sz="2400" b="1" dirty="0" err="1">
                <a:solidFill>
                  <a:schemeClr val="dk2"/>
                </a:solidFill>
                <a:latin typeface="Calibri"/>
                <a:ea typeface="Calibri"/>
                <a:cs typeface="Calibri"/>
                <a:sym typeface="Calibri"/>
              </a:rPr>
              <a:t>G</a:t>
            </a:r>
            <a:r>
              <a:rPr lang="en-US" sz="2400" b="1" i="0" u="none" strike="noStrike" cap="none" dirty="0" err="1" smtClean="0">
                <a:solidFill>
                  <a:schemeClr val="dk2"/>
                </a:solidFill>
                <a:latin typeface="Calibri"/>
                <a:ea typeface="Calibri"/>
                <a:cs typeface="Calibri"/>
                <a:sym typeface="Calibri"/>
              </a:rPr>
              <a:t>ehoor</a:t>
            </a:r>
            <a:endParaRPr lang="en-US" sz="2400" b="1" i="0" u="none" strike="noStrike" cap="none" dirty="0">
              <a:solidFill>
                <a:schemeClr val="dk2"/>
              </a:solidFill>
              <a:latin typeface="Calibri"/>
              <a:ea typeface="Calibri"/>
              <a:cs typeface="Calibri"/>
              <a:sym typeface="Calibri"/>
            </a:endParaRPr>
          </a:p>
        </p:txBody>
      </p:sp>
      <p:sp>
        <p:nvSpPr>
          <p:cNvPr id="43" name="Shape 43"/>
          <p:cNvSpPr txBox="1"/>
          <p:nvPr/>
        </p:nvSpPr>
        <p:spPr>
          <a:xfrm>
            <a:off x="1548000" y="2160000"/>
            <a:ext cx="7138986" cy="3962399"/>
          </a:xfrm>
          <a:prstGeom prst="rect">
            <a:avLst/>
          </a:prstGeom>
          <a:noFill/>
          <a:ln>
            <a:noFill/>
          </a:ln>
        </p:spPr>
        <p:txBody>
          <a:bodyPr lIns="91425" tIns="45700" rIns="91425" bIns="45700" anchor="t" anchorCtr="0">
            <a:noAutofit/>
          </a:bodyPr>
          <a:lstStyle/>
          <a:p>
            <a:pPr lvl="6">
              <a:spcBef>
                <a:spcPts val="380"/>
              </a:spcBef>
              <a:buClr>
                <a:schemeClr val="dk1"/>
              </a:buClr>
              <a:buSzPct val="100000"/>
            </a:pPr>
            <a:r>
              <a:rPr lang="nl-NL" sz="1900" dirty="0" err="1" smtClean="0">
                <a:solidFill>
                  <a:schemeClr val="dk1"/>
                </a:solidFill>
                <a:latin typeface="Calibri"/>
                <a:ea typeface="Calibri"/>
                <a:cs typeface="Calibri"/>
              </a:rPr>
              <a:t>Mbv</a:t>
            </a:r>
            <a:r>
              <a:rPr lang="nl-NL" sz="1900" dirty="0" smtClean="0">
                <a:solidFill>
                  <a:schemeClr val="dk1"/>
                </a:solidFill>
                <a:latin typeface="Calibri"/>
                <a:ea typeface="Calibri"/>
                <a:cs typeface="Calibri"/>
              </a:rPr>
              <a:t> </a:t>
            </a:r>
            <a:r>
              <a:rPr lang="nl-NL" sz="1900" dirty="0">
                <a:solidFill>
                  <a:schemeClr val="dk1"/>
                </a:solidFill>
                <a:latin typeface="Calibri"/>
                <a:ea typeface="Calibri"/>
                <a:cs typeface="Calibri"/>
              </a:rPr>
              <a:t>knelpuntenanalyse 4 hoofdvragen</a:t>
            </a:r>
            <a:r>
              <a:rPr lang="nl-NL" sz="1900" dirty="0" smtClean="0">
                <a:solidFill>
                  <a:schemeClr val="dk1"/>
                </a:solidFill>
                <a:latin typeface="Calibri"/>
                <a:ea typeface="Calibri"/>
                <a:cs typeface="Calibri"/>
              </a:rPr>
              <a:t>:</a:t>
            </a:r>
            <a:endParaRPr lang="nl-NL" sz="1900" dirty="0">
              <a:solidFill>
                <a:schemeClr val="dk1"/>
              </a:solidFill>
              <a:latin typeface="Calibri"/>
              <a:ea typeface="Calibri"/>
              <a:cs typeface="Calibri"/>
            </a:endParaRPr>
          </a:p>
          <a:p>
            <a:pPr marL="342900" lvl="6" indent="-342900">
              <a:spcBef>
                <a:spcPts val="380"/>
              </a:spcBef>
              <a:buClr>
                <a:schemeClr val="dk1"/>
              </a:buClr>
              <a:buSzPct val="100000"/>
              <a:buFont typeface="+mj-lt"/>
              <a:buAutoNum type="arabicPeriod"/>
            </a:pPr>
            <a:r>
              <a:rPr lang="nl-NL" sz="1900" dirty="0">
                <a:solidFill>
                  <a:schemeClr val="dk1"/>
                </a:solidFill>
                <a:latin typeface="Calibri"/>
                <a:ea typeface="Calibri"/>
                <a:cs typeface="Calibri"/>
              </a:rPr>
              <a:t>Welke afstemming dient plaats te vinden tussen Jeugdgezondheidszorg en NICU zodat pasgeborenen de juiste neonatale gehoorscreening krijgen? </a:t>
            </a:r>
          </a:p>
          <a:p>
            <a:pPr marL="342900" lvl="6" indent="-342900">
              <a:spcBef>
                <a:spcPts val="380"/>
              </a:spcBef>
              <a:buClr>
                <a:schemeClr val="dk1"/>
              </a:buClr>
              <a:buSzPct val="100000"/>
              <a:buFont typeface="+mj-lt"/>
              <a:buAutoNum type="arabicPeriod"/>
            </a:pPr>
            <a:r>
              <a:rPr lang="nl-NL" sz="1900" dirty="0" smtClean="0">
                <a:solidFill>
                  <a:schemeClr val="dk1"/>
                </a:solidFill>
                <a:latin typeface="Calibri"/>
                <a:ea typeface="Calibri"/>
                <a:cs typeface="Calibri"/>
              </a:rPr>
              <a:t>Wat </a:t>
            </a:r>
            <a:r>
              <a:rPr lang="nl-NL" sz="1900" dirty="0">
                <a:solidFill>
                  <a:schemeClr val="dk1"/>
                </a:solidFill>
                <a:latin typeface="Calibri"/>
                <a:ea typeface="Calibri"/>
                <a:cs typeface="Calibri"/>
              </a:rPr>
              <a:t>zijn risicofactoren voor ‘late </a:t>
            </a:r>
            <a:r>
              <a:rPr lang="nl-NL" sz="1900" dirty="0" err="1">
                <a:solidFill>
                  <a:schemeClr val="dk1"/>
                </a:solidFill>
                <a:latin typeface="Calibri"/>
                <a:ea typeface="Calibri"/>
                <a:cs typeface="Calibri"/>
              </a:rPr>
              <a:t>onset</a:t>
            </a:r>
            <a:r>
              <a:rPr lang="nl-NL" sz="1900" dirty="0">
                <a:solidFill>
                  <a:schemeClr val="dk1"/>
                </a:solidFill>
                <a:latin typeface="Calibri"/>
                <a:ea typeface="Calibri"/>
                <a:cs typeface="Calibri"/>
              </a:rPr>
              <a:t>’ gehoorverlies</a:t>
            </a:r>
            <a:r>
              <a:rPr lang="nl-NL" sz="1900" dirty="0" smtClean="0">
                <a:solidFill>
                  <a:schemeClr val="dk1"/>
                </a:solidFill>
                <a:latin typeface="Calibri"/>
                <a:ea typeface="Calibri"/>
                <a:cs typeface="Calibri"/>
              </a:rPr>
              <a:t>?</a:t>
            </a:r>
            <a:endParaRPr lang="nl-NL" sz="1900" dirty="0">
              <a:solidFill>
                <a:schemeClr val="dk1"/>
              </a:solidFill>
              <a:latin typeface="Calibri"/>
              <a:ea typeface="Calibri"/>
              <a:cs typeface="Calibri"/>
            </a:endParaRPr>
          </a:p>
          <a:p>
            <a:pPr marL="342900" lvl="6" indent="-342900">
              <a:spcBef>
                <a:spcPts val="380"/>
              </a:spcBef>
              <a:buClr>
                <a:schemeClr val="dk1"/>
              </a:buClr>
              <a:buSzPct val="100000"/>
              <a:buFont typeface="+mj-lt"/>
              <a:buAutoNum type="arabicPeriod"/>
            </a:pPr>
            <a:r>
              <a:rPr lang="nl-NL" sz="1900" dirty="0" smtClean="0">
                <a:solidFill>
                  <a:schemeClr val="dk1"/>
                </a:solidFill>
                <a:latin typeface="Calibri"/>
                <a:ea typeface="Calibri"/>
                <a:cs typeface="Calibri"/>
              </a:rPr>
              <a:t>Leidt </a:t>
            </a:r>
            <a:r>
              <a:rPr lang="nl-NL" sz="1900" dirty="0">
                <a:solidFill>
                  <a:schemeClr val="dk1"/>
                </a:solidFill>
                <a:latin typeface="Calibri"/>
                <a:ea typeface="Calibri"/>
                <a:cs typeface="Calibri"/>
              </a:rPr>
              <a:t>gehoorscreening bij 4-6 jarigen tot betere </a:t>
            </a:r>
            <a:r>
              <a:rPr lang="nl-NL" sz="1900" dirty="0" smtClean="0">
                <a:solidFill>
                  <a:schemeClr val="dk1"/>
                </a:solidFill>
                <a:latin typeface="Calibri"/>
                <a:ea typeface="Calibri"/>
                <a:cs typeface="Calibri"/>
              </a:rPr>
              <a:t>signalering</a:t>
            </a:r>
            <a:r>
              <a:rPr lang="nl-NL" sz="1900" dirty="0">
                <a:solidFill>
                  <a:schemeClr val="dk1"/>
                </a:solidFill>
                <a:latin typeface="Calibri"/>
                <a:ea typeface="Calibri"/>
                <a:cs typeface="Calibri"/>
              </a:rPr>
              <a:t>?</a:t>
            </a:r>
          </a:p>
          <a:p>
            <a:pPr marL="342900" lvl="6" indent="-342900">
              <a:spcBef>
                <a:spcPts val="380"/>
              </a:spcBef>
              <a:buClr>
                <a:schemeClr val="dk1"/>
              </a:buClr>
              <a:buSzPct val="100000"/>
              <a:buFont typeface="+mj-lt"/>
              <a:buAutoNum type="arabicPeriod"/>
            </a:pPr>
            <a:r>
              <a:rPr lang="nl-NL" sz="1900" dirty="0" smtClean="0">
                <a:solidFill>
                  <a:schemeClr val="dk1"/>
                </a:solidFill>
                <a:latin typeface="Calibri"/>
                <a:ea typeface="Calibri"/>
                <a:cs typeface="Calibri"/>
              </a:rPr>
              <a:t>Hoe </a:t>
            </a:r>
            <a:r>
              <a:rPr lang="nl-NL" sz="1900" dirty="0">
                <a:solidFill>
                  <a:schemeClr val="dk1"/>
                </a:solidFill>
                <a:latin typeface="Calibri"/>
                <a:ea typeface="Calibri"/>
                <a:cs typeface="Calibri"/>
              </a:rPr>
              <a:t>kan lawaaischade voorkomen worden?</a:t>
            </a:r>
          </a:p>
          <a:p>
            <a:pPr lvl="1">
              <a:buFontTx/>
              <a:buChar char="-"/>
            </a:pPr>
            <a:endParaRPr lang="nl-NL" sz="1900" dirty="0" smtClean="0">
              <a:latin typeface="Calibri" pitchFamily="34" charset="0"/>
            </a:endParaRPr>
          </a:p>
          <a:p>
            <a:r>
              <a:rPr lang="nl-NL" sz="1900" dirty="0">
                <a:solidFill>
                  <a:schemeClr val="dk1"/>
                </a:solidFill>
                <a:latin typeface="Calibri"/>
                <a:ea typeface="Calibri"/>
                <a:cs typeface="Calibri"/>
              </a:rPr>
              <a:t>Beantwoording op basis van systematisch literatuuronderzoek, grijze literatuur, expert </a:t>
            </a:r>
            <a:r>
              <a:rPr lang="nl-NL" sz="1900" dirty="0" smtClean="0">
                <a:solidFill>
                  <a:schemeClr val="dk1"/>
                </a:solidFill>
                <a:latin typeface="Calibri"/>
                <a:ea typeface="Calibri"/>
                <a:cs typeface="Calibri"/>
              </a:rPr>
              <a:t>opinion</a:t>
            </a:r>
            <a:endParaRPr lang="nl-NL" sz="1900" dirty="0">
              <a:solidFill>
                <a:schemeClr val="dk1"/>
              </a:solidFill>
              <a:latin typeface="Calibri"/>
              <a:ea typeface="Calibri"/>
              <a:cs typeface="Calibri"/>
            </a:endParaRPr>
          </a:p>
          <a:p>
            <a:pPr lvl="1">
              <a:buFontTx/>
              <a:buChar char="-"/>
            </a:pPr>
            <a:endParaRPr lang="nl-NL" dirty="0" smtClean="0">
              <a:latin typeface="Calibri" pitchFamily="34" charset="0"/>
            </a:endParaRPr>
          </a:p>
        </p:txBody>
      </p:sp>
      <p:sp>
        <p:nvSpPr>
          <p:cNvPr id="44" name="Shape 44"/>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p:nvPr/>
        </p:nvSpPr>
        <p:spPr>
          <a:xfrm>
            <a:off x="1547812" y="1620000"/>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dirty="0" err="1" smtClean="0">
                <a:solidFill>
                  <a:schemeClr val="dk2"/>
                </a:solidFill>
                <a:latin typeface="Calibri"/>
                <a:ea typeface="Calibri"/>
                <a:cs typeface="Calibri"/>
                <a:sym typeface="Calibri"/>
              </a:rPr>
              <a:t>Inhoud</a:t>
            </a:r>
            <a:r>
              <a:rPr lang="en-US" sz="2400" b="1" dirty="0" smtClean="0">
                <a:solidFill>
                  <a:schemeClr val="dk2"/>
                </a:solidFill>
                <a:latin typeface="Calibri"/>
                <a:ea typeface="Calibri"/>
                <a:cs typeface="Calibri"/>
                <a:sym typeface="Calibri"/>
              </a:rPr>
              <a:t> van de </a:t>
            </a:r>
            <a:r>
              <a:rPr lang="en-US" sz="2400" b="1" i="0" u="none" strike="noStrike" cap="none" dirty="0" smtClean="0">
                <a:solidFill>
                  <a:schemeClr val="dk2"/>
                </a:solidFill>
                <a:latin typeface="Calibri"/>
                <a:ea typeface="Calibri"/>
                <a:cs typeface="Calibri"/>
                <a:sym typeface="Calibri"/>
              </a:rPr>
              <a:t>JGZ-</a:t>
            </a:r>
            <a:r>
              <a:rPr lang="en-US" sz="2400" b="1" i="0" u="none" strike="noStrike" cap="none" dirty="0" err="1" smtClean="0">
                <a:solidFill>
                  <a:schemeClr val="dk2"/>
                </a:solidFill>
                <a:latin typeface="Calibri"/>
                <a:ea typeface="Calibri"/>
                <a:cs typeface="Calibri"/>
                <a:sym typeface="Calibri"/>
              </a:rPr>
              <a:t>Richtlijn</a:t>
            </a:r>
            <a:r>
              <a:rPr lang="en-US" sz="2400" b="1" i="0" u="none" strike="noStrike" cap="none" dirty="0" smtClean="0">
                <a:solidFill>
                  <a:schemeClr val="dk2"/>
                </a:solidFill>
                <a:latin typeface="Calibri"/>
                <a:ea typeface="Calibri"/>
                <a:cs typeface="Calibri"/>
                <a:sym typeface="Calibri"/>
              </a:rPr>
              <a:t> </a:t>
            </a:r>
            <a:r>
              <a:rPr lang="en-US" sz="2400" b="1" i="0" u="none" strike="noStrike" cap="none" dirty="0" err="1" smtClean="0">
                <a:solidFill>
                  <a:schemeClr val="dk2"/>
                </a:solidFill>
                <a:latin typeface="Calibri"/>
                <a:ea typeface="Calibri"/>
                <a:cs typeface="Calibri"/>
                <a:sym typeface="Calibri"/>
              </a:rPr>
              <a:t>Gehoor</a:t>
            </a:r>
            <a:endParaRPr lang="en-US" sz="2400" b="1" i="0" u="none" strike="noStrike" cap="none" dirty="0">
              <a:solidFill>
                <a:schemeClr val="dk2"/>
              </a:solidFill>
              <a:latin typeface="Calibri"/>
              <a:ea typeface="Calibri"/>
              <a:cs typeface="Calibri"/>
              <a:sym typeface="Calibri"/>
            </a:endParaRPr>
          </a:p>
        </p:txBody>
      </p:sp>
      <p:sp>
        <p:nvSpPr>
          <p:cNvPr id="43" name="Shape 43"/>
          <p:cNvSpPr txBox="1"/>
          <p:nvPr/>
        </p:nvSpPr>
        <p:spPr>
          <a:xfrm>
            <a:off x="1548000" y="2160000"/>
            <a:ext cx="7138986" cy="3962399"/>
          </a:xfrm>
          <a:prstGeom prst="rect">
            <a:avLst/>
          </a:prstGeom>
          <a:noFill/>
          <a:ln>
            <a:noFill/>
          </a:ln>
        </p:spPr>
        <p:txBody>
          <a:bodyPr lIns="91425" tIns="45700" rIns="91425" bIns="45700" anchor="t" anchorCtr="0">
            <a:noAutofit/>
          </a:bodyPr>
          <a:lstStyle/>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Inleiding</a:t>
            </a:r>
            <a:endParaRPr lang="nl-NL" sz="1900" dirty="0">
              <a:solidFill>
                <a:schemeClr val="dk1"/>
              </a:solidFill>
              <a:latin typeface="Calibri"/>
              <a:ea typeface="Calibri"/>
              <a:cs typeface="Calibri"/>
            </a:endParaRP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Werking </a:t>
            </a:r>
            <a:r>
              <a:rPr lang="nl-NL" sz="1900" dirty="0">
                <a:solidFill>
                  <a:schemeClr val="dk1"/>
                </a:solidFill>
                <a:latin typeface="Calibri"/>
                <a:ea typeface="Calibri"/>
                <a:cs typeface="Calibri"/>
              </a:rPr>
              <a:t>van het gehoor/gehoorverlies</a:t>
            </a: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Neonatale </a:t>
            </a:r>
            <a:r>
              <a:rPr lang="nl-NL" sz="1900" dirty="0">
                <a:solidFill>
                  <a:schemeClr val="dk1"/>
                </a:solidFill>
                <a:latin typeface="Calibri"/>
                <a:ea typeface="Calibri"/>
                <a:cs typeface="Calibri"/>
              </a:rPr>
              <a:t>gehoorscreening aanbeveling</a:t>
            </a: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Signalering </a:t>
            </a:r>
            <a:r>
              <a:rPr lang="nl-NL" sz="1900" dirty="0">
                <a:solidFill>
                  <a:schemeClr val="dk1"/>
                </a:solidFill>
                <a:latin typeface="Calibri"/>
                <a:ea typeface="Calibri"/>
                <a:cs typeface="Calibri"/>
              </a:rPr>
              <a:t>van gehoorverlies na de neonatale periode; aanbevelingen 0-4 jaar</a:t>
            </a: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Signalering </a:t>
            </a:r>
            <a:r>
              <a:rPr lang="nl-NL" sz="1900" dirty="0">
                <a:solidFill>
                  <a:schemeClr val="dk1"/>
                </a:solidFill>
                <a:latin typeface="Calibri"/>
                <a:ea typeface="Calibri"/>
                <a:cs typeface="Calibri"/>
              </a:rPr>
              <a:t>van gehoorverlies na de neonatale periode; aanbevelingen &gt; 4 jaar</a:t>
            </a: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Preventie </a:t>
            </a:r>
            <a:r>
              <a:rPr lang="nl-NL" sz="1900" dirty="0">
                <a:solidFill>
                  <a:schemeClr val="dk1"/>
                </a:solidFill>
                <a:latin typeface="Calibri"/>
                <a:ea typeface="Calibri"/>
                <a:cs typeface="Calibri"/>
              </a:rPr>
              <a:t>van gehoorverlies door hard geluid; aanbevelingen</a:t>
            </a: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Afkortingen</a:t>
            </a:r>
            <a:endParaRPr lang="nl-NL" sz="1900" dirty="0">
              <a:solidFill>
                <a:schemeClr val="dk1"/>
              </a:solidFill>
              <a:latin typeface="Calibri"/>
              <a:ea typeface="Calibri"/>
              <a:cs typeface="Calibri"/>
            </a:endParaRP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Totstandkoming</a:t>
            </a:r>
            <a:endParaRPr lang="nl-NL" sz="1900" dirty="0">
              <a:solidFill>
                <a:schemeClr val="dk1"/>
              </a:solidFill>
              <a:latin typeface="Calibri"/>
              <a:ea typeface="Calibri"/>
              <a:cs typeface="Calibri"/>
            </a:endParaRPr>
          </a:p>
          <a:p>
            <a:pPr marL="342900" lvl="6"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Verantwoording</a:t>
            </a:r>
            <a:endParaRPr lang="nl-NL" sz="1900" dirty="0">
              <a:solidFill>
                <a:schemeClr val="dk1"/>
              </a:solidFill>
              <a:latin typeface="Calibri"/>
              <a:ea typeface="Calibri"/>
              <a:cs typeface="Calibri"/>
            </a:endParaRPr>
          </a:p>
          <a:p>
            <a:pPr lvl="1">
              <a:spcAft>
                <a:spcPts val="600"/>
              </a:spcAft>
            </a:pPr>
            <a:r>
              <a:rPr lang="nl-NL" sz="1800" dirty="0" smtClean="0">
                <a:solidFill>
                  <a:schemeClr val="tx1"/>
                </a:solidFill>
                <a:latin typeface="Calibri" pitchFamily="34" charset="0"/>
                <a:hlinkClick r:id="rId3"/>
              </a:rPr>
              <a:t>https://www.ncj.nl/richtlijnen/jgzrichtlijnenwebsite</a:t>
            </a:r>
            <a:r>
              <a:rPr lang="nl-NL" sz="1600" dirty="0" smtClean="0">
                <a:solidFill>
                  <a:schemeClr val="tx1"/>
                </a:solidFill>
                <a:latin typeface="Calibri" pitchFamily="34" charset="0"/>
                <a:hlinkClick r:id="rId3"/>
              </a:rPr>
              <a:t>/</a:t>
            </a:r>
            <a:endParaRPr lang="nl-NL" sz="1600" dirty="0" smtClean="0">
              <a:solidFill>
                <a:schemeClr val="tx1"/>
              </a:solidFill>
              <a:latin typeface="Calibri" pitchFamily="34" charset="0"/>
            </a:endParaRPr>
          </a:p>
          <a:p>
            <a:pPr lvl="1">
              <a:buFontTx/>
              <a:buChar char="-"/>
            </a:pPr>
            <a:endParaRPr lang="nl-NL" dirty="0" smtClean="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1620000"/>
            <a:ext cx="7138986" cy="409575"/>
          </a:xfrm>
        </p:spPr>
        <p:txBody>
          <a:bodyPr/>
          <a:lstStyle/>
          <a:p>
            <a:r>
              <a:rPr lang="nl-NL" sz="2400" b="1" dirty="0" smtClean="0">
                <a:solidFill>
                  <a:schemeClr val="tx1"/>
                </a:solidFill>
                <a:latin typeface="Calibri" pitchFamily="34" charset="0"/>
              </a:rPr>
              <a:t>Terminologie</a:t>
            </a:r>
            <a:endParaRPr lang="nl-NL" sz="2400" b="1" dirty="0">
              <a:solidFill>
                <a:schemeClr val="tx1"/>
              </a:solidFill>
              <a:latin typeface="Calibri" pitchFamily="34" charset="0"/>
            </a:endParaRPr>
          </a:p>
        </p:txBody>
      </p:sp>
      <p:sp>
        <p:nvSpPr>
          <p:cNvPr id="3" name="Tijdelijke aanduiding voor inhoud 2"/>
          <p:cNvSpPr>
            <a:spLocks noGrp="1"/>
          </p:cNvSpPr>
          <p:nvPr>
            <p:ph idx="1"/>
          </p:nvPr>
        </p:nvSpPr>
        <p:spPr>
          <a:xfrm>
            <a:off x="1548000" y="2160000"/>
            <a:ext cx="7138986" cy="3962399"/>
          </a:xfrm>
        </p:spPr>
        <p:txBody>
          <a:bodyPr/>
          <a:lstStyle/>
          <a:p>
            <a:pPr marL="0" lvl="6" indent="0">
              <a:spcBef>
                <a:spcPts val="380"/>
              </a:spcBef>
              <a:buSzPct val="100000"/>
              <a:buNone/>
              <a:tabLst>
                <a:tab pos="442913" algn="l"/>
              </a:tabLst>
            </a:pPr>
            <a:r>
              <a:rPr lang="nl-NL" sz="1900" dirty="0">
                <a:latin typeface="Calibri"/>
                <a:ea typeface="Calibri"/>
                <a:cs typeface="Calibri"/>
              </a:rPr>
              <a:t>Perceptief gehoorverlies</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Cochleair </a:t>
            </a:r>
          </a:p>
          <a:p>
            <a:pPr marL="342900" lvl="6" indent="-342900">
              <a:spcBef>
                <a:spcPts val="380"/>
              </a:spcBef>
              <a:buSzPct val="100000"/>
              <a:buFont typeface="Arial" panose="020B0604020202020204" pitchFamily="34" charset="0"/>
              <a:buChar char="•"/>
              <a:tabLst>
                <a:tab pos="442913" algn="l"/>
              </a:tabLst>
            </a:pPr>
            <a:r>
              <a:rPr lang="nl-NL" sz="1900" dirty="0" err="1">
                <a:latin typeface="Calibri"/>
                <a:ea typeface="Calibri"/>
                <a:cs typeface="Calibri"/>
              </a:rPr>
              <a:t>Retrocochleair</a:t>
            </a:r>
            <a:r>
              <a:rPr lang="nl-NL" sz="1900" dirty="0">
                <a:latin typeface="Calibri"/>
                <a:ea typeface="Calibri"/>
                <a:cs typeface="Calibri"/>
              </a:rPr>
              <a:t> (o.a. auditieve neuropathie)</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Lawaaischade </a:t>
            </a:r>
          </a:p>
          <a:p>
            <a:pPr marL="0" indent="0">
              <a:buNone/>
            </a:pPr>
            <a:r>
              <a:rPr lang="nl-NL" dirty="0" err="1" smtClean="0">
                <a:solidFill>
                  <a:schemeClr val="tx1"/>
                </a:solidFill>
                <a:latin typeface="Calibri" pitchFamily="34" charset="0"/>
              </a:rPr>
              <a:t>Conductief</a:t>
            </a:r>
            <a:r>
              <a:rPr lang="nl-NL" dirty="0" smtClean="0">
                <a:solidFill>
                  <a:schemeClr val="tx1"/>
                </a:solidFill>
                <a:latin typeface="Calibri" pitchFamily="34" charset="0"/>
              </a:rPr>
              <a:t> gehoorverlies</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Tijdelijk</a:t>
            </a:r>
          </a:p>
          <a:p>
            <a:pPr marL="342900" lvl="6" indent="-342900">
              <a:spcBef>
                <a:spcPts val="380"/>
              </a:spcBef>
              <a:buSzPct val="100000"/>
              <a:buFont typeface="Arial" panose="020B0604020202020204" pitchFamily="34" charset="0"/>
              <a:buChar char="•"/>
              <a:tabLst>
                <a:tab pos="442913" algn="l"/>
              </a:tabLst>
            </a:pPr>
            <a:r>
              <a:rPr lang="nl-NL" sz="1900" dirty="0">
                <a:latin typeface="Calibri"/>
                <a:ea typeface="Calibri"/>
                <a:cs typeface="Calibri"/>
              </a:rPr>
              <a:t>Permanent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4.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5.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6.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7.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8.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2188</TotalTime>
  <Words>5261</Words>
  <Application>Microsoft Office PowerPoint</Application>
  <PresentationFormat>Diavoorstelling (4:3)</PresentationFormat>
  <Paragraphs>758</Paragraphs>
  <Slides>61</Slides>
  <Notes>61</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61</vt:i4>
      </vt:variant>
    </vt:vector>
  </HeadingPairs>
  <TitlesOfParts>
    <vt:vector size="67" baseType="lpstr">
      <vt:lpstr>Arial</vt:lpstr>
      <vt:lpstr>Calibri</vt:lpstr>
      <vt:lpstr>Times New Roman</vt:lpstr>
      <vt:lpstr>Wingdings</vt:lpstr>
      <vt:lpstr>Presentatie</vt:lpstr>
      <vt:lpstr>1_Presentatie</vt:lpstr>
      <vt:lpstr>PowerPoint-presentatie</vt:lpstr>
      <vt:lpstr>PowerPoint-presentatie</vt:lpstr>
      <vt:lpstr>PowerPoint-presentatie</vt:lpstr>
      <vt:lpstr>PowerPoint-presentatie</vt:lpstr>
      <vt:lpstr>PowerPoint-presentatie</vt:lpstr>
      <vt:lpstr>Incidentie en prevalentie lawaaischade</vt:lpstr>
      <vt:lpstr>PowerPoint-presentatie</vt:lpstr>
      <vt:lpstr>PowerPoint-presentatie</vt:lpstr>
      <vt:lpstr>Terminologie</vt:lpstr>
      <vt:lpstr>PowerPoint-presentatie</vt:lpstr>
      <vt:lpstr>Trilhaarcellen</vt:lpstr>
      <vt:lpstr>Afstemming met NICU</vt:lpstr>
      <vt:lpstr>Risico factoren inventariseren (1)</vt:lpstr>
      <vt:lpstr>Risico factoren inventariseren (2)</vt:lpstr>
      <vt:lpstr>Risicofactoren inventariseren (3)</vt:lpstr>
      <vt:lpstr>Risicofactoren inventariseren (4)</vt:lpstr>
      <vt:lpstr>Risicofactoren inventariseren (5)</vt:lpstr>
      <vt:lpstr>Risicofactoren inventariseren (6)</vt:lpstr>
      <vt:lpstr>Risicofactoren inventariseren (7)</vt:lpstr>
      <vt:lpstr>Risicofactoren inventariseren (8)</vt:lpstr>
      <vt:lpstr>Risicofactoren inventariseren (9)</vt:lpstr>
      <vt:lpstr>Risicofactoren – bronnen van info</vt:lpstr>
      <vt:lpstr>Follow-up bij aanwezigheid risicofactoren</vt:lpstr>
      <vt:lpstr>Follow-up bij risicofactoren  Van Wiechen communicatieve ontwikkeling</vt:lpstr>
      <vt:lpstr>Follow-up bij risicofactoren  Van Wiechen communicatieve ontwikkeling</vt:lpstr>
      <vt:lpstr>Follow-up bij risicofactoren gehoor</vt:lpstr>
      <vt:lpstr>Follow-up bij aanwezigheid risicofactoren</vt:lpstr>
      <vt:lpstr>Alarmsignalen voor gehoorverlies </vt:lpstr>
      <vt:lpstr>Verwijzen naar audiologisch centrum…</vt:lpstr>
      <vt:lpstr>Tenzij…</vt:lpstr>
      <vt:lpstr>Uitvoering drempelaudiometrie (1) Drempelaudiometrie 4-6 jaar</vt:lpstr>
      <vt:lpstr>Uitvoering drempelaudiometrie (2)</vt:lpstr>
      <vt:lpstr>Uitvoering drempelaudiometrie (3)</vt:lpstr>
      <vt:lpstr>Werkwijze drempelaudiometrie (1)</vt:lpstr>
      <vt:lpstr>Werkwijze drempelaudiometrie (2)</vt:lpstr>
      <vt:lpstr>Werkwijze drempelaudiometrie (3)</vt:lpstr>
      <vt:lpstr>Uitslagen drempelaudiometrie (1)</vt:lpstr>
      <vt:lpstr>Uitslagen drempelaudiometrie (2)</vt:lpstr>
      <vt:lpstr>PowerPoint-presentatie</vt:lpstr>
      <vt:lpstr>Instructie voor het aflezen van de tabel</vt:lpstr>
      <vt:lpstr>Acties nav controleonderzoek</vt:lpstr>
      <vt:lpstr>Aanvullende anamnese</vt:lpstr>
      <vt:lpstr>Otoscopie</vt:lpstr>
      <vt:lpstr>Criteria voor verwijzing na anamnese en otoscopie</vt:lpstr>
      <vt:lpstr>Verwijzing naar KNO-arts of klinisch fysicus-audioloog (AC):</vt:lpstr>
      <vt:lpstr>PowerPoint-presentatie</vt:lpstr>
      <vt:lpstr>Preventie Lawaaischade</vt:lpstr>
      <vt:lpstr>Preventie lawaaischade: lesmateriaal</vt:lpstr>
      <vt:lpstr>Preventie lawaaischade: vragenlijst</vt:lpstr>
      <vt:lpstr>PowerPoint-presentatie</vt:lpstr>
      <vt:lpstr>PowerPoint-presentatie</vt:lpstr>
      <vt:lpstr>PowerPoint-presentatie</vt:lpstr>
      <vt:lpstr>PowerPoint-presentatie</vt:lpstr>
      <vt:lpstr>PowerPoint-presentatie</vt:lpstr>
      <vt:lpstr>c) Aanbeveling: Extra aandacht voor monitoren van communicatieve ontwikkeling met behulp van onder andere het Van Wiechenonderzoek bij aanwezigheid van één of meer risicofactoren voor gehoorafwijkingen (zie richtlijn).</vt:lpstr>
      <vt:lpstr>PowerPoint-presentatie</vt:lpstr>
      <vt:lpstr>PowerPoint-presentatie</vt:lpstr>
      <vt:lpstr>Registratie- Voorbeeld </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Noelle Uilenburg</dc:creator>
  <cp:lastModifiedBy>Gebruiker</cp:lastModifiedBy>
  <cp:revision>135</cp:revision>
  <cp:lastPrinted>2016-11-02T07:02:21Z</cp:lastPrinted>
  <dcterms:modified xsi:type="dcterms:W3CDTF">2016-11-02T19:32:33Z</dcterms:modified>
</cp:coreProperties>
</file>