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6.xml" ContentType="application/vnd.openxmlformats-officedocument.themeOverr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0.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2.xml" ContentType="application/vnd.openxmlformats-officedocument.themeOverride+xml"/>
  <Override PartName="/ppt/notesSlides/notesSlide41.xml" ContentType="application/vnd.openxmlformats-officedocument.presentationml.notesSlide+xml"/>
  <Override PartName="/ppt/theme/themeOverride13.xml" ContentType="application/vnd.openxmlformats-officedocument.themeOverride+xml"/>
  <Override PartName="/ppt/notesSlides/notesSlide42.xml" ContentType="application/vnd.openxmlformats-officedocument.presentationml.notesSlide+xml"/>
  <Override PartName="/ppt/theme/themeOverride14.xml" ContentType="application/vnd.openxmlformats-officedocument.themeOverride+xml"/>
  <Override PartName="/ppt/notesSlides/notesSlide43.xml" ContentType="application/vnd.openxmlformats-officedocument.presentationml.notesSlide+xml"/>
  <Override PartName="/ppt/theme/themeOverride15.xml" ContentType="application/vnd.openxmlformats-officedocument.themeOverr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5"/>
    <p:sldMasterId id="2147483652" r:id="rId6"/>
  </p:sldMasterIdLst>
  <p:notesMasterIdLst>
    <p:notesMasterId r:id="rId62"/>
  </p:notesMasterIdLst>
  <p:sldIdLst>
    <p:sldId id="256" r:id="rId7"/>
    <p:sldId id="257" r:id="rId8"/>
    <p:sldId id="274" r:id="rId9"/>
    <p:sldId id="398" r:id="rId10"/>
    <p:sldId id="258" r:id="rId11"/>
    <p:sldId id="275" r:id="rId12"/>
    <p:sldId id="276" r:id="rId13"/>
    <p:sldId id="277" r:id="rId14"/>
    <p:sldId id="279" r:id="rId15"/>
    <p:sldId id="280" r:id="rId16"/>
    <p:sldId id="281" r:id="rId17"/>
    <p:sldId id="283" r:id="rId18"/>
    <p:sldId id="284" r:id="rId19"/>
    <p:sldId id="285" r:id="rId20"/>
    <p:sldId id="286" r:id="rId21"/>
    <p:sldId id="287" r:id="rId22"/>
    <p:sldId id="288" r:id="rId23"/>
    <p:sldId id="289" r:id="rId24"/>
    <p:sldId id="290" r:id="rId25"/>
    <p:sldId id="291" r:id="rId26"/>
    <p:sldId id="292" r:id="rId27"/>
    <p:sldId id="260" r:id="rId28"/>
    <p:sldId id="261" r:id="rId29"/>
    <p:sldId id="397" r:id="rId30"/>
    <p:sldId id="293" r:id="rId31"/>
    <p:sldId id="294" r:id="rId32"/>
    <p:sldId id="262" r:id="rId33"/>
    <p:sldId id="303" r:id="rId34"/>
    <p:sldId id="382" r:id="rId35"/>
    <p:sldId id="306" r:id="rId36"/>
    <p:sldId id="383" r:id="rId37"/>
    <p:sldId id="355" r:id="rId38"/>
    <p:sldId id="384" r:id="rId39"/>
    <p:sldId id="366" r:id="rId40"/>
    <p:sldId id="385" r:id="rId41"/>
    <p:sldId id="368" r:id="rId42"/>
    <p:sldId id="374" r:id="rId43"/>
    <p:sldId id="369" r:id="rId44"/>
    <p:sldId id="399" r:id="rId45"/>
    <p:sldId id="387" r:id="rId46"/>
    <p:sldId id="400" r:id="rId47"/>
    <p:sldId id="389" r:id="rId48"/>
    <p:sldId id="390" r:id="rId49"/>
    <p:sldId id="391" r:id="rId50"/>
    <p:sldId id="392" r:id="rId51"/>
    <p:sldId id="393" r:id="rId52"/>
    <p:sldId id="394" r:id="rId53"/>
    <p:sldId id="395" r:id="rId54"/>
    <p:sldId id="396" r:id="rId55"/>
    <p:sldId id="268" r:id="rId56"/>
    <p:sldId id="269" r:id="rId57"/>
    <p:sldId id="270" r:id="rId58"/>
    <p:sldId id="271" r:id="rId59"/>
    <p:sldId id="272" r:id="rId60"/>
    <p:sldId id="273"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2C300-71A7-4D10-9251-91D90ADFA49A}" v="40" dt="2020-09-14T11:48:51.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18" autoAdjust="0"/>
  </p:normalViewPr>
  <p:slideViewPr>
    <p:cSldViewPr snapToGrid="0">
      <p:cViewPr varScale="1">
        <p:scale>
          <a:sx n="60" d="100"/>
          <a:sy n="60" d="100"/>
        </p:scale>
        <p:origin x="16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urloo, J.A. (Jacqueline)" userId="ba2f87d3-96f0-437d-8f0f-313d4807fd14" providerId="ADAL" clId="{2224DDCA-322F-4C91-88D1-5A1761EF5B45}"/>
    <pc:docChg chg="undo custSel addSld delSld modSld">
      <pc:chgData name="Deurloo, J.A. (Jacqueline)" userId="ba2f87d3-96f0-437d-8f0f-313d4807fd14" providerId="ADAL" clId="{2224DDCA-322F-4C91-88D1-5A1761EF5B45}" dt="2020-09-14T11:49:32.472" v="1230" actId="20577"/>
      <pc:docMkLst>
        <pc:docMk/>
      </pc:docMkLst>
      <pc:sldChg chg="modSp">
        <pc:chgData name="Deurloo, J.A. (Jacqueline)" userId="ba2f87d3-96f0-437d-8f0f-313d4807fd14" providerId="ADAL" clId="{2224DDCA-322F-4C91-88D1-5A1761EF5B45}" dt="2020-09-14T11:07:46.253" v="13" actId="14100"/>
        <pc:sldMkLst>
          <pc:docMk/>
          <pc:sldMk cId="0" sldId="257"/>
        </pc:sldMkLst>
        <pc:spChg chg="mod">
          <ac:chgData name="Deurloo, J.A. (Jacqueline)" userId="ba2f87d3-96f0-437d-8f0f-313d4807fd14" providerId="ADAL" clId="{2224DDCA-322F-4C91-88D1-5A1761EF5B45}" dt="2020-09-14T11:07:46.253" v="13" actId="14100"/>
          <ac:spMkLst>
            <pc:docMk/>
            <pc:sldMk cId="0" sldId="257"/>
            <ac:spMk id="36" creationId="{00000000-0000-0000-0000-000000000000}"/>
          </ac:spMkLst>
        </pc:spChg>
      </pc:sldChg>
      <pc:sldChg chg="modSp">
        <pc:chgData name="Deurloo, J.A. (Jacqueline)" userId="ba2f87d3-96f0-437d-8f0f-313d4807fd14" providerId="ADAL" clId="{2224DDCA-322F-4C91-88D1-5A1761EF5B45}" dt="2020-09-14T11:25:59.872" v="384" actId="20577"/>
        <pc:sldMkLst>
          <pc:docMk/>
          <pc:sldMk cId="0" sldId="258"/>
        </pc:sldMkLst>
        <pc:spChg chg="mod">
          <ac:chgData name="Deurloo, J.A. (Jacqueline)" userId="ba2f87d3-96f0-437d-8f0f-313d4807fd14" providerId="ADAL" clId="{2224DDCA-322F-4C91-88D1-5A1761EF5B45}" dt="2020-09-14T11:25:59.872" v="384" actId="20577"/>
          <ac:spMkLst>
            <pc:docMk/>
            <pc:sldMk cId="0" sldId="258"/>
            <ac:spMk id="43" creationId="{00000000-0000-0000-0000-000000000000}"/>
          </ac:spMkLst>
        </pc:spChg>
      </pc:sldChg>
      <pc:sldChg chg="addSp modSp">
        <pc:chgData name="Deurloo, J.A. (Jacqueline)" userId="ba2f87d3-96f0-437d-8f0f-313d4807fd14" providerId="ADAL" clId="{2224DDCA-322F-4C91-88D1-5A1761EF5B45}" dt="2020-09-14T11:36:06.573" v="643"/>
        <pc:sldMkLst>
          <pc:docMk/>
          <pc:sldMk cId="0" sldId="260"/>
        </pc:sldMkLst>
        <pc:spChg chg="add mod">
          <ac:chgData name="Deurloo, J.A. (Jacqueline)" userId="ba2f87d3-96f0-437d-8f0f-313d4807fd14" providerId="ADAL" clId="{2224DDCA-322F-4C91-88D1-5A1761EF5B45}" dt="2020-09-14T11:36:06.573" v="643"/>
          <ac:spMkLst>
            <pc:docMk/>
            <pc:sldMk cId="0" sldId="260"/>
            <ac:spMk id="2" creationId="{CC52A3F2-1562-4585-9192-AFEC781DE67C}"/>
          </ac:spMkLst>
        </pc:spChg>
      </pc:sldChg>
      <pc:sldChg chg="modSp modNotesTx">
        <pc:chgData name="Deurloo, J.A. (Jacqueline)" userId="ba2f87d3-96f0-437d-8f0f-313d4807fd14" providerId="ADAL" clId="{2224DDCA-322F-4C91-88D1-5A1761EF5B45}" dt="2020-09-14T11:37:25.568" v="672" actId="12"/>
        <pc:sldMkLst>
          <pc:docMk/>
          <pc:sldMk cId="0" sldId="261"/>
        </pc:sldMkLst>
        <pc:spChg chg="mod">
          <ac:chgData name="Deurloo, J.A. (Jacqueline)" userId="ba2f87d3-96f0-437d-8f0f-313d4807fd14" providerId="ADAL" clId="{2224DDCA-322F-4C91-88D1-5A1761EF5B45}" dt="2020-09-14T11:37:25.568" v="672" actId="12"/>
          <ac:spMkLst>
            <pc:docMk/>
            <pc:sldMk cId="0" sldId="261"/>
            <ac:spMk id="64" creationId="{00000000-0000-0000-0000-000000000000}"/>
          </ac:spMkLst>
        </pc:spChg>
      </pc:sldChg>
      <pc:sldChg chg="modSp">
        <pc:chgData name="Deurloo, J.A. (Jacqueline)" userId="ba2f87d3-96f0-437d-8f0f-313d4807fd14" providerId="ADAL" clId="{2224DDCA-322F-4C91-88D1-5A1761EF5B45}" dt="2020-09-14T11:41:21.103" v="890" actId="20577"/>
        <pc:sldMkLst>
          <pc:docMk/>
          <pc:sldMk cId="0" sldId="268"/>
        </pc:sldMkLst>
        <pc:spChg chg="mod">
          <ac:chgData name="Deurloo, J.A. (Jacqueline)" userId="ba2f87d3-96f0-437d-8f0f-313d4807fd14" providerId="ADAL" clId="{2224DDCA-322F-4C91-88D1-5A1761EF5B45}" dt="2020-09-14T11:41:21.103" v="890" actId="20577"/>
          <ac:spMkLst>
            <pc:docMk/>
            <pc:sldMk cId="0" sldId="268"/>
            <ac:spMk id="112" creationId="{00000000-0000-0000-0000-000000000000}"/>
          </ac:spMkLst>
        </pc:spChg>
      </pc:sldChg>
      <pc:sldChg chg="delSp modSp">
        <pc:chgData name="Deurloo, J.A. (Jacqueline)" userId="ba2f87d3-96f0-437d-8f0f-313d4807fd14" providerId="ADAL" clId="{2224DDCA-322F-4C91-88D1-5A1761EF5B45}" dt="2020-09-14T11:25:31.845" v="372" actId="1035"/>
        <pc:sldMkLst>
          <pc:docMk/>
          <pc:sldMk cId="2303584947" sldId="274"/>
        </pc:sldMkLst>
        <pc:spChg chg="mod">
          <ac:chgData name="Deurloo, J.A. (Jacqueline)" userId="ba2f87d3-96f0-437d-8f0f-313d4807fd14" providerId="ADAL" clId="{2224DDCA-322F-4C91-88D1-5A1761EF5B45}" dt="2020-09-14T11:25:31.845" v="372" actId="1035"/>
          <ac:spMkLst>
            <pc:docMk/>
            <pc:sldMk cId="2303584947" sldId="274"/>
            <ac:spMk id="7" creationId="{55132A09-BA25-47AD-A6B9-257CABBF2D02}"/>
          </ac:spMkLst>
        </pc:spChg>
        <pc:spChg chg="mod">
          <ac:chgData name="Deurloo, J.A. (Jacqueline)" userId="ba2f87d3-96f0-437d-8f0f-313d4807fd14" providerId="ADAL" clId="{2224DDCA-322F-4C91-88D1-5A1761EF5B45}" dt="2020-09-14T11:09:36.203" v="20" actId="1076"/>
          <ac:spMkLst>
            <pc:docMk/>
            <pc:sldMk cId="2303584947" sldId="274"/>
            <ac:spMk id="36" creationId="{00000000-0000-0000-0000-000000000000}"/>
          </ac:spMkLst>
        </pc:spChg>
        <pc:graphicFrameChg chg="mod modGraphic">
          <ac:chgData name="Deurloo, J.A. (Jacqueline)" userId="ba2f87d3-96f0-437d-8f0f-313d4807fd14" providerId="ADAL" clId="{2224DDCA-322F-4C91-88D1-5A1761EF5B45}" dt="2020-09-14T11:25:23.615" v="357" actId="1035"/>
          <ac:graphicFrameMkLst>
            <pc:docMk/>
            <pc:sldMk cId="2303584947" sldId="274"/>
            <ac:graphicFrameMk id="4" creationId="{65246A16-37FB-4E0B-B4E8-CEA9E04C1758}"/>
          </ac:graphicFrameMkLst>
        </pc:graphicFrameChg>
        <pc:picChg chg="del">
          <ac:chgData name="Deurloo, J.A. (Jacqueline)" userId="ba2f87d3-96f0-437d-8f0f-313d4807fd14" providerId="ADAL" clId="{2224DDCA-322F-4C91-88D1-5A1761EF5B45}" dt="2020-09-14T11:12:23.305" v="32"/>
          <ac:picMkLst>
            <pc:docMk/>
            <pc:sldMk cId="2303584947" sldId="274"/>
            <ac:picMk id="2" creationId="{CC0D283B-080C-45FC-8509-9303EAC2D2A4}"/>
          </ac:picMkLst>
        </pc:picChg>
      </pc:sldChg>
      <pc:sldChg chg="modNotesTx">
        <pc:chgData name="Deurloo, J.A. (Jacqueline)" userId="ba2f87d3-96f0-437d-8f0f-313d4807fd14" providerId="ADAL" clId="{2224DDCA-322F-4C91-88D1-5A1761EF5B45}" dt="2020-09-14T11:30:28.180" v="389" actId="5793"/>
        <pc:sldMkLst>
          <pc:docMk/>
          <pc:sldMk cId="2175965786" sldId="275"/>
        </pc:sldMkLst>
      </pc:sldChg>
      <pc:sldChg chg="del">
        <pc:chgData name="Deurloo, J.A. (Jacqueline)" userId="ba2f87d3-96f0-437d-8f0f-313d4807fd14" providerId="ADAL" clId="{2224DDCA-322F-4C91-88D1-5A1761EF5B45}" dt="2020-09-14T11:23:35.776" v="303" actId="2696"/>
        <pc:sldMkLst>
          <pc:docMk/>
          <pc:sldMk cId="4204845204" sldId="278"/>
        </pc:sldMkLst>
      </pc:sldChg>
      <pc:sldChg chg="modSp modNotesTx">
        <pc:chgData name="Deurloo, J.A. (Jacqueline)" userId="ba2f87d3-96f0-437d-8f0f-313d4807fd14" providerId="ADAL" clId="{2224DDCA-322F-4C91-88D1-5A1761EF5B45}" dt="2020-09-14T11:30:42.986" v="391" actId="5793"/>
        <pc:sldMkLst>
          <pc:docMk/>
          <pc:sldMk cId="1304205556" sldId="280"/>
        </pc:sldMkLst>
        <pc:spChg chg="mod">
          <ac:chgData name="Deurloo, J.A. (Jacqueline)" userId="ba2f87d3-96f0-437d-8f0f-313d4807fd14" providerId="ADAL" clId="{2224DDCA-322F-4C91-88D1-5A1761EF5B45}" dt="2020-09-14T11:24:07.235" v="320" actId="6549"/>
          <ac:spMkLst>
            <pc:docMk/>
            <pc:sldMk cId="1304205556" sldId="280"/>
            <ac:spMk id="2" creationId="{1F7CF058-AA4E-4933-A617-870E0728840C}"/>
          </ac:spMkLst>
        </pc:spChg>
      </pc:sldChg>
      <pc:sldChg chg="modNotesTx">
        <pc:chgData name="Deurloo, J.A. (Jacqueline)" userId="ba2f87d3-96f0-437d-8f0f-313d4807fd14" providerId="ADAL" clId="{2224DDCA-322F-4C91-88D1-5A1761EF5B45}" dt="2020-09-14T11:30:56.239" v="396" actId="20577"/>
        <pc:sldMkLst>
          <pc:docMk/>
          <pc:sldMk cId="1235188783" sldId="286"/>
        </pc:sldMkLst>
      </pc:sldChg>
      <pc:sldChg chg="modNotesTx">
        <pc:chgData name="Deurloo, J.A. (Jacqueline)" userId="ba2f87d3-96f0-437d-8f0f-313d4807fd14" providerId="ADAL" clId="{2224DDCA-322F-4C91-88D1-5A1761EF5B45}" dt="2020-09-14T11:31:11.015" v="443" actId="5793"/>
        <pc:sldMkLst>
          <pc:docMk/>
          <pc:sldMk cId="4002652361" sldId="287"/>
        </pc:sldMkLst>
      </pc:sldChg>
      <pc:sldChg chg="modNotesTx">
        <pc:chgData name="Deurloo, J.A. (Jacqueline)" userId="ba2f87d3-96f0-437d-8f0f-313d4807fd14" providerId="ADAL" clId="{2224DDCA-322F-4C91-88D1-5A1761EF5B45}" dt="2020-09-14T11:31:16.507" v="444" actId="6549"/>
        <pc:sldMkLst>
          <pc:docMk/>
          <pc:sldMk cId="3333461181" sldId="288"/>
        </pc:sldMkLst>
      </pc:sldChg>
      <pc:sldChg chg="modNotesTx">
        <pc:chgData name="Deurloo, J.A. (Jacqueline)" userId="ba2f87d3-96f0-437d-8f0f-313d4807fd14" providerId="ADAL" clId="{2224DDCA-322F-4C91-88D1-5A1761EF5B45}" dt="2020-09-14T11:31:20.439" v="445" actId="6549"/>
        <pc:sldMkLst>
          <pc:docMk/>
          <pc:sldMk cId="2812701063" sldId="289"/>
        </pc:sldMkLst>
      </pc:sldChg>
      <pc:sldChg chg="addSp modSp modNotesTx">
        <pc:chgData name="Deurloo, J.A. (Jacqueline)" userId="ba2f87d3-96f0-437d-8f0f-313d4807fd14" providerId="ADAL" clId="{2224DDCA-322F-4C91-88D1-5A1761EF5B45}" dt="2020-09-14T11:33:47.828" v="631" actId="108"/>
        <pc:sldMkLst>
          <pc:docMk/>
          <pc:sldMk cId="3432111392" sldId="290"/>
        </pc:sldMkLst>
        <pc:spChg chg="add mod">
          <ac:chgData name="Deurloo, J.A. (Jacqueline)" userId="ba2f87d3-96f0-437d-8f0f-313d4807fd14" providerId="ADAL" clId="{2224DDCA-322F-4C91-88D1-5A1761EF5B45}" dt="2020-09-14T11:33:32.743" v="628" actId="255"/>
          <ac:spMkLst>
            <pc:docMk/>
            <pc:sldMk cId="3432111392" sldId="290"/>
            <ac:spMk id="3" creationId="{BEB7E5F3-FE9A-4DB3-8D4A-B1DB9D196D66}"/>
          </ac:spMkLst>
        </pc:spChg>
        <pc:graphicFrameChg chg="mod modGraphic">
          <ac:chgData name="Deurloo, J.A. (Jacqueline)" userId="ba2f87d3-96f0-437d-8f0f-313d4807fd14" providerId="ADAL" clId="{2224DDCA-322F-4C91-88D1-5A1761EF5B45}" dt="2020-09-14T11:33:47.828" v="631" actId="108"/>
          <ac:graphicFrameMkLst>
            <pc:docMk/>
            <pc:sldMk cId="3432111392" sldId="290"/>
            <ac:graphicFrameMk id="4" creationId="{7356FCC4-BB31-43D6-9C95-00FE59A24499}"/>
          </ac:graphicFrameMkLst>
        </pc:graphicFrameChg>
      </pc:sldChg>
      <pc:sldChg chg="addSp modSp modNotesTx">
        <pc:chgData name="Deurloo, J.A. (Jacqueline)" userId="ba2f87d3-96f0-437d-8f0f-313d4807fd14" providerId="ADAL" clId="{2224DDCA-322F-4C91-88D1-5A1761EF5B45}" dt="2020-09-14T11:34:04.017" v="633" actId="1076"/>
        <pc:sldMkLst>
          <pc:docMk/>
          <pc:sldMk cId="1936616177" sldId="291"/>
        </pc:sldMkLst>
        <pc:spChg chg="add mod">
          <ac:chgData name="Deurloo, J.A. (Jacqueline)" userId="ba2f87d3-96f0-437d-8f0f-313d4807fd14" providerId="ADAL" clId="{2224DDCA-322F-4C91-88D1-5A1761EF5B45}" dt="2020-09-14T11:34:04.017" v="633" actId="1076"/>
          <ac:spMkLst>
            <pc:docMk/>
            <pc:sldMk cId="1936616177" sldId="291"/>
            <ac:spMk id="4" creationId="{BAB2E4AF-1858-47B0-917F-354072A1ACBF}"/>
          </ac:spMkLst>
        </pc:spChg>
      </pc:sldChg>
      <pc:sldChg chg="addSp modSp modNotesTx">
        <pc:chgData name="Deurloo, J.A. (Jacqueline)" userId="ba2f87d3-96f0-437d-8f0f-313d4807fd14" providerId="ADAL" clId="{2224DDCA-322F-4C91-88D1-5A1761EF5B45}" dt="2020-09-14T11:34:13.006" v="635" actId="1076"/>
        <pc:sldMkLst>
          <pc:docMk/>
          <pc:sldMk cId="2654567812" sldId="292"/>
        </pc:sldMkLst>
        <pc:spChg chg="add mod">
          <ac:chgData name="Deurloo, J.A. (Jacqueline)" userId="ba2f87d3-96f0-437d-8f0f-313d4807fd14" providerId="ADAL" clId="{2224DDCA-322F-4C91-88D1-5A1761EF5B45}" dt="2020-09-14T11:34:13.006" v="635" actId="1076"/>
          <ac:spMkLst>
            <pc:docMk/>
            <pc:sldMk cId="2654567812" sldId="292"/>
            <ac:spMk id="5" creationId="{25645AD2-7CE5-4145-B7D0-7A4D59A5AFD0}"/>
          </ac:spMkLst>
        </pc:spChg>
      </pc:sldChg>
      <pc:sldChg chg="addSp modSp">
        <pc:chgData name="Deurloo, J.A. (Jacqueline)" userId="ba2f87d3-96f0-437d-8f0f-313d4807fd14" providerId="ADAL" clId="{2224DDCA-322F-4C91-88D1-5A1761EF5B45}" dt="2020-09-14T11:39:58.910" v="889" actId="255"/>
        <pc:sldMkLst>
          <pc:docMk/>
          <pc:sldMk cId="3744035602" sldId="293"/>
        </pc:sldMkLst>
        <pc:spChg chg="mod">
          <ac:chgData name="Deurloo, J.A. (Jacqueline)" userId="ba2f87d3-96f0-437d-8f0f-313d4807fd14" providerId="ADAL" clId="{2224DDCA-322F-4C91-88D1-5A1761EF5B45}" dt="2020-09-14T11:39:08.746" v="796" actId="20577"/>
          <ac:spMkLst>
            <pc:docMk/>
            <pc:sldMk cId="3744035602" sldId="293"/>
            <ac:spMk id="2" creationId="{1F7CF058-AA4E-4933-A617-870E0728840C}"/>
          </ac:spMkLst>
        </pc:spChg>
        <pc:spChg chg="add mod">
          <ac:chgData name="Deurloo, J.A. (Jacqueline)" userId="ba2f87d3-96f0-437d-8f0f-313d4807fd14" providerId="ADAL" clId="{2224DDCA-322F-4C91-88D1-5A1761EF5B45}" dt="2020-09-14T11:39:58.910" v="889" actId="255"/>
          <ac:spMkLst>
            <pc:docMk/>
            <pc:sldMk cId="3744035602" sldId="293"/>
            <ac:spMk id="3" creationId="{6477082E-DA22-4DED-A35D-B5C44AD24B55}"/>
          </ac:spMkLst>
        </pc:spChg>
      </pc:sldChg>
      <pc:sldChg chg="modSp">
        <pc:chgData name="Deurloo, J.A. (Jacqueline)" userId="ba2f87d3-96f0-437d-8f0f-313d4807fd14" providerId="ADAL" clId="{2224DDCA-322F-4C91-88D1-5A1761EF5B45}" dt="2020-09-14T11:49:12.918" v="1221" actId="20577"/>
        <pc:sldMkLst>
          <pc:docMk/>
          <pc:sldMk cId="2799385773" sldId="368"/>
        </pc:sldMkLst>
        <pc:spChg chg="mod">
          <ac:chgData name="Deurloo, J.A. (Jacqueline)" userId="ba2f87d3-96f0-437d-8f0f-313d4807fd14" providerId="ADAL" clId="{2224DDCA-322F-4C91-88D1-5A1761EF5B45}" dt="2020-09-14T11:49:12.918" v="1221" actId="20577"/>
          <ac:spMkLst>
            <pc:docMk/>
            <pc:sldMk cId="2799385773" sldId="368"/>
            <ac:spMk id="3" creationId="{4C52513D-AA64-43F7-94D8-9D38A076758D}"/>
          </ac:spMkLst>
        </pc:spChg>
        <pc:spChg chg="mod">
          <ac:chgData name="Deurloo, J.A. (Jacqueline)" userId="ba2f87d3-96f0-437d-8f0f-313d4807fd14" providerId="ADAL" clId="{2224DDCA-322F-4C91-88D1-5A1761EF5B45}" dt="2020-09-14T11:42:48.931" v="908" actId="1035"/>
          <ac:spMkLst>
            <pc:docMk/>
            <pc:sldMk cId="2799385773" sldId="368"/>
            <ac:spMk id="5" creationId="{8BFEA4D8-90E1-4E21-8C29-1D28EF15172D}"/>
          </ac:spMkLst>
        </pc:spChg>
      </pc:sldChg>
      <pc:sldChg chg="modSp">
        <pc:chgData name="Deurloo, J.A. (Jacqueline)" userId="ba2f87d3-96f0-437d-8f0f-313d4807fd14" providerId="ADAL" clId="{2224DDCA-322F-4C91-88D1-5A1761EF5B45}" dt="2020-09-14T11:49:25.754" v="1227" actId="20577"/>
        <pc:sldMkLst>
          <pc:docMk/>
          <pc:sldMk cId="2149464229" sldId="369"/>
        </pc:sldMkLst>
        <pc:spChg chg="mod">
          <ac:chgData name="Deurloo, J.A. (Jacqueline)" userId="ba2f87d3-96f0-437d-8f0f-313d4807fd14" providerId="ADAL" clId="{2224DDCA-322F-4C91-88D1-5A1761EF5B45}" dt="2020-09-14T11:49:25.754" v="1227" actId="20577"/>
          <ac:spMkLst>
            <pc:docMk/>
            <pc:sldMk cId="2149464229" sldId="369"/>
            <ac:spMk id="3" creationId="{211791B7-D7C7-4523-B4C0-436AE22111E2}"/>
          </ac:spMkLst>
        </pc:spChg>
        <pc:spChg chg="mod">
          <ac:chgData name="Deurloo, J.A. (Jacqueline)" userId="ba2f87d3-96f0-437d-8f0f-313d4807fd14" providerId="ADAL" clId="{2224DDCA-322F-4C91-88D1-5A1761EF5B45}" dt="2020-09-14T11:44:42.312" v="1030" actId="1037"/>
          <ac:spMkLst>
            <pc:docMk/>
            <pc:sldMk cId="2149464229" sldId="369"/>
            <ac:spMk id="4" creationId="{A5686C0E-9230-4059-86C3-830B7AF3B2C5}"/>
          </ac:spMkLst>
        </pc:spChg>
      </pc:sldChg>
      <pc:sldChg chg="modSp modNotesTx">
        <pc:chgData name="Deurloo, J.A. (Jacqueline)" userId="ba2f87d3-96f0-437d-8f0f-313d4807fd14" providerId="ADAL" clId="{2224DDCA-322F-4C91-88D1-5A1761EF5B45}" dt="2020-09-14T11:49:18.634" v="1224" actId="20577"/>
        <pc:sldMkLst>
          <pc:docMk/>
          <pc:sldMk cId="3044479145" sldId="374"/>
        </pc:sldMkLst>
        <pc:spChg chg="mod">
          <ac:chgData name="Deurloo, J.A. (Jacqueline)" userId="ba2f87d3-96f0-437d-8f0f-313d4807fd14" providerId="ADAL" clId="{2224DDCA-322F-4C91-88D1-5A1761EF5B45}" dt="2020-09-14T11:49:18.634" v="1224" actId="20577"/>
          <ac:spMkLst>
            <pc:docMk/>
            <pc:sldMk cId="3044479145" sldId="374"/>
            <ac:spMk id="3" creationId="{4C52513D-AA64-43F7-94D8-9D38A076758D}"/>
          </ac:spMkLst>
        </pc:spChg>
        <pc:spChg chg="mod">
          <ac:chgData name="Deurloo, J.A. (Jacqueline)" userId="ba2f87d3-96f0-437d-8f0f-313d4807fd14" providerId="ADAL" clId="{2224DDCA-322F-4C91-88D1-5A1761EF5B45}" dt="2020-09-14T11:43:03.670" v="928" actId="1036"/>
          <ac:spMkLst>
            <pc:docMk/>
            <pc:sldMk cId="3044479145" sldId="374"/>
            <ac:spMk id="5" creationId="{8BFEA4D8-90E1-4E21-8C29-1D28EF15172D}"/>
          </ac:spMkLst>
        </pc:spChg>
      </pc:sldChg>
      <pc:sldChg chg="modSp del modNotesTx">
        <pc:chgData name="Deurloo, J.A. (Jacqueline)" userId="ba2f87d3-96f0-437d-8f0f-313d4807fd14" providerId="ADAL" clId="{2224DDCA-322F-4C91-88D1-5A1761EF5B45}" dt="2020-09-14T11:46:36.912" v="1113" actId="2696"/>
        <pc:sldMkLst>
          <pc:docMk/>
          <pc:sldMk cId="2125544244" sldId="386"/>
        </pc:sldMkLst>
        <pc:spChg chg="mod">
          <ac:chgData name="Deurloo, J.A. (Jacqueline)" userId="ba2f87d3-96f0-437d-8f0f-313d4807fd14" providerId="ADAL" clId="{2224DDCA-322F-4C91-88D1-5A1761EF5B45}" dt="2020-09-14T11:46:23.418" v="1112" actId="1035"/>
          <ac:spMkLst>
            <pc:docMk/>
            <pc:sldMk cId="2125544244" sldId="386"/>
            <ac:spMk id="3" creationId="{211791B7-D7C7-4523-B4C0-436AE22111E2}"/>
          </ac:spMkLst>
        </pc:spChg>
        <pc:spChg chg="mod">
          <ac:chgData name="Deurloo, J.A. (Jacqueline)" userId="ba2f87d3-96f0-437d-8f0f-313d4807fd14" providerId="ADAL" clId="{2224DDCA-322F-4C91-88D1-5A1761EF5B45}" dt="2020-09-14T11:46:23.418" v="1112" actId="1035"/>
          <ac:spMkLst>
            <pc:docMk/>
            <pc:sldMk cId="2125544244" sldId="386"/>
            <ac:spMk id="4" creationId="{A5686C0E-9230-4059-86C3-830B7AF3B2C5}"/>
          </ac:spMkLst>
        </pc:spChg>
      </pc:sldChg>
      <pc:sldChg chg="modSp">
        <pc:chgData name="Deurloo, J.A. (Jacqueline)" userId="ba2f87d3-96f0-437d-8f0f-313d4807fd14" providerId="ADAL" clId="{2224DDCA-322F-4C91-88D1-5A1761EF5B45}" dt="2020-09-14T11:48:58.809" v="1217" actId="20577"/>
        <pc:sldMkLst>
          <pc:docMk/>
          <pc:sldMk cId="1218057313" sldId="387"/>
        </pc:sldMkLst>
        <pc:spChg chg="mod">
          <ac:chgData name="Deurloo, J.A. (Jacqueline)" userId="ba2f87d3-96f0-437d-8f0f-313d4807fd14" providerId="ADAL" clId="{2224DDCA-322F-4C91-88D1-5A1761EF5B45}" dt="2020-09-14T11:48:58.809" v="1217" actId="20577"/>
          <ac:spMkLst>
            <pc:docMk/>
            <pc:sldMk cId="1218057313" sldId="387"/>
            <ac:spMk id="3" creationId="{211791B7-D7C7-4523-B4C0-436AE22111E2}"/>
          </ac:spMkLst>
        </pc:spChg>
        <pc:spChg chg="mod">
          <ac:chgData name="Deurloo, J.A. (Jacqueline)" userId="ba2f87d3-96f0-437d-8f0f-313d4807fd14" providerId="ADAL" clId="{2224DDCA-322F-4C91-88D1-5A1761EF5B45}" dt="2020-09-14T11:47:07.626" v="1135" actId="1037"/>
          <ac:spMkLst>
            <pc:docMk/>
            <pc:sldMk cId="1218057313" sldId="387"/>
            <ac:spMk id="4" creationId="{A5686C0E-9230-4059-86C3-830B7AF3B2C5}"/>
          </ac:spMkLst>
        </pc:spChg>
      </pc:sldChg>
      <pc:sldChg chg="modSp modNotesTx">
        <pc:chgData name="Deurloo, J.A. (Jacqueline)" userId="ba2f87d3-96f0-437d-8f0f-313d4807fd14" providerId="ADAL" clId="{2224DDCA-322F-4C91-88D1-5A1761EF5B45}" dt="2020-09-14T11:38:36.284" v="782" actId="1038"/>
        <pc:sldMkLst>
          <pc:docMk/>
          <pc:sldMk cId="384002921" sldId="397"/>
        </pc:sldMkLst>
        <pc:spChg chg="mod">
          <ac:chgData name="Deurloo, J.A. (Jacqueline)" userId="ba2f87d3-96f0-437d-8f0f-313d4807fd14" providerId="ADAL" clId="{2224DDCA-322F-4C91-88D1-5A1761EF5B45}" dt="2020-09-14T11:37:57.342" v="676" actId="12"/>
          <ac:spMkLst>
            <pc:docMk/>
            <pc:sldMk cId="384002921" sldId="397"/>
            <ac:spMk id="64" creationId="{00000000-0000-0000-0000-000000000000}"/>
          </ac:spMkLst>
        </pc:spChg>
        <pc:picChg chg="mod">
          <ac:chgData name="Deurloo, J.A. (Jacqueline)" userId="ba2f87d3-96f0-437d-8f0f-313d4807fd14" providerId="ADAL" clId="{2224DDCA-322F-4C91-88D1-5A1761EF5B45}" dt="2020-09-14T11:38:31.928" v="779" actId="1037"/>
          <ac:picMkLst>
            <pc:docMk/>
            <pc:sldMk cId="384002921" sldId="397"/>
            <ac:picMk id="7" creationId="{495F9F62-BCA2-4E48-805E-D79163F2A1FE}"/>
          </ac:picMkLst>
        </pc:picChg>
        <pc:picChg chg="mod">
          <ac:chgData name="Deurloo, J.A. (Jacqueline)" userId="ba2f87d3-96f0-437d-8f0f-313d4807fd14" providerId="ADAL" clId="{2224DDCA-322F-4C91-88D1-5A1761EF5B45}" dt="2020-09-14T11:38:36.284" v="782" actId="1038"/>
          <ac:picMkLst>
            <pc:docMk/>
            <pc:sldMk cId="384002921" sldId="397"/>
            <ac:picMk id="8" creationId="{A25E82F9-E94D-44C6-B27C-0F248778522A}"/>
          </ac:picMkLst>
        </pc:picChg>
      </pc:sldChg>
      <pc:sldChg chg="delSp modSp add">
        <pc:chgData name="Deurloo, J.A. (Jacqueline)" userId="ba2f87d3-96f0-437d-8f0f-313d4807fd14" providerId="ADAL" clId="{2224DDCA-322F-4C91-88D1-5A1761EF5B45}" dt="2020-09-14T11:14:07.229" v="59" actId="20577"/>
        <pc:sldMkLst>
          <pc:docMk/>
          <pc:sldMk cId="357162506" sldId="398"/>
        </pc:sldMkLst>
        <pc:spChg chg="mod">
          <ac:chgData name="Deurloo, J.A. (Jacqueline)" userId="ba2f87d3-96f0-437d-8f0f-313d4807fd14" providerId="ADAL" clId="{2224DDCA-322F-4C91-88D1-5A1761EF5B45}" dt="2020-09-14T11:14:07.229" v="59" actId="20577"/>
          <ac:spMkLst>
            <pc:docMk/>
            <pc:sldMk cId="357162506" sldId="398"/>
            <ac:spMk id="7" creationId="{55132A09-BA25-47AD-A6B9-257CABBF2D02}"/>
          </ac:spMkLst>
        </pc:spChg>
        <pc:spChg chg="mod">
          <ac:chgData name="Deurloo, J.A. (Jacqueline)" userId="ba2f87d3-96f0-437d-8f0f-313d4807fd14" providerId="ADAL" clId="{2224DDCA-322F-4C91-88D1-5A1761EF5B45}" dt="2020-09-14T11:13:06.299" v="44" actId="1076"/>
          <ac:spMkLst>
            <pc:docMk/>
            <pc:sldMk cId="357162506" sldId="398"/>
            <ac:spMk id="35" creationId="{00000000-0000-0000-0000-000000000000}"/>
          </ac:spMkLst>
        </pc:spChg>
        <pc:spChg chg="del mod">
          <ac:chgData name="Deurloo, J.A. (Jacqueline)" userId="ba2f87d3-96f0-437d-8f0f-313d4807fd14" providerId="ADAL" clId="{2224DDCA-322F-4C91-88D1-5A1761EF5B45}" dt="2020-09-14T11:12:53.844" v="40" actId="478"/>
          <ac:spMkLst>
            <pc:docMk/>
            <pc:sldMk cId="357162506" sldId="398"/>
            <ac:spMk id="36" creationId="{00000000-0000-0000-0000-000000000000}"/>
          </ac:spMkLst>
        </pc:spChg>
        <pc:graphicFrameChg chg="del modGraphic">
          <ac:chgData name="Deurloo, J.A. (Jacqueline)" userId="ba2f87d3-96f0-437d-8f0f-313d4807fd14" providerId="ADAL" clId="{2224DDCA-322F-4C91-88D1-5A1761EF5B45}" dt="2020-09-14T11:12:47.798" v="37" actId="478"/>
          <ac:graphicFrameMkLst>
            <pc:docMk/>
            <pc:sldMk cId="357162506" sldId="398"/>
            <ac:graphicFrameMk id="4" creationId="{65246A16-37FB-4E0B-B4E8-CEA9E04C1758}"/>
          </ac:graphicFrameMkLst>
        </pc:graphicFrameChg>
      </pc:sldChg>
      <pc:sldChg chg="add del">
        <pc:chgData name="Deurloo, J.A. (Jacqueline)" userId="ba2f87d3-96f0-437d-8f0f-313d4807fd14" providerId="ADAL" clId="{2224DDCA-322F-4C91-88D1-5A1761EF5B45}" dt="2020-09-14T11:12:33.921" v="34"/>
        <pc:sldMkLst>
          <pc:docMk/>
          <pc:sldMk cId="3462921167" sldId="398"/>
        </pc:sldMkLst>
      </pc:sldChg>
      <pc:sldChg chg="modSp add">
        <pc:chgData name="Deurloo, J.A. (Jacqueline)" userId="ba2f87d3-96f0-437d-8f0f-313d4807fd14" providerId="ADAL" clId="{2224DDCA-322F-4C91-88D1-5A1761EF5B45}" dt="2020-09-14T11:49:32.472" v="1230" actId="20577"/>
        <pc:sldMkLst>
          <pc:docMk/>
          <pc:sldMk cId="477676400" sldId="399"/>
        </pc:sldMkLst>
        <pc:spChg chg="mod">
          <ac:chgData name="Deurloo, J.A. (Jacqueline)" userId="ba2f87d3-96f0-437d-8f0f-313d4807fd14" providerId="ADAL" clId="{2224DDCA-322F-4C91-88D1-5A1761EF5B45}" dt="2020-09-14T11:49:32.472" v="1230" actId="20577"/>
          <ac:spMkLst>
            <pc:docMk/>
            <pc:sldMk cId="477676400" sldId="399"/>
            <ac:spMk id="3" creationId="{211791B7-D7C7-4523-B4C0-436AE22111E2}"/>
          </ac:spMkLst>
        </pc:spChg>
      </pc:sldChg>
      <pc:sldChg chg="add del">
        <pc:chgData name="Deurloo, J.A. (Jacqueline)" userId="ba2f87d3-96f0-437d-8f0f-313d4807fd14" providerId="ADAL" clId="{2224DDCA-322F-4C91-88D1-5A1761EF5B45}" dt="2020-09-14T11:48:48.174" v="1214" actId="2696"/>
        <pc:sldMkLst>
          <pc:docMk/>
          <pc:sldMk cId="358659576" sldId="400"/>
        </pc:sldMkLst>
      </pc:sldChg>
      <pc:sldChg chg="add">
        <pc:chgData name="Deurloo, J.A. (Jacqueline)" userId="ba2f87d3-96f0-437d-8f0f-313d4807fd14" providerId="ADAL" clId="{2224DDCA-322F-4C91-88D1-5A1761EF5B45}" dt="2020-09-14T11:48:51.948" v="1215"/>
        <pc:sldMkLst>
          <pc:docMk/>
          <pc:sldMk cId="3487987112" sldId="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Sheet1!$B$1</c:f>
              <c:strCache>
                <c:ptCount val="1"/>
                <c:pt idx="0">
                  <c:v>Heb je weleens met de JGZ gesproken over bewegen en sport? </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F46-4568-8EFD-B5E568C65919}"/>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F46-4568-8EFD-B5E568C65919}"/>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F46-4568-8EFD-B5E568C65919}"/>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F46-4568-8EFD-B5E568C65919}"/>
              </c:ext>
            </c:extLst>
          </c:dPt>
          <c:dLbls>
            <c:dLbl>
              <c:idx val="0"/>
              <c:layout>
                <c:manualLayout>
                  <c:x val="0.12847096228975599"/>
                  <c:y val="0.1663775043488265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46-4568-8EFD-B5E568C65919}"/>
                </c:ext>
              </c:extLst>
            </c:dLbl>
            <c:dLbl>
              <c:idx val="1"/>
              <c:layout>
                <c:manualLayout>
                  <c:x val="8.4639692802662772E-2"/>
                  <c:y val="0.3255212041607476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F46-4568-8EFD-B5E568C65919}"/>
                </c:ext>
              </c:extLst>
            </c:dLbl>
            <c:dLbl>
              <c:idx val="2"/>
              <c:layout>
                <c:manualLayout>
                  <c:x val="-8.7662538974186466E-2"/>
                  <c:y val="-0.303819790550031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46-4568-8EFD-B5E568C65919}"/>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nl-NL"/>
                </a:p>
              </c:txPr>
              <c:dLblPos val="outEnd"/>
              <c:showLegendKey val="0"/>
              <c:showVal val="0"/>
              <c:showCatName val="1"/>
              <c:showSerName val="0"/>
              <c:showPercent val="1"/>
              <c:showBubbleSize val="0"/>
              <c:extLst>
                <c:ext xmlns:c16="http://schemas.microsoft.com/office/drawing/2014/chart" uri="{C3380CC4-5D6E-409C-BE32-E72D297353CC}">
                  <c16:uniqueId val="{00000007-9F46-4568-8EFD-B5E568C6591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Weleens over gehad</c:v>
                </c:pt>
                <c:pt idx="1">
                  <c:v>Niet dat ik me kan herinneren</c:v>
                </c:pt>
                <c:pt idx="2">
                  <c:v>Nee, nog nooit over gehad</c:v>
                </c:pt>
              </c:strCache>
            </c:strRef>
          </c:cat>
          <c:val>
            <c:numRef>
              <c:f>Sheet1!$B$2:$B$5</c:f>
              <c:numCache>
                <c:formatCode>General</c:formatCode>
                <c:ptCount val="4"/>
                <c:pt idx="0">
                  <c:v>7</c:v>
                </c:pt>
                <c:pt idx="1">
                  <c:v>17</c:v>
                </c:pt>
                <c:pt idx="2">
                  <c:v>77</c:v>
                </c:pt>
              </c:numCache>
            </c:numRef>
          </c:val>
          <c:extLst>
            <c:ext xmlns:c16="http://schemas.microsoft.com/office/drawing/2014/chart" uri="{C3380CC4-5D6E-409C-BE32-E72D297353CC}">
              <c16:uniqueId val="{00000008-9F46-4568-8EFD-B5E568C6591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91425" rIns="91425" bIns="91425" anchor="ctr" anchorCtr="0">
            <a:noAutofit/>
          </a:bodyPr>
          <a:lstStyle/>
          <a:p>
            <a:pPr marL="0" lvl="0" indent="-88900" algn="l" rtl="0">
              <a:spcBef>
                <a:spcPts val="0"/>
              </a:spcBef>
              <a:spcAft>
                <a:spcPts val="0"/>
              </a:spcAft>
              <a:buSzPts val="1400"/>
              <a:buChar char="●"/>
            </a:pPr>
            <a:endParaRPr/>
          </a:p>
          <a:p>
            <a:pPr marL="0" lvl="1" indent="-88900" algn="l" rtl="0">
              <a:spcBef>
                <a:spcPts val="0"/>
              </a:spcBef>
              <a:spcAft>
                <a:spcPts val="0"/>
              </a:spcAft>
              <a:buSzPts val="1400"/>
              <a:buChar char="○"/>
            </a:pPr>
            <a:endParaRPr/>
          </a:p>
          <a:p>
            <a:pPr marL="0" lvl="2" indent="-88900" algn="l" rtl="0">
              <a:spcBef>
                <a:spcPts val="0"/>
              </a:spcBef>
              <a:spcAft>
                <a:spcPts val="0"/>
              </a:spcAft>
              <a:buSzPts val="1400"/>
              <a:buChar char="■"/>
            </a:pPr>
            <a:endParaRPr/>
          </a:p>
          <a:p>
            <a:pPr marL="0" lvl="3" indent="-88900" algn="l" rtl="0">
              <a:spcBef>
                <a:spcPts val="0"/>
              </a:spcBef>
              <a:spcAft>
                <a:spcPts val="0"/>
              </a:spcAft>
              <a:buSzPts val="1400"/>
              <a:buChar char="●"/>
            </a:pPr>
            <a:endParaRPr/>
          </a:p>
          <a:p>
            <a:pPr marL="0" lvl="4" indent="-88900" algn="l" rtl="0">
              <a:spcBef>
                <a:spcPts val="0"/>
              </a:spcBef>
              <a:spcAft>
                <a:spcPts val="0"/>
              </a:spcAft>
              <a:buSzPts val="1400"/>
              <a:buChar char="○"/>
            </a:pPr>
            <a:endParaRPr/>
          </a:p>
          <a:p>
            <a:pPr marL="0" lvl="5" indent="-88900" algn="l" rtl="0">
              <a:spcBef>
                <a:spcPts val="0"/>
              </a:spcBef>
              <a:spcAft>
                <a:spcPts val="0"/>
              </a:spcAft>
              <a:buSzPts val="1400"/>
              <a:buChar char="■"/>
            </a:pPr>
            <a:endParaRPr/>
          </a:p>
          <a:p>
            <a:pPr marL="0" lvl="6" indent="-88900" algn="l" rtl="0">
              <a:spcBef>
                <a:spcPts val="0"/>
              </a:spcBef>
              <a:spcAft>
                <a:spcPts val="0"/>
              </a:spcAft>
              <a:buSzPts val="1400"/>
              <a:buChar char="●"/>
            </a:pPr>
            <a:endParaRPr/>
          </a:p>
          <a:p>
            <a:pPr marL="0" lvl="7" indent="-88900" algn="l" rtl="0">
              <a:spcBef>
                <a:spcPts val="0"/>
              </a:spcBef>
              <a:spcAft>
                <a:spcPts val="0"/>
              </a:spcAft>
              <a:buSzPts val="1400"/>
              <a:buChar char="○"/>
            </a:pPr>
            <a:endParaRPr/>
          </a:p>
          <a:p>
            <a:pPr marL="0" lvl="8" indent="-88900" algn="l" rtl="0">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57855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1703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26465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15270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15276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56892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09039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17079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21225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94328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57534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55551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86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103961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nl-NL" dirty="0">
              <a:effectLst/>
            </a:endParaRPr>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095528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8E4D591-63B3-884E-AA10-ECC4233D929E}" type="slidenum">
              <a:rPr lang="nl-NL" smtClean="0"/>
              <a:t>37</a:t>
            </a:fld>
            <a:endParaRPr lang="nl-NL"/>
          </a:p>
        </p:txBody>
      </p:sp>
    </p:spTree>
    <p:extLst>
      <p:ext uri="{BB962C8B-B14F-4D97-AF65-F5344CB8AC3E}">
        <p14:creationId xmlns:p14="http://schemas.microsoft.com/office/powerpoint/2010/main" val="2706298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91990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644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91173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1577189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029912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1220261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112456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653448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3125511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1238819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833484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e77079f0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6e77079f0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007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b0fc97fd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b0fc97fd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7b0fc97fd_00:notes"/>
          <p:cNvSpPr txBox="1">
            <a:spLocks noGrp="1"/>
          </p:cNvSpPr>
          <p:nvPr>
            <p:ph type="sldNum" idx="12"/>
          </p:nvPr>
        </p:nvSpPr>
        <p:spPr>
          <a:xfrm>
            <a:off x="3884612" y="8685212"/>
            <a:ext cx="29718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248278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17275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191090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2"/>
          </p:nvPr>
        </p:nvSpPr>
        <p:spPr/>
        <p:txBody>
          <a:bodyPr/>
          <a:lstStyle/>
          <a:p>
            <a:pPr marL="0" lvl="0" indent="-88900" algn="l" rtl="0">
              <a:spcBef>
                <a:spcPts val="0"/>
              </a:spcBef>
              <a:spcAft>
                <a:spcPts val="0"/>
              </a:spcAft>
              <a:buSzPts val="1400"/>
              <a:buChar char="●"/>
            </a:pPr>
            <a:endParaRPr lang="nl-NL"/>
          </a:p>
          <a:p>
            <a:pPr marL="0" lvl="1" indent="-88900" algn="l" rtl="0">
              <a:spcBef>
                <a:spcPts val="0"/>
              </a:spcBef>
              <a:spcAft>
                <a:spcPts val="0"/>
              </a:spcAft>
              <a:buSzPts val="1400"/>
              <a:buChar char="○"/>
            </a:pPr>
            <a:endParaRPr lang="nl-NL"/>
          </a:p>
          <a:p>
            <a:pPr marL="0" lvl="2" indent="-88900" algn="l" rtl="0">
              <a:spcBef>
                <a:spcPts val="0"/>
              </a:spcBef>
              <a:spcAft>
                <a:spcPts val="0"/>
              </a:spcAft>
              <a:buSzPts val="1400"/>
              <a:buChar char="■"/>
            </a:pPr>
            <a:endParaRPr lang="nl-NL"/>
          </a:p>
          <a:p>
            <a:pPr marL="0" lvl="3" indent="-88900" algn="l" rtl="0">
              <a:spcBef>
                <a:spcPts val="0"/>
              </a:spcBef>
              <a:spcAft>
                <a:spcPts val="0"/>
              </a:spcAft>
              <a:buSzPts val="1400"/>
              <a:buChar char="●"/>
            </a:pPr>
            <a:endParaRPr lang="nl-NL"/>
          </a:p>
          <a:p>
            <a:pPr marL="0" lvl="4" indent="-88900" algn="l" rtl="0">
              <a:spcBef>
                <a:spcPts val="0"/>
              </a:spcBef>
              <a:spcAft>
                <a:spcPts val="0"/>
              </a:spcAft>
              <a:buSzPts val="1400"/>
              <a:buChar char="○"/>
            </a:pPr>
            <a:endParaRPr lang="nl-NL"/>
          </a:p>
          <a:p>
            <a:pPr marL="0" lvl="5" indent="-88900" algn="l" rtl="0">
              <a:spcBef>
                <a:spcPts val="0"/>
              </a:spcBef>
              <a:spcAft>
                <a:spcPts val="0"/>
              </a:spcAft>
              <a:buSzPts val="1400"/>
              <a:buChar char="■"/>
            </a:pPr>
            <a:endParaRPr lang="nl-NL"/>
          </a:p>
          <a:p>
            <a:pPr marL="0" lvl="6" indent="-88900" algn="l" rtl="0">
              <a:spcBef>
                <a:spcPts val="0"/>
              </a:spcBef>
              <a:spcAft>
                <a:spcPts val="0"/>
              </a:spcAft>
              <a:buSzPts val="1400"/>
              <a:buChar char="●"/>
            </a:pPr>
            <a:endParaRPr lang="nl-NL"/>
          </a:p>
          <a:p>
            <a:pPr marL="0" lvl="7" indent="-88900" algn="l" rtl="0">
              <a:spcBef>
                <a:spcPts val="0"/>
              </a:spcBef>
              <a:spcAft>
                <a:spcPts val="0"/>
              </a:spcAft>
              <a:buSzPts val="1400"/>
              <a:buChar char="○"/>
            </a:pPr>
            <a:endParaRPr lang="nl-NL"/>
          </a:p>
          <a:p>
            <a:pPr marL="0" lvl="8" indent="-88900" algn="l" rtl="0">
              <a:spcBef>
                <a:spcPts val="0"/>
              </a:spcBef>
              <a:spcAft>
                <a:spcPts val="0"/>
              </a:spcAft>
              <a:buSzPts val="1400"/>
              <a:buChar char="■"/>
            </a:pPr>
            <a:endParaRPr lang="nl-NL"/>
          </a:p>
        </p:txBody>
      </p:sp>
    </p:spTree>
    <p:extLst>
      <p:ext uri="{BB962C8B-B14F-4D97-AF65-F5344CB8AC3E}">
        <p14:creationId xmlns:p14="http://schemas.microsoft.com/office/powerpoint/2010/main" val="409646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547813" y="1800225"/>
            <a:ext cx="7138987" cy="409575"/>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1900">
                <a:solidFill>
                  <a:schemeClr val="dk2"/>
                </a:solidFill>
              </a:defRPr>
            </a:lvl1pPr>
            <a:lvl2pPr lvl="1" algn="l" rtl="0">
              <a:spcBef>
                <a:spcPts val="0"/>
              </a:spcBef>
              <a:spcAft>
                <a:spcPts val="0"/>
              </a:spcAft>
              <a:buSzPts val="1400"/>
              <a:buChar char="○"/>
              <a:defRPr sz="1900">
                <a:solidFill>
                  <a:schemeClr val="dk2"/>
                </a:solidFill>
              </a:defRPr>
            </a:lvl2pPr>
            <a:lvl3pPr lvl="2" algn="l" rtl="0">
              <a:spcBef>
                <a:spcPts val="0"/>
              </a:spcBef>
              <a:spcAft>
                <a:spcPts val="0"/>
              </a:spcAft>
              <a:buSzPts val="1400"/>
              <a:buChar char="■"/>
              <a:defRPr sz="1900">
                <a:solidFill>
                  <a:schemeClr val="dk2"/>
                </a:solidFill>
              </a:defRPr>
            </a:lvl3pPr>
            <a:lvl4pPr lvl="3" algn="l" rtl="0">
              <a:spcBef>
                <a:spcPts val="0"/>
              </a:spcBef>
              <a:spcAft>
                <a:spcPts val="0"/>
              </a:spcAft>
              <a:buSzPts val="1400"/>
              <a:buChar char="●"/>
              <a:defRPr sz="1900">
                <a:solidFill>
                  <a:schemeClr val="dk2"/>
                </a:solidFill>
              </a:defRPr>
            </a:lvl4pPr>
            <a:lvl5pPr lvl="4" algn="l" rtl="0">
              <a:spcBef>
                <a:spcPts val="0"/>
              </a:spcBef>
              <a:spcAft>
                <a:spcPts val="0"/>
              </a:spcAft>
              <a:buSzPts val="1400"/>
              <a:buChar char="○"/>
              <a:defRPr sz="1900">
                <a:solidFill>
                  <a:schemeClr val="dk2"/>
                </a:solidFil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547813" y="2209800"/>
            <a:ext cx="7138987" cy="3962400"/>
          </a:xfrm>
          <a:prstGeom prst="rect">
            <a:avLst/>
          </a:prstGeom>
          <a:noFill/>
          <a:ln>
            <a:noFill/>
          </a:ln>
        </p:spPr>
        <p:txBody>
          <a:bodyPr spcFirstLastPara="1" wrap="square" lIns="91425" tIns="91425" rIns="91425" bIns="91425" anchor="t" anchorCtr="0">
            <a:noAutofit/>
          </a:bodyPr>
          <a:lstStyle>
            <a:lvl1pPr marL="457200" lvl="0" indent="-317500" algn="l" rtl="0">
              <a:lnSpc>
                <a:spcPct val="136842"/>
              </a:lnSpc>
              <a:spcBef>
                <a:spcPts val="380"/>
              </a:spcBef>
              <a:spcAft>
                <a:spcPts val="0"/>
              </a:spcAft>
              <a:buClr>
                <a:schemeClr val="dk1"/>
              </a:buClr>
              <a:buSzPts val="1400"/>
              <a:buChar char="-"/>
              <a:defRPr sz="1900">
                <a:solidFill>
                  <a:schemeClr val="dk1"/>
                </a:solidFill>
              </a:defRPr>
            </a:lvl1pPr>
            <a:lvl2pPr marL="914400" lvl="1" indent="-317500" algn="l" rtl="0">
              <a:lnSpc>
                <a:spcPct val="136842"/>
              </a:lnSpc>
              <a:spcBef>
                <a:spcPts val="380"/>
              </a:spcBef>
              <a:spcAft>
                <a:spcPts val="0"/>
              </a:spcAft>
              <a:buClr>
                <a:schemeClr val="dk1"/>
              </a:buClr>
              <a:buSzPts val="1400"/>
              <a:buChar char="-"/>
              <a:defRPr sz="1900">
                <a:solidFill>
                  <a:schemeClr val="dk1"/>
                </a:solidFill>
              </a:defRPr>
            </a:lvl2pPr>
            <a:lvl3pPr marL="1371600" lvl="2" indent="-317500" algn="l" rtl="0">
              <a:lnSpc>
                <a:spcPct val="136842"/>
              </a:lnSpc>
              <a:spcBef>
                <a:spcPts val="380"/>
              </a:spcBef>
              <a:spcAft>
                <a:spcPts val="0"/>
              </a:spcAft>
              <a:buClr>
                <a:schemeClr val="dk1"/>
              </a:buClr>
              <a:buSzPts val="1400"/>
              <a:buChar char="-"/>
              <a:defRPr sz="1900">
                <a:solidFill>
                  <a:schemeClr val="dk1"/>
                </a:solidFill>
              </a:defRPr>
            </a:lvl3pPr>
            <a:lvl4pPr marL="1828800" lvl="3" indent="-317500" algn="l" rtl="0">
              <a:lnSpc>
                <a:spcPct val="136842"/>
              </a:lnSpc>
              <a:spcBef>
                <a:spcPts val="380"/>
              </a:spcBef>
              <a:spcAft>
                <a:spcPts val="0"/>
              </a:spcAft>
              <a:buClr>
                <a:schemeClr val="dk1"/>
              </a:buClr>
              <a:buSzPts val="1400"/>
              <a:buChar char="-"/>
              <a:defRPr sz="1900">
                <a:solidFill>
                  <a:schemeClr val="dk1"/>
                </a:solidFill>
              </a:defRPr>
            </a:lvl4pPr>
            <a:lvl5pPr marL="2286000" lvl="4" indent="-317500" algn="l" rtl="0">
              <a:lnSpc>
                <a:spcPct val="136842"/>
              </a:lnSpc>
              <a:spcBef>
                <a:spcPts val="380"/>
              </a:spcBef>
              <a:spcAft>
                <a:spcPts val="0"/>
              </a:spcAft>
              <a:buClr>
                <a:schemeClr val="dk1"/>
              </a:buClr>
              <a:buSzPts val="1400"/>
              <a:buChar char="-"/>
              <a:defRPr sz="1900">
                <a:solidFill>
                  <a:schemeClr val="dk1"/>
                </a:solidFill>
              </a:defRPr>
            </a:lvl5pPr>
            <a:lvl6pPr marL="2743200" lvl="5"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40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2286000" y="1447800"/>
            <a:ext cx="6629400" cy="3810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1"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ubTitle" idx="1"/>
          </p:nvPr>
        </p:nvSpPr>
        <p:spPr>
          <a:xfrm>
            <a:off x="2286000" y="1824038"/>
            <a:ext cx="6629400" cy="1447800"/>
          </a:xfrm>
          <a:prstGeom prst="rect">
            <a:avLst/>
          </a:prstGeom>
          <a:noFill/>
          <a:ln>
            <a:noFill/>
          </a:ln>
        </p:spPr>
        <p:txBody>
          <a:bodyPr spcFirstLastPara="1" wrap="square" lIns="91425" tIns="91425" rIns="91425" bIns="91425" anchor="t" anchorCtr="0">
            <a:noAutofit/>
          </a:bodyPr>
          <a:lstStyle>
            <a:lvl1pPr marL="0" marR="0" lvl="0" indent="0" algn="l" rtl="0">
              <a:lnSpc>
                <a:spcPct val="136842"/>
              </a:lnSpc>
              <a:spcBef>
                <a:spcPts val="380"/>
              </a:spcBef>
              <a:spcAft>
                <a:spcPts val="0"/>
              </a:spcAft>
              <a:buClr>
                <a:schemeClr val="dk1"/>
              </a:buClr>
              <a:buSzPts val="1400"/>
              <a:buFont typeface="Arial"/>
              <a:buNone/>
              <a:defRPr sz="1900" b="0" i="0" u="none" strike="noStrike" cap="none">
                <a:solidFill>
                  <a:schemeClr val="dk1"/>
                </a:solidFill>
                <a:latin typeface="Arial"/>
                <a:ea typeface="Arial"/>
                <a:cs typeface="Arial"/>
                <a:sym typeface="Arial"/>
              </a:defRPr>
            </a:lvl1pPr>
            <a:lvl2pPr marL="742950" marR="0" lvl="1" indent="-2540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143000" marR="0" lvl="2"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600200" marR="0" lvl="3"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057400" marR="0" lvl="4" indent="-19685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514600" marR="0" lvl="5"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2971800" marR="0" lvl="6"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429000" marR="0" lvl="7"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3886200" marR="0" lvl="8" indent="-190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a:blip r:embed="rId4">
            <a:alphaModFix/>
          </a:blip>
          <a:stretch>
            <a:fillRect/>
          </a:stretch>
        </p:blipFill>
        <p:spPr>
          <a:xfrm>
            <a:off x="0" y="0"/>
            <a:ext cx="2571750" cy="2182812"/>
          </a:xfrm>
          <a:prstGeom prst="rect">
            <a:avLst/>
          </a:prstGeom>
          <a:noFill/>
          <a:ln>
            <a:noFill/>
          </a:ln>
        </p:spPr>
      </p:pic>
      <p:sp>
        <p:nvSpPr>
          <p:cNvPr id="11" name="Google Shape;11;p1"/>
          <p:cNvSpPr txBox="1">
            <a:spLocks noGrp="1"/>
          </p:cNvSpPr>
          <p:nvPr>
            <p:ph type="title"/>
          </p:nvPr>
        </p:nvSpPr>
        <p:spPr>
          <a:xfrm>
            <a:off x="1547812" y="1800225"/>
            <a:ext cx="7138987" cy="409575"/>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547812" y="2209800"/>
            <a:ext cx="7138987" cy="3962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1pPr>
            <a:lvl2pPr marL="914400" marR="0" lvl="1"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828800" marR="0" lvl="3"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286000" marR="0" lvl="4"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705600" y="6553200"/>
            <a:ext cx="1981200" cy="2286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547812" y="6553200"/>
            <a:ext cx="5157787" cy="2286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547812" y="1800225"/>
            <a:ext cx="7138987" cy="409575"/>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1pPr>
            <a:lvl2pPr marL="0" marR="0" lvl="1"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2pPr>
            <a:lvl3pPr marL="0" marR="0" lvl="2"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3pPr>
            <a:lvl4pPr marL="0" marR="0" lvl="3"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4pPr>
            <a:lvl5pPr marL="0" marR="0" lvl="4" indent="-88900" algn="l" rtl="0">
              <a:spcBef>
                <a:spcPts val="0"/>
              </a:spcBef>
              <a:spcAft>
                <a:spcPts val="0"/>
              </a:spcAft>
              <a:buSzPts val="1400"/>
              <a:buChar char="○"/>
              <a:defRPr sz="19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21" name="Google Shape;21;p4"/>
          <p:cNvSpPr txBox="1">
            <a:spLocks noGrp="1"/>
          </p:cNvSpPr>
          <p:nvPr>
            <p:ph type="body" idx="1"/>
          </p:nvPr>
        </p:nvSpPr>
        <p:spPr>
          <a:xfrm>
            <a:off x="1547812" y="2209800"/>
            <a:ext cx="7138987" cy="3962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1pPr>
            <a:lvl2pPr marL="914400" marR="0" lvl="1"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2pPr>
            <a:lvl3pPr marL="1371600" marR="0" lvl="2"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3pPr>
            <a:lvl4pPr marL="1828800" marR="0" lvl="3"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4pPr>
            <a:lvl5pPr marL="2286000" marR="0" lvl="4" indent="-317500" algn="l" rtl="0">
              <a:lnSpc>
                <a:spcPct val="136842"/>
              </a:lnSpc>
              <a:spcBef>
                <a:spcPts val="380"/>
              </a:spcBef>
              <a:spcAft>
                <a:spcPts val="0"/>
              </a:spcAft>
              <a:buClr>
                <a:schemeClr val="dk1"/>
              </a:buClr>
              <a:buSzPts val="1400"/>
              <a:buFont typeface="Arial"/>
              <a:buChar char="-"/>
              <a:defRPr sz="19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ncj.nl/richtlijnen/alle-richtlijnen/richtlijn/huidafwijking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hyperlink" Target="https://opvoedinformatie.nl/wp-content/uploads/2019/05/Def.-Samenvatting-peiling-ouders-over-sport-en-bewegen-2-geconverteerd.pdf" TargetMode="Externa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sportenbeweeginterventies.n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hyperlink" Target="http://www.jgzrichtlijn.nl" TargetMode="External"/><Relationship Id="rId4" Type="http://schemas.openxmlformats.org/officeDocument/2006/relationships/hyperlink" Target="mailto:contact@ncj.nl"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p:nvPr/>
        </p:nvSpPr>
        <p:spPr>
          <a:xfrm>
            <a:off x="2286000" y="1447800"/>
            <a:ext cx="6629400" cy="381000"/>
          </a:xfrm>
          <a:prstGeom prst="rect">
            <a:avLst/>
          </a:prstGeom>
          <a:noFill/>
          <a:ln>
            <a:noFill/>
          </a:ln>
        </p:spPr>
        <p:txBody>
          <a:bodyPr spcFirstLastPara="1" wrap="square" lIns="91425" tIns="45700" rIns="91425" bIns="45700" anchor="t" anchorCtr="0">
            <a:noAutofit/>
          </a:bodyPr>
          <a:lstStyle/>
          <a:p>
            <a:pPr lvl="0">
              <a:buClr>
                <a:schemeClr val="dk2"/>
              </a:buClr>
            </a:pPr>
            <a:r>
              <a:rPr lang="nl-NL" sz="1900" b="1" dirty="0">
                <a:solidFill>
                  <a:schemeClr val="dk2"/>
                </a:solidFill>
                <a:latin typeface="Calibri"/>
                <a:ea typeface="Calibri"/>
                <a:cs typeface="Calibri"/>
                <a:sym typeface="Calibri"/>
              </a:rPr>
              <a:t>JGZ Richtlijn Houding en bewegen </a:t>
            </a:r>
            <a:endParaRPr sz="1800" b="0" i="0" u="none" strike="noStrike" cap="none" dirty="0">
              <a:solidFill>
                <a:schemeClr val="dk1"/>
              </a:solidFill>
              <a:latin typeface="Arial"/>
              <a:ea typeface="Arial"/>
              <a:cs typeface="Arial"/>
              <a:sym typeface="Arial"/>
            </a:endParaRPr>
          </a:p>
        </p:txBody>
      </p:sp>
      <p:sp>
        <p:nvSpPr>
          <p:cNvPr id="30" name="Google Shape;30;p6"/>
          <p:cNvSpPr txBox="1"/>
          <p:nvPr/>
        </p:nvSpPr>
        <p:spPr>
          <a:xfrm>
            <a:off x="2286000" y="1828800"/>
            <a:ext cx="6629400" cy="1447800"/>
          </a:xfrm>
          <a:prstGeom prst="rect">
            <a:avLst/>
          </a:prstGeom>
          <a:noFill/>
          <a:ln>
            <a:noFill/>
          </a:ln>
        </p:spPr>
        <p:txBody>
          <a:bodyPr spcFirstLastPara="1" wrap="square" lIns="91425" tIns="45700" rIns="91425" bIns="45700" anchor="t" anchorCtr="0">
            <a:noAutofit/>
          </a:bodyPr>
          <a:lstStyle/>
          <a:p>
            <a:pPr lvl="0">
              <a:lnSpc>
                <a:spcPct val="136842"/>
              </a:lnSpc>
              <a:buClr>
                <a:schemeClr val="dk1"/>
              </a:buClr>
            </a:pPr>
            <a:r>
              <a:rPr lang="en-US" sz="1900" b="0" i="0" u="none" strike="noStrike" cap="none" dirty="0">
                <a:solidFill>
                  <a:schemeClr val="dk1"/>
                </a:solidFill>
                <a:latin typeface="Calibri"/>
                <a:ea typeface="Calibri"/>
                <a:cs typeface="Calibri"/>
                <a:sym typeface="Calibri"/>
              </a:rPr>
              <a:t>J. Deurloo,</a:t>
            </a:r>
            <a:r>
              <a:rPr lang="en-US" sz="1800" dirty="0">
                <a:solidFill>
                  <a:schemeClr val="dk1"/>
                </a:solidFill>
                <a:latin typeface="Calibri"/>
                <a:ea typeface="Calibri"/>
                <a:cs typeface="Calibri"/>
                <a:sym typeface="Calibri"/>
              </a:rPr>
              <a:t> E. Vlasblom, R. van Zoonen, </a:t>
            </a:r>
            <a:endParaRPr sz="1800" b="0" i="0" u="none" strike="noStrike" cap="none" dirty="0">
              <a:solidFill>
                <a:schemeClr val="dk1"/>
              </a:solidFill>
              <a:latin typeface="Arial"/>
              <a:ea typeface="Arial"/>
              <a:cs typeface="Arial"/>
              <a:sym typeface="Arial"/>
            </a:endParaRPr>
          </a:p>
          <a:p>
            <a:pPr marL="0" marR="0" lvl="0" indent="0" algn="l" rtl="0">
              <a:lnSpc>
                <a:spcPct val="136842"/>
              </a:lnSpc>
              <a:spcBef>
                <a:spcPts val="380"/>
              </a:spcBef>
              <a:spcAft>
                <a:spcPts val="0"/>
              </a:spcAft>
              <a:buClr>
                <a:schemeClr val="dk1"/>
              </a:buClr>
              <a:buFont typeface="Calibri"/>
              <a:buNone/>
            </a:pPr>
            <a:r>
              <a:rPr lang="en-US" sz="1900" dirty="0">
                <a:solidFill>
                  <a:schemeClr val="dk1"/>
                </a:solidFill>
                <a:latin typeface="Calibri"/>
                <a:ea typeface="Calibri"/>
                <a:cs typeface="Calibri"/>
                <a:sym typeface="Calibri"/>
              </a:rPr>
              <a:t>September 2020</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705853" y="1800225"/>
            <a:ext cx="7980947" cy="409575"/>
          </a:xfrm>
        </p:spPr>
        <p:txBody>
          <a:bodyPr/>
          <a:lstStyle/>
          <a:p>
            <a:pPr indent="0">
              <a:buNone/>
            </a:pPr>
            <a:r>
              <a:rPr lang="nl-NL" b="1" dirty="0"/>
              <a:t>Symptomen en aandoeningen die actief opgespoord worden</a:t>
            </a:r>
          </a:p>
        </p:txBody>
      </p:sp>
      <p:graphicFrame>
        <p:nvGraphicFramePr>
          <p:cNvPr id="5" name="Tabel 4">
            <a:extLst>
              <a:ext uri="{FF2B5EF4-FFF2-40B4-BE49-F238E27FC236}">
                <a16:creationId xmlns:a16="http://schemas.microsoft.com/office/drawing/2014/main" id="{F4E962B5-C426-4F7C-AAFD-7BE5F660A763}"/>
              </a:ext>
            </a:extLst>
          </p:cNvPr>
          <p:cNvGraphicFramePr>
            <a:graphicFrameLocks noGrp="1"/>
          </p:cNvGraphicFramePr>
          <p:nvPr>
            <p:extLst>
              <p:ext uri="{D42A27DB-BD31-4B8C-83A1-F6EECF244321}">
                <p14:modId xmlns:p14="http://schemas.microsoft.com/office/powerpoint/2010/main" val="2196528530"/>
              </p:ext>
            </p:extLst>
          </p:nvPr>
        </p:nvGraphicFramePr>
        <p:xfrm>
          <a:off x="202019" y="2387189"/>
          <a:ext cx="8739962" cy="2629473"/>
        </p:xfrm>
        <a:graphic>
          <a:graphicData uri="http://schemas.openxmlformats.org/drawingml/2006/table">
            <a:tbl>
              <a:tblPr firstRow="1" firstCol="1" bandRow="1">
                <a:tableStyleId>{5C22544A-7EE6-4342-B048-85BDC9FD1C3A}</a:tableStyleId>
              </a:tblPr>
              <a:tblGrid>
                <a:gridCol w="805240">
                  <a:extLst>
                    <a:ext uri="{9D8B030D-6E8A-4147-A177-3AD203B41FA5}">
                      <a16:colId xmlns:a16="http://schemas.microsoft.com/office/drawing/2014/main" val="3382730832"/>
                    </a:ext>
                  </a:extLst>
                </a:gridCol>
                <a:gridCol w="6775301">
                  <a:extLst>
                    <a:ext uri="{9D8B030D-6E8A-4147-A177-3AD203B41FA5}">
                      <a16:colId xmlns:a16="http://schemas.microsoft.com/office/drawing/2014/main" val="2087745374"/>
                    </a:ext>
                  </a:extLst>
                </a:gridCol>
                <a:gridCol w="1159421">
                  <a:extLst>
                    <a:ext uri="{9D8B030D-6E8A-4147-A177-3AD203B41FA5}">
                      <a16:colId xmlns:a16="http://schemas.microsoft.com/office/drawing/2014/main" val="2716331180"/>
                    </a:ext>
                  </a:extLst>
                </a:gridCol>
              </a:tblGrid>
              <a:tr h="166654">
                <a:tc>
                  <a:txBody>
                    <a:bodyPr/>
                    <a:lstStyle/>
                    <a:p>
                      <a:pPr>
                        <a:lnSpc>
                          <a:spcPct val="107000"/>
                        </a:lnSpc>
                        <a:spcAft>
                          <a:spcPts val="0"/>
                        </a:spcAft>
                      </a:pPr>
                      <a:r>
                        <a:rPr lang="nl-NL" sz="1200" b="1" dirty="0">
                          <a:solidFill>
                            <a:schemeClr val="bg1"/>
                          </a:solidFill>
                          <a:effectLst/>
                        </a:rPr>
                        <a:t>Leeftijd</a:t>
                      </a:r>
                      <a:endParaRPr lang="nl-N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tc>
                  <a:txBody>
                    <a:bodyPr/>
                    <a:lstStyle/>
                    <a:p>
                      <a:pPr>
                        <a:lnSpc>
                          <a:spcPct val="107000"/>
                        </a:lnSpc>
                        <a:spcAft>
                          <a:spcPts val="0"/>
                        </a:spcAft>
                      </a:pPr>
                      <a:r>
                        <a:rPr lang="nl-NL" sz="1200" b="1" dirty="0">
                          <a:solidFill>
                            <a:schemeClr val="bg1"/>
                          </a:solidFill>
                          <a:effectLst/>
                        </a:rPr>
                        <a:t> Acties</a:t>
                      </a:r>
                      <a:endParaRPr lang="nl-N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tc>
                  <a:txBody>
                    <a:bodyPr/>
                    <a:lstStyle/>
                    <a:p>
                      <a:pPr>
                        <a:lnSpc>
                          <a:spcPct val="107000"/>
                        </a:lnSpc>
                        <a:spcAft>
                          <a:spcPts val="0"/>
                        </a:spcAft>
                      </a:pPr>
                      <a:r>
                        <a:rPr lang="nl-NL" sz="1200" b="1" dirty="0">
                          <a:solidFill>
                            <a:schemeClr val="bg1"/>
                          </a:solidFill>
                          <a:effectLst/>
                        </a:rPr>
                        <a:t>Aandoening?</a:t>
                      </a:r>
                      <a:endParaRPr lang="nl-NL"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extLst>
                  <a:ext uri="{0D108BD9-81ED-4DB2-BD59-A6C34878D82A}">
                    <a16:rowId xmlns:a16="http://schemas.microsoft.com/office/drawing/2014/main" val="1445016088"/>
                  </a:ext>
                </a:extLst>
              </a:tr>
              <a:tr h="332612">
                <a:tc>
                  <a:txBody>
                    <a:bodyPr/>
                    <a:lstStyle/>
                    <a:p>
                      <a:pPr>
                        <a:lnSpc>
                          <a:spcPct val="115000"/>
                        </a:lnSpc>
                        <a:spcAft>
                          <a:spcPts val="1000"/>
                        </a:spcAft>
                      </a:pPr>
                      <a:r>
                        <a:rPr lang="nl-NL" sz="1200" dirty="0">
                          <a:solidFill>
                            <a:schemeClr val="bg2"/>
                          </a:solidFill>
                          <a:effectLst/>
                          <a:latin typeface="+mn-lt"/>
                          <a:ea typeface="Calibri" panose="020F0502020204030204" pitchFamily="34" charset="0"/>
                        </a:rPr>
                        <a:t>2 weken</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lvl="0" indent="0">
                        <a:lnSpc>
                          <a:spcPct val="115000"/>
                        </a:lnSpc>
                        <a:spcAft>
                          <a:spcPts val="1000"/>
                        </a:spcAft>
                        <a:buFont typeface="Courier New" panose="02070309020205020404" pitchFamily="49" charset="0"/>
                        <a:buNone/>
                      </a:pP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Actieve beoordeling of er sprake is van </a:t>
                      </a:r>
                      <a:r>
                        <a:rPr lang="nl-NL" sz="1200" u="none" dirty="0" err="1">
                          <a:solidFill>
                            <a:schemeClr val="bg2"/>
                          </a:solidFill>
                          <a:effectLst/>
                          <a:highlight>
                            <a:srgbClr val="FCF8F1"/>
                          </a:highlight>
                          <a:latin typeface="+mn-lt"/>
                          <a:ea typeface="Courier New" panose="02070309020205020404" pitchFamily="49" charset="0"/>
                          <a:cs typeface="Courier New" panose="02070309020205020404" pitchFamily="49" charset="0"/>
                        </a:rPr>
                        <a:t>midline</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 laesies (zie </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JGZ Richtlijn Huidafwijkingen</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a:lnSpc>
                          <a:spcPct val="115000"/>
                        </a:lnSpc>
                        <a:spcAft>
                          <a:spcPts val="1000"/>
                        </a:spcAft>
                      </a:pPr>
                      <a:r>
                        <a:rPr lang="nl-NL" sz="1200">
                          <a:solidFill>
                            <a:schemeClr val="bg2"/>
                          </a:solidFill>
                          <a:effectLst/>
                          <a:latin typeface="+mn-lt"/>
                          <a:ea typeface="Calibri" panose="020F0502020204030204" pitchFamily="34" charset="0"/>
                        </a:rPr>
                        <a:t>Spina bifida</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2922398691"/>
                  </a:ext>
                </a:extLst>
              </a:tr>
              <a:tr h="243365">
                <a:tc>
                  <a:txBody>
                    <a:bodyPr/>
                    <a:lstStyle/>
                    <a:p>
                      <a:pPr>
                        <a:lnSpc>
                          <a:spcPct val="115000"/>
                        </a:lnSpc>
                        <a:spcAft>
                          <a:spcPts val="1000"/>
                        </a:spcAft>
                      </a:pPr>
                      <a:r>
                        <a:rPr lang="nl-NL" sz="1200" dirty="0">
                          <a:solidFill>
                            <a:schemeClr val="bg2"/>
                          </a:solidFill>
                          <a:effectLst/>
                          <a:latin typeface="+mn-lt"/>
                          <a:ea typeface="Calibri" panose="020F0502020204030204" pitchFamily="34" charset="0"/>
                        </a:rPr>
                        <a:t>4 weken </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lvl="0" indent="0">
                        <a:lnSpc>
                          <a:spcPct val="115000"/>
                        </a:lnSpc>
                        <a:spcAft>
                          <a:spcPts val="1000"/>
                        </a:spcAft>
                        <a:buFont typeface="Courier New" panose="02070309020205020404" pitchFamily="49" charset="0"/>
                        <a:buNone/>
                      </a:pP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Actieve beoordeling of er sprake is van </a:t>
                      </a:r>
                      <a:r>
                        <a:rPr lang="nl-NL" sz="1200" u="none" dirty="0" err="1">
                          <a:solidFill>
                            <a:schemeClr val="bg2"/>
                          </a:solidFill>
                          <a:effectLst/>
                          <a:highlight>
                            <a:srgbClr val="FCF8F1"/>
                          </a:highlight>
                          <a:latin typeface="+mn-lt"/>
                          <a:ea typeface="Courier New" panose="02070309020205020404" pitchFamily="49" charset="0"/>
                          <a:cs typeface="Courier New" panose="02070309020205020404" pitchFamily="49" charset="0"/>
                        </a:rPr>
                        <a:t>midline</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 laesies (zie </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hlinkClick r:id="rId3">
                            <a:extLst>
                              <a:ext uri="{A12FA001-AC4F-418D-AE19-62706E023703}">
                                <ahyp:hlinkClr xmlns:ahyp="http://schemas.microsoft.com/office/drawing/2018/hyperlinkcolor" val="tx"/>
                              </a:ext>
                            </a:extLst>
                          </a:hlinkClick>
                        </a:rPr>
                        <a:t>JGZ Richtlijn Huidafwijkingen</a:t>
                      </a:r>
                      <a:r>
                        <a:rPr lang="nl-NL" sz="1200" u="none" dirty="0">
                          <a:solidFill>
                            <a:schemeClr val="bg2"/>
                          </a:solidFill>
                          <a:effectLst/>
                          <a:highlight>
                            <a:srgbClr val="FCF8F1"/>
                          </a:highlight>
                          <a:latin typeface="+mn-lt"/>
                          <a:ea typeface="Courier New" panose="02070309020205020404" pitchFamily="49" charset="0"/>
                          <a:cs typeface="Courier New" panose="02070309020205020404" pitchFamily="49" charset="0"/>
                        </a:rPr>
                        <a:t>)</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a:lnSpc>
                          <a:spcPct val="115000"/>
                        </a:lnSpc>
                        <a:spcAft>
                          <a:spcPts val="1000"/>
                        </a:spcAft>
                      </a:pPr>
                      <a:r>
                        <a:rPr lang="nl-NL" sz="1200">
                          <a:solidFill>
                            <a:schemeClr val="bg2"/>
                          </a:solidFill>
                          <a:effectLst/>
                          <a:latin typeface="+mn-lt"/>
                          <a:ea typeface="Calibri" panose="020F0502020204030204" pitchFamily="34" charset="0"/>
                        </a:rPr>
                        <a:t>Spina bifida</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1204725386"/>
                  </a:ext>
                </a:extLst>
              </a:tr>
              <a:tr h="443301">
                <a:tc rowSpan="3">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nl-NL" sz="1200" dirty="0">
                          <a:solidFill>
                            <a:schemeClr val="bg2"/>
                          </a:solidFill>
                          <a:effectLst/>
                          <a:latin typeface="+mn-lt"/>
                          <a:ea typeface="Calibri" panose="020F0502020204030204" pitchFamily="34" charset="0"/>
                        </a:rPr>
                        <a:t>2</a:t>
                      </a:r>
                      <a:r>
                        <a:rPr lang="nl-NL" sz="1200" baseline="30000" dirty="0">
                          <a:solidFill>
                            <a:schemeClr val="bg2"/>
                          </a:solidFill>
                          <a:effectLst/>
                          <a:latin typeface="+mn-lt"/>
                          <a:ea typeface="Calibri" panose="020F0502020204030204" pitchFamily="34" charset="0"/>
                        </a:rPr>
                        <a:t>e</a:t>
                      </a:r>
                      <a:r>
                        <a:rPr lang="nl-NL" sz="1200" dirty="0">
                          <a:solidFill>
                            <a:schemeClr val="bg2"/>
                          </a:solidFill>
                          <a:effectLst/>
                          <a:latin typeface="+mn-lt"/>
                          <a:ea typeface="Calibri" panose="020F0502020204030204" pitchFamily="34" charset="0"/>
                        </a:rPr>
                        <a:t> week t/m 6 maanden</a:t>
                      </a:r>
                    </a:p>
                    <a:p>
                      <a:pPr>
                        <a:lnSpc>
                          <a:spcPct val="115000"/>
                        </a:lnSpc>
                        <a:spcAft>
                          <a:spcPts val="1000"/>
                        </a:spcAft>
                      </a:pPr>
                      <a:endParaRPr lang="nl-NL" sz="1200" dirty="0">
                        <a:solidFill>
                          <a:schemeClr val="bg2"/>
                        </a:solidFill>
                        <a:effectLst/>
                        <a:latin typeface="+mn-lt"/>
                        <a:ea typeface="Calibri" panose="020F0502020204030204" pitchFamily="34" charset="0"/>
                      </a:endParaRP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Courier New" panose="02070309020205020404" pitchFamily="49" charset="0"/>
                        <a:buNone/>
                        <a:tabLst/>
                        <a:defRPr/>
                      </a:pPr>
                      <a:r>
                        <a:rPr lang="nl-NL" sz="1200" u="none" dirty="0">
                          <a:solidFill>
                            <a:schemeClr val="bg2"/>
                          </a:solidFill>
                          <a:effectLst/>
                          <a:latin typeface="+mn-lt"/>
                          <a:ea typeface="Courier New" panose="02070309020205020404" pitchFamily="49" charset="0"/>
                          <a:cs typeface="Courier New" panose="02070309020205020404" pitchFamily="49" charset="0"/>
                        </a:rPr>
                        <a:t>Herhaald beoordelen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Wiechenkenmerk</a:t>
                      </a:r>
                      <a:r>
                        <a:rPr lang="nl-NL" sz="1200" u="none" dirty="0">
                          <a:solidFill>
                            <a:schemeClr val="bg2"/>
                          </a:solidFill>
                          <a:effectLst/>
                          <a:latin typeface="+mn-lt"/>
                          <a:ea typeface="Courier New" panose="02070309020205020404" pitchFamily="49" charset="0"/>
                          <a:cs typeface="Courier New" panose="02070309020205020404" pitchFamily="49" charset="0"/>
                        </a:rPr>
                        <a:t> 54 (blijft hangen bij optillen onder de oksels); 4x aan te bieden volgens het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Wiechenonderzoek</a:t>
                      </a:r>
                      <a:r>
                        <a:rPr lang="nl-NL" sz="1200" u="none" dirty="0">
                          <a:solidFill>
                            <a:schemeClr val="bg2"/>
                          </a:solidFill>
                          <a:effectLst/>
                          <a:latin typeface="+mn-lt"/>
                          <a:ea typeface="Courier New" panose="02070309020205020404" pitchFamily="49" charset="0"/>
                          <a:cs typeface="Courier New" panose="02070309020205020404" pitchFamily="49" charset="0"/>
                        </a:rPr>
                        <a:t>.</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nl-NL" sz="1200" dirty="0">
                          <a:solidFill>
                            <a:schemeClr val="bg2"/>
                          </a:solidFill>
                          <a:effectLst/>
                          <a:latin typeface="+mn-lt"/>
                          <a:ea typeface="Calibri" panose="020F0502020204030204" pitchFamily="34" charset="0"/>
                        </a:rPr>
                        <a:t>Bijzonderheden tonus (hypo-/hypertonie)</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1593184631"/>
                  </a:ext>
                </a:extLst>
              </a:tr>
              <a:tr h="633823">
                <a:tc vMerge="1">
                  <a:txBody>
                    <a:bodyPr/>
                    <a:lstStyle/>
                    <a:p>
                      <a:pPr>
                        <a:lnSpc>
                          <a:spcPct val="115000"/>
                        </a:lnSpc>
                        <a:spcAft>
                          <a:spcPts val="1000"/>
                        </a:spcAft>
                      </a:pPr>
                      <a:endParaRPr lang="nl-NL" sz="1100" dirty="0">
                        <a:solidFill>
                          <a:schemeClr val="bg2"/>
                        </a:solidFill>
                        <a:effectLst/>
                        <a:latin typeface="+mn-lt"/>
                        <a:ea typeface="Calibri" panose="020F0502020204030204" pitchFamily="34" charset="0"/>
                      </a:endParaRP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Courier New" panose="02070309020205020404" pitchFamily="49" charset="0"/>
                        <a:buNone/>
                        <a:tabLst/>
                        <a:defRPr/>
                      </a:pPr>
                      <a:r>
                        <a:rPr lang="nl-NL" sz="1200" u="none" dirty="0">
                          <a:solidFill>
                            <a:schemeClr val="bg2"/>
                          </a:solidFill>
                          <a:effectLst/>
                          <a:latin typeface="+mn-lt"/>
                          <a:ea typeface="Courier New" panose="02070309020205020404" pitchFamily="49" charset="0"/>
                          <a:cs typeface="Courier New" panose="02070309020205020404" pitchFamily="49" charset="0"/>
                        </a:rPr>
                        <a:t>Herhaald beoordelen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Wiechenkenmerk</a:t>
                      </a:r>
                      <a:r>
                        <a:rPr lang="nl-NL" sz="1200" u="none" dirty="0">
                          <a:solidFill>
                            <a:schemeClr val="bg2"/>
                          </a:solidFill>
                          <a:effectLst/>
                          <a:latin typeface="+mn-lt"/>
                          <a:ea typeface="Courier New" panose="02070309020205020404" pitchFamily="49" charset="0"/>
                          <a:cs typeface="Courier New" panose="02070309020205020404" pitchFamily="49" charset="0"/>
                        </a:rPr>
                        <a:t> 55 (reacties bij optrekken tot zit); 4x aan te bieden volgens het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Wiechenonderzoek</a:t>
                      </a:r>
                      <a:r>
                        <a:rPr lang="nl-NL" sz="1200" u="none" dirty="0">
                          <a:solidFill>
                            <a:schemeClr val="bg2"/>
                          </a:solidFill>
                          <a:effectLst/>
                          <a:latin typeface="+mn-lt"/>
                          <a:ea typeface="Courier New" panose="02070309020205020404" pitchFamily="49" charset="0"/>
                          <a:cs typeface="Courier New" panose="02070309020205020404" pitchFamily="49" charset="0"/>
                        </a:rPr>
                        <a:t>.</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marR="0" lvl="0" indent="0" algn="l" defTabSz="914400" rtl="0" eaLnBrk="1" fontAlgn="auto" latinLnBrk="0" hangingPunct="1">
                        <a:lnSpc>
                          <a:spcPct val="115000"/>
                        </a:lnSpc>
                        <a:spcBef>
                          <a:spcPts val="0"/>
                        </a:spcBef>
                        <a:spcAft>
                          <a:spcPts val="1000"/>
                        </a:spcAft>
                        <a:buClr>
                          <a:srgbClr val="000000"/>
                        </a:buClr>
                        <a:buSzTx/>
                        <a:buFont typeface="Arial"/>
                        <a:buNone/>
                        <a:tabLst/>
                        <a:defRPr/>
                      </a:pPr>
                      <a:r>
                        <a:rPr lang="nl-NL" sz="1200" dirty="0">
                          <a:solidFill>
                            <a:schemeClr val="bg2"/>
                          </a:solidFill>
                          <a:effectLst/>
                          <a:latin typeface="+mn-lt"/>
                          <a:ea typeface="Calibri" panose="020F0502020204030204" pitchFamily="34" charset="0"/>
                        </a:rPr>
                        <a:t>Bijzonderheden tonus (hypo-/hypertonie)</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3591209923"/>
                  </a:ext>
                </a:extLst>
              </a:tr>
              <a:tr h="431945">
                <a:tc vMerge="1">
                  <a:txBody>
                    <a:bodyPr/>
                    <a:lstStyle/>
                    <a:p>
                      <a:pPr>
                        <a:lnSpc>
                          <a:spcPct val="115000"/>
                        </a:lnSpc>
                        <a:spcAft>
                          <a:spcPts val="1000"/>
                        </a:spcAft>
                      </a:pPr>
                      <a:endParaRPr lang="nl-NL" sz="1100" dirty="0">
                        <a:solidFill>
                          <a:schemeClr val="bg2"/>
                        </a:solidFill>
                        <a:effectLst/>
                        <a:latin typeface="+mn-lt"/>
                        <a:ea typeface="Calibri" panose="020F0502020204030204" pitchFamily="34" charset="0"/>
                      </a:endParaRP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lvl="0" indent="0">
                        <a:lnSpc>
                          <a:spcPct val="115000"/>
                        </a:lnSpc>
                        <a:spcAft>
                          <a:spcPts val="1000"/>
                        </a:spcAft>
                        <a:buFont typeface="Courier New" panose="02070309020205020404" pitchFamily="49" charset="0"/>
                        <a:buNone/>
                      </a:pPr>
                      <a:r>
                        <a:rPr lang="nl-NL" sz="1200" u="none" dirty="0">
                          <a:solidFill>
                            <a:schemeClr val="bg2"/>
                          </a:solidFill>
                          <a:effectLst/>
                          <a:latin typeface="+mn-lt"/>
                          <a:ea typeface="Courier New" panose="02070309020205020404" pitchFamily="49" charset="0"/>
                          <a:cs typeface="Courier New" panose="02070309020205020404" pitchFamily="49" charset="0"/>
                        </a:rPr>
                        <a:t>Herhaald beoordelen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Wiechenkenmerk</a:t>
                      </a:r>
                      <a:r>
                        <a:rPr lang="nl-NL" sz="1200" u="none" dirty="0">
                          <a:solidFill>
                            <a:schemeClr val="bg2"/>
                          </a:solidFill>
                          <a:effectLst/>
                          <a:latin typeface="+mn-lt"/>
                          <a:ea typeface="Courier New" panose="02070309020205020404" pitchFamily="49" charset="0"/>
                          <a:cs typeface="Courier New" panose="02070309020205020404" pitchFamily="49" charset="0"/>
                        </a:rPr>
                        <a:t> 52 (beweegt armen goed); 4x aan te bieden volgens het Van </a:t>
                      </a:r>
                      <a:r>
                        <a:rPr lang="nl-NL" sz="1200" u="none" dirty="0" err="1">
                          <a:solidFill>
                            <a:schemeClr val="bg2"/>
                          </a:solidFill>
                          <a:effectLst/>
                          <a:latin typeface="+mn-lt"/>
                          <a:ea typeface="Courier New" panose="02070309020205020404" pitchFamily="49" charset="0"/>
                          <a:cs typeface="Courier New" panose="02070309020205020404" pitchFamily="49" charset="0"/>
                        </a:rPr>
                        <a:t>Wiechenonderzoek</a:t>
                      </a:r>
                      <a:r>
                        <a:rPr lang="nl-NL" sz="1200" u="none" dirty="0">
                          <a:solidFill>
                            <a:schemeClr val="bg2"/>
                          </a:solidFill>
                          <a:effectLst/>
                          <a:latin typeface="+mn-lt"/>
                          <a:ea typeface="Courier New" panose="02070309020205020404" pitchFamily="49" charset="0"/>
                          <a:cs typeface="Courier New" panose="02070309020205020404" pitchFamily="49" charset="0"/>
                        </a:rPr>
                        <a:t>.</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a:lnSpc>
                          <a:spcPct val="115000"/>
                        </a:lnSpc>
                        <a:spcAft>
                          <a:spcPts val="1000"/>
                        </a:spcAft>
                      </a:pPr>
                      <a:r>
                        <a:rPr lang="nl-NL" sz="1200" dirty="0">
                          <a:solidFill>
                            <a:schemeClr val="bg2"/>
                          </a:solidFill>
                          <a:effectLst/>
                          <a:latin typeface="+mn-lt"/>
                          <a:ea typeface="Calibri" panose="020F0502020204030204" pitchFamily="34" charset="0"/>
                        </a:rPr>
                        <a:t>Tremor</a:t>
                      </a:r>
                    </a:p>
                  </a:txBody>
                  <a:tcPr marL="44450" marR="44450" marT="36195" marB="36195">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4260181835"/>
                  </a:ext>
                </a:extLst>
              </a:tr>
            </a:tbl>
          </a:graphicData>
        </a:graphic>
      </p:graphicFrame>
    </p:spTree>
    <p:extLst>
      <p:ext uri="{BB962C8B-B14F-4D97-AF65-F5344CB8AC3E}">
        <p14:creationId xmlns:p14="http://schemas.microsoft.com/office/powerpoint/2010/main" val="13042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Aandoeningen die actief opgespoord worden:</a:t>
            </a:r>
          </a:p>
        </p:txBody>
      </p:sp>
      <p:graphicFrame>
        <p:nvGraphicFramePr>
          <p:cNvPr id="5" name="Tabel 4">
            <a:extLst>
              <a:ext uri="{FF2B5EF4-FFF2-40B4-BE49-F238E27FC236}">
                <a16:creationId xmlns:a16="http://schemas.microsoft.com/office/drawing/2014/main" id="{F4E962B5-C426-4F7C-AAFD-7BE5F660A763}"/>
              </a:ext>
            </a:extLst>
          </p:cNvPr>
          <p:cNvGraphicFramePr>
            <a:graphicFrameLocks noGrp="1"/>
          </p:cNvGraphicFramePr>
          <p:nvPr>
            <p:extLst>
              <p:ext uri="{D42A27DB-BD31-4B8C-83A1-F6EECF244321}">
                <p14:modId xmlns:p14="http://schemas.microsoft.com/office/powerpoint/2010/main" val="1938900896"/>
              </p:ext>
            </p:extLst>
          </p:nvPr>
        </p:nvGraphicFramePr>
        <p:xfrm>
          <a:off x="202019" y="2285589"/>
          <a:ext cx="8739962" cy="2730564"/>
        </p:xfrm>
        <a:graphic>
          <a:graphicData uri="http://schemas.openxmlformats.org/drawingml/2006/table">
            <a:tbl>
              <a:tblPr firstRow="1" firstCol="1" bandRow="1">
                <a:tableStyleId>{5C22544A-7EE6-4342-B048-85BDC9FD1C3A}</a:tableStyleId>
              </a:tblPr>
              <a:tblGrid>
                <a:gridCol w="805240">
                  <a:extLst>
                    <a:ext uri="{9D8B030D-6E8A-4147-A177-3AD203B41FA5}">
                      <a16:colId xmlns:a16="http://schemas.microsoft.com/office/drawing/2014/main" val="3382730832"/>
                    </a:ext>
                  </a:extLst>
                </a:gridCol>
                <a:gridCol w="6775301">
                  <a:extLst>
                    <a:ext uri="{9D8B030D-6E8A-4147-A177-3AD203B41FA5}">
                      <a16:colId xmlns:a16="http://schemas.microsoft.com/office/drawing/2014/main" val="2087745374"/>
                    </a:ext>
                  </a:extLst>
                </a:gridCol>
                <a:gridCol w="1159421">
                  <a:extLst>
                    <a:ext uri="{9D8B030D-6E8A-4147-A177-3AD203B41FA5}">
                      <a16:colId xmlns:a16="http://schemas.microsoft.com/office/drawing/2014/main" val="2716331180"/>
                    </a:ext>
                  </a:extLst>
                </a:gridCol>
              </a:tblGrid>
              <a:tr h="166654">
                <a:tc>
                  <a:txBody>
                    <a:bodyPr/>
                    <a:lstStyle/>
                    <a:p>
                      <a:pPr>
                        <a:lnSpc>
                          <a:spcPct val="107000"/>
                        </a:lnSpc>
                        <a:spcAft>
                          <a:spcPts val="0"/>
                        </a:spcAft>
                      </a:pPr>
                      <a:r>
                        <a:rPr lang="nl-NL" sz="1400" b="1" dirty="0">
                          <a:solidFill>
                            <a:schemeClr val="bg1"/>
                          </a:solidFill>
                          <a:effectLst/>
                        </a:rPr>
                        <a:t>Leeftijd</a:t>
                      </a:r>
                      <a:endPar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tc>
                  <a:txBody>
                    <a:bodyPr/>
                    <a:lstStyle/>
                    <a:p>
                      <a:pPr>
                        <a:lnSpc>
                          <a:spcPct val="107000"/>
                        </a:lnSpc>
                        <a:spcAft>
                          <a:spcPts val="0"/>
                        </a:spcAft>
                      </a:pPr>
                      <a:r>
                        <a:rPr lang="nl-NL" sz="1400" b="1" dirty="0">
                          <a:solidFill>
                            <a:schemeClr val="bg1"/>
                          </a:solidFill>
                          <a:effectLst/>
                        </a:rPr>
                        <a:t> Acties</a:t>
                      </a:r>
                      <a:endPar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tc>
                  <a:txBody>
                    <a:bodyPr/>
                    <a:lstStyle/>
                    <a:p>
                      <a:pPr>
                        <a:lnSpc>
                          <a:spcPct val="107000"/>
                        </a:lnSpc>
                        <a:spcAft>
                          <a:spcPts val="0"/>
                        </a:spcAft>
                      </a:pPr>
                      <a:r>
                        <a:rPr lang="nl-NL" sz="1400" b="1" dirty="0">
                          <a:solidFill>
                            <a:schemeClr val="bg1"/>
                          </a:solidFill>
                          <a:effectLst/>
                        </a:rPr>
                        <a:t>Aandoening</a:t>
                      </a:r>
                      <a:endParaRPr lang="nl-NL"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12" marR="39212" marT="0" marB="0">
                    <a:solidFill>
                      <a:schemeClr val="bg2"/>
                    </a:solidFill>
                  </a:tcPr>
                </a:tc>
                <a:extLst>
                  <a:ext uri="{0D108BD9-81ED-4DB2-BD59-A6C34878D82A}">
                    <a16:rowId xmlns:a16="http://schemas.microsoft.com/office/drawing/2014/main" val="1445016088"/>
                  </a:ext>
                </a:extLst>
              </a:tr>
              <a:tr h="332612">
                <a:tc>
                  <a:txBody>
                    <a:bodyPr/>
                    <a:lstStyle/>
                    <a:p>
                      <a:pPr marR="0" algn="l" rtl="0">
                        <a:lnSpc>
                          <a:spcPct val="115000"/>
                        </a:lnSpc>
                        <a:spcBef>
                          <a:spcPts val="0"/>
                        </a:spcBef>
                        <a:spcAft>
                          <a:spcPts val="1000"/>
                        </a:spcAft>
                        <a:buClr>
                          <a:srgbClr val="000000"/>
                        </a:buClr>
                        <a:buFont typeface="Arial"/>
                      </a:pPr>
                      <a:r>
                        <a:rPr lang="nl-NL" sz="1400" b="1" i="0" u="none" strike="noStrike" cap="none">
                          <a:solidFill>
                            <a:schemeClr val="bg2"/>
                          </a:solidFill>
                          <a:effectLst/>
                          <a:latin typeface="+mn-lt"/>
                          <a:ea typeface="Calibri" panose="020F0502020204030204" pitchFamily="34" charset="0"/>
                          <a:cs typeface="+mn-cs"/>
                          <a:sym typeface="Arial"/>
                        </a:rPr>
                        <a:t>9 – 11 jaar</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L="0" marR="0" lvl="0" indent="0" algn="l" rtl="0">
                        <a:lnSpc>
                          <a:spcPct val="115000"/>
                        </a:lnSpc>
                        <a:spcBef>
                          <a:spcPts val="0"/>
                        </a:spcBef>
                        <a:spcAft>
                          <a:spcPts val="1000"/>
                        </a:spcAft>
                        <a:buClr>
                          <a:srgbClr val="000000"/>
                        </a:buClr>
                        <a:buFont typeface="Arial"/>
                        <a:buNone/>
                      </a:pPr>
                      <a:r>
                        <a:rPr lang="nl-NL" sz="1400" b="0" i="0" u="none" strike="noStrike" cap="none" dirty="0">
                          <a:solidFill>
                            <a:schemeClr val="bg2"/>
                          </a:solidFill>
                          <a:effectLst/>
                          <a:highlight>
                            <a:srgbClr val="FCF8F1"/>
                          </a:highlight>
                          <a:latin typeface="+mn-lt"/>
                          <a:ea typeface="Courier New" panose="02070309020205020404" pitchFamily="49" charset="0"/>
                          <a:cs typeface="Courier New" panose="02070309020205020404" pitchFamily="49" charset="0"/>
                          <a:sym typeface="Arial"/>
                        </a:rPr>
                        <a:t>Navragen familieanamnese voor scoliose (in een persoonlijk contact of via een vragenlijst)</a:t>
                      </a:r>
                    </a:p>
                    <a:p>
                      <a:pPr marL="142240" marR="0" algn="l" rtl="0">
                        <a:lnSpc>
                          <a:spcPct val="115000"/>
                        </a:lnSpc>
                        <a:spcBef>
                          <a:spcPts val="0"/>
                        </a:spcBef>
                        <a:spcAft>
                          <a:spcPts val="1000"/>
                        </a:spcAft>
                        <a:buClr>
                          <a:srgbClr val="000000"/>
                        </a:buClr>
                        <a:buFont typeface="Arial"/>
                      </a:pPr>
                      <a:r>
                        <a:rPr lang="nl-NL" sz="1400" b="0" i="0" u="none" strike="noStrike" cap="none" dirty="0">
                          <a:solidFill>
                            <a:schemeClr val="bg2"/>
                          </a:solidFill>
                          <a:effectLst/>
                          <a:highlight>
                            <a:srgbClr val="FCF8F1"/>
                          </a:highlight>
                          <a:latin typeface="+mn-lt"/>
                          <a:ea typeface="Calibri" panose="020F0502020204030204" pitchFamily="34" charset="0"/>
                          <a:cs typeface="Courier New" panose="02070309020205020404" pitchFamily="49" charset="0"/>
                          <a:sym typeface="Arial"/>
                        </a:rPr>
                        <a:t>Vraag bijvoorbeeld: ‘Zijn er familieleden die een scoliose (ook bekend als een S-bocht of zijdelingse kromming in de rug) hebben gehad?’.</a:t>
                      </a:r>
                    </a:p>
                    <a:p>
                      <a:pPr marL="142240" marR="0" algn="l" rtl="0">
                        <a:lnSpc>
                          <a:spcPct val="115000"/>
                        </a:lnSpc>
                        <a:spcBef>
                          <a:spcPts val="0"/>
                        </a:spcBef>
                        <a:spcAft>
                          <a:spcPts val="1000"/>
                        </a:spcAft>
                        <a:buClr>
                          <a:srgbClr val="000000"/>
                        </a:buClr>
                        <a:buFont typeface="Arial"/>
                      </a:pPr>
                      <a:r>
                        <a:rPr lang="nl-NL" sz="1400" b="0" i="0" u="none" strike="noStrike" cap="none" dirty="0">
                          <a:solidFill>
                            <a:schemeClr val="bg2"/>
                          </a:solidFill>
                          <a:effectLst/>
                          <a:highlight>
                            <a:srgbClr val="FCF8F1"/>
                          </a:highlight>
                          <a:latin typeface="+mn-lt"/>
                          <a:ea typeface="Calibri" panose="020F0502020204030204" pitchFamily="34" charset="0"/>
                          <a:cs typeface="Courier New" panose="02070309020205020404" pitchFamily="49" charset="0"/>
                          <a:sym typeface="Arial"/>
                        </a:rPr>
                        <a:t>Bij een positieve familieanamnese op scoliose worden extra contactmomenten (voor de start van de groeispurt) aangeboden om de rug te controleren. Daarna 1x per 6-12 maanden, afhankelijk van de lengtegroei en de puberteitsontwikkeling (hoe sneller de groei, des te frequenter de controle). De controles worden afgerond bij een (vrijwel) voltooide groeispurt.</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tc>
                  <a:txBody>
                    <a:bodyPr/>
                    <a:lstStyle/>
                    <a:p>
                      <a:pPr marR="0" algn="l" rtl="0">
                        <a:lnSpc>
                          <a:spcPct val="115000"/>
                        </a:lnSpc>
                        <a:spcBef>
                          <a:spcPts val="0"/>
                        </a:spcBef>
                        <a:spcAft>
                          <a:spcPts val="1000"/>
                        </a:spcAft>
                        <a:buClr>
                          <a:srgbClr val="000000"/>
                        </a:buClr>
                        <a:buFont typeface="Arial"/>
                      </a:pPr>
                      <a:r>
                        <a:rPr lang="nl-NL" sz="1400" b="0" i="0" u="none" strike="noStrike" cap="none" dirty="0">
                          <a:solidFill>
                            <a:schemeClr val="bg2"/>
                          </a:solidFill>
                          <a:effectLst/>
                          <a:latin typeface="+mn-lt"/>
                          <a:ea typeface="Calibri" panose="020F0502020204030204" pitchFamily="34" charset="0"/>
                          <a:cs typeface="+mn-cs"/>
                          <a:sym typeface="Arial"/>
                        </a:rPr>
                        <a:t>Scoliose</a:t>
                      </a:r>
                    </a:p>
                  </a:txBody>
                  <a:tcPr marL="44450" marR="44450" marT="36195" marB="36195">
                    <a:lnB w="12700" cap="flat" cmpd="sng" algn="ctr">
                      <a:solidFill>
                        <a:schemeClr val="bg1">
                          <a:lumMod val="6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2922398691"/>
                  </a:ext>
                </a:extLst>
              </a:tr>
            </a:tbl>
          </a:graphicData>
        </a:graphic>
      </p:graphicFrame>
    </p:spTree>
    <p:extLst>
      <p:ext uri="{BB962C8B-B14F-4D97-AF65-F5344CB8AC3E}">
        <p14:creationId xmlns:p14="http://schemas.microsoft.com/office/powerpoint/2010/main" val="232135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Lichamelijk onderzoek</a:t>
            </a:r>
          </a:p>
        </p:txBody>
      </p:sp>
      <p:sp>
        <p:nvSpPr>
          <p:cNvPr id="3" name="Text Placeholder 2">
            <a:extLst>
              <a:ext uri="{FF2B5EF4-FFF2-40B4-BE49-F238E27FC236}">
                <a16:creationId xmlns:a16="http://schemas.microsoft.com/office/drawing/2014/main" id="{A45AB320-BD0F-45EE-ABB4-5BC15A62625F}"/>
              </a:ext>
            </a:extLst>
          </p:cNvPr>
          <p:cNvSpPr>
            <a:spLocks noGrp="1"/>
          </p:cNvSpPr>
          <p:nvPr>
            <p:ph type="body" idx="1"/>
          </p:nvPr>
        </p:nvSpPr>
        <p:spPr/>
        <p:txBody>
          <a:bodyPr/>
          <a:lstStyle/>
          <a:p>
            <a:pPr lvl="0">
              <a:lnSpc>
                <a:spcPct val="150000"/>
              </a:lnSpc>
            </a:pPr>
            <a:r>
              <a:rPr lang="nl-NL" sz="2000" dirty="0"/>
              <a:t>De houding, met aandacht voor de stand van het hoofd, de schouders, de rug, de heupen en de knieën</a:t>
            </a:r>
          </a:p>
          <a:p>
            <a:pPr lvl="0">
              <a:lnSpc>
                <a:spcPct val="150000"/>
              </a:lnSpc>
            </a:pPr>
            <a:r>
              <a:rPr lang="nl-NL" sz="2000" dirty="0"/>
              <a:t>Het looppatroon</a:t>
            </a:r>
          </a:p>
          <a:p>
            <a:pPr lvl="0">
              <a:lnSpc>
                <a:spcPct val="150000"/>
              </a:lnSpc>
            </a:pPr>
            <a:r>
              <a:rPr lang="nl-NL" sz="2000" dirty="0"/>
              <a:t>De </a:t>
            </a:r>
            <a:r>
              <a:rPr lang="nl-NL" sz="2000" dirty="0" err="1"/>
              <a:t>neuromotorische</a:t>
            </a:r>
            <a:r>
              <a:rPr lang="nl-NL" sz="2000" dirty="0"/>
              <a:t> ontwikkeling</a:t>
            </a:r>
          </a:p>
          <a:p>
            <a:pPr>
              <a:lnSpc>
                <a:spcPct val="150000"/>
              </a:lnSpc>
            </a:pPr>
            <a:endParaRPr lang="nl-NL" sz="2000" dirty="0"/>
          </a:p>
          <a:p>
            <a:pPr>
              <a:lnSpc>
                <a:spcPct val="150000"/>
              </a:lnSpc>
            </a:pPr>
            <a:endParaRPr lang="nl-NL" sz="2000" dirty="0"/>
          </a:p>
          <a:p>
            <a:pPr marL="139700" indent="0">
              <a:buNone/>
            </a:pPr>
            <a:endParaRPr lang="nl-NL" dirty="0"/>
          </a:p>
          <a:p>
            <a:endParaRPr lang="nl-NL" dirty="0"/>
          </a:p>
        </p:txBody>
      </p:sp>
    </p:spTree>
    <p:extLst>
      <p:ext uri="{BB962C8B-B14F-4D97-AF65-F5344CB8AC3E}">
        <p14:creationId xmlns:p14="http://schemas.microsoft.com/office/powerpoint/2010/main" val="250295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Normale houding</a:t>
            </a:r>
          </a:p>
        </p:txBody>
      </p:sp>
      <p:pic>
        <p:nvPicPr>
          <p:cNvPr id="6" name="Picture 5">
            <a:extLst>
              <a:ext uri="{FF2B5EF4-FFF2-40B4-BE49-F238E27FC236}">
                <a16:creationId xmlns:a16="http://schemas.microsoft.com/office/drawing/2014/main" id="{2A731A69-8231-4FFB-824C-49FBB8B6A862}"/>
              </a:ext>
            </a:extLst>
          </p:cNvPr>
          <p:cNvPicPr>
            <a:picLocks noChangeAspect="1"/>
          </p:cNvPicPr>
          <p:nvPr/>
        </p:nvPicPr>
        <p:blipFill rotWithShape="1">
          <a:blip r:embed="rId3">
            <a:clrChange>
              <a:clrFrom>
                <a:srgbClr val="FFFFFF"/>
              </a:clrFrom>
              <a:clrTo>
                <a:srgbClr val="FFFFFF">
                  <a:alpha val="0"/>
                </a:srgbClr>
              </a:clrTo>
            </a:clrChange>
          </a:blip>
          <a:srcRect t="25538"/>
          <a:stretch/>
        </p:blipFill>
        <p:spPr>
          <a:xfrm>
            <a:off x="1072696" y="2509520"/>
            <a:ext cx="5345649" cy="3947746"/>
          </a:xfrm>
          <a:prstGeom prst="rect">
            <a:avLst/>
          </a:prstGeom>
        </p:spPr>
      </p:pic>
    </p:spTree>
    <p:extLst>
      <p:ext uri="{BB962C8B-B14F-4D97-AF65-F5344CB8AC3E}">
        <p14:creationId xmlns:p14="http://schemas.microsoft.com/office/powerpoint/2010/main" val="27426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Normale houding</a:t>
            </a:r>
          </a:p>
        </p:txBody>
      </p:sp>
      <p:pic>
        <p:nvPicPr>
          <p:cNvPr id="4" name="Picture 3">
            <a:extLst>
              <a:ext uri="{FF2B5EF4-FFF2-40B4-BE49-F238E27FC236}">
                <a16:creationId xmlns:a16="http://schemas.microsoft.com/office/drawing/2014/main" id="{60EA2BEC-4369-4F3C-8D46-4039E7292A97}"/>
              </a:ext>
            </a:extLst>
          </p:cNvPr>
          <p:cNvPicPr>
            <a:picLocks noChangeAspect="1"/>
          </p:cNvPicPr>
          <p:nvPr/>
        </p:nvPicPr>
        <p:blipFill rotWithShape="1">
          <a:blip r:embed="rId3">
            <a:clrChange>
              <a:clrFrom>
                <a:srgbClr val="FFFFFF"/>
              </a:clrFrom>
              <a:clrTo>
                <a:srgbClr val="FFFFFF">
                  <a:alpha val="0"/>
                </a:srgbClr>
              </a:clrTo>
            </a:clrChange>
          </a:blip>
          <a:srcRect l="31817" r="44466" b="75521"/>
          <a:stretch/>
        </p:blipFill>
        <p:spPr>
          <a:xfrm>
            <a:off x="1192803" y="2894240"/>
            <a:ext cx="2840717" cy="2907819"/>
          </a:xfrm>
          <a:prstGeom prst="rect">
            <a:avLst/>
          </a:prstGeom>
        </p:spPr>
      </p:pic>
      <p:pic>
        <p:nvPicPr>
          <p:cNvPr id="5" name="Picture 4">
            <a:extLst>
              <a:ext uri="{FF2B5EF4-FFF2-40B4-BE49-F238E27FC236}">
                <a16:creationId xmlns:a16="http://schemas.microsoft.com/office/drawing/2014/main" id="{3FABD013-EE6C-4984-8CDE-27CF5875EB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50080" y="1620747"/>
            <a:ext cx="3820160" cy="4642003"/>
          </a:xfrm>
          <a:prstGeom prst="rect">
            <a:avLst/>
          </a:prstGeom>
        </p:spPr>
      </p:pic>
    </p:spTree>
    <p:extLst>
      <p:ext uri="{BB962C8B-B14F-4D97-AF65-F5344CB8AC3E}">
        <p14:creationId xmlns:p14="http://schemas.microsoft.com/office/powerpoint/2010/main" val="332078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Lordose (versterkte </a:t>
            </a:r>
            <a:r>
              <a:rPr lang="nl-NL" b="1" dirty="0" err="1"/>
              <a:t>holling</a:t>
            </a:r>
            <a:r>
              <a:rPr lang="nl-NL" b="1" dirty="0"/>
              <a:t>)</a:t>
            </a:r>
          </a:p>
        </p:txBody>
      </p:sp>
      <p:pic>
        <p:nvPicPr>
          <p:cNvPr id="6" name="Picture 5">
            <a:extLst>
              <a:ext uri="{FF2B5EF4-FFF2-40B4-BE49-F238E27FC236}">
                <a16:creationId xmlns:a16="http://schemas.microsoft.com/office/drawing/2014/main" id="{090C31D1-8951-41BD-B09C-49CC896505F0}"/>
              </a:ext>
            </a:extLst>
          </p:cNvPr>
          <p:cNvPicPr>
            <a:picLocks noChangeAspect="1"/>
          </p:cNvPicPr>
          <p:nvPr/>
        </p:nvPicPr>
        <p:blipFill rotWithShape="1">
          <a:blip r:embed="rId3">
            <a:clrChange>
              <a:clrFrom>
                <a:srgbClr val="FFFFFF"/>
              </a:clrFrom>
              <a:clrTo>
                <a:srgbClr val="FFFFFF">
                  <a:alpha val="0"/>
                </a:srgbClr>
              </a:clrTo>
            </a:clrChange>
          </a:blip>
          <a:srcRect t="25702"/>
          <a:stretch/>
        </p:blipFill>
        <p:spPr>
          <a:xfrm>
            <a:off x="1394264" y="2607994"/>
            <a:ext cx="860473" cy="3438068"/>
          </a:xfrm>
          <a:prstGeom prst="rect">
            <a:avLst/>
          </a:prstGeom>
        </p:spPr>
      </p:pic>
      <p:pic>
        <p:nvPicPr>
          <p:cNvPr id="7" name="Picture 6">
            <a:extLst>
              <a:ext uri="{FF2B5EF4-FFF2-40B4-BE49-F238E27FC236}">
                <a16:creationId xmlns:a16="http://schemas.microsoft.com/office/drawing/2014/main" id="{29A890C4-A689-4DA8-BFDF-C75DC50F91C4}"/>
              </a:ext>
            </a:extLst>
          </p:cNvPr>
          <p:cNvPicPr>
            <a:picLocks noChangeAspect="1"/>
          </p:cNvPicPr>
          <p:nvPr/>
        </p:nvPicPr>
        <p:blipFill rotWithShape="1">
          <a:blip r:embed="rId3">
            <a:clrChange>
              <a:clrFrom>
                <a:srgbClr val="FFFFFF"/>
              </a:clrFrom>
              <a:clrTo>
                <a:srgbClr val="FFFFFF">
                  <a:alpha val="0"/>
                </a:srgbClr>
              </a:clrTo>
            </a:clrChange>
          </a:blip>
          <a:srcRect b="75597"/>
          <a:stretch/>
        </p:blipFill>
        <p:spPr>
          <a:xfrm>
            <a:off x="2254738" y="3327994"/>
            <a:ext cx="1600436" cy="2100310"/>
          </a:xfrm>
          <a:prstGeom prst="rect">
            <a:avLst/>
          </a:prstGeom>
        </p:spPr>
      </p:pic>
      <p:pic>
        <p:nvPicPr>
          <p:cNvPr id="8" name="Picture 7">
            <a:extLst>
              <a:ext uri="{FF2B5EF4-FFF2-40B4-BE49-F238E27FC236}">
                <a16:creationId xmlns:a16="http://schemas.microsoft.com/office/drawing/2014/main" id="{0DBAC186-E02F-4313-90C4-6C349EC320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55269" y="2715365"/>
            <a:ext cx="1978592" cy="3375525"/>
          </a:xfrm>
          <a:prstGeom prst="rect">
            <a:avLst/>
          </a:prstGeom>
        </p:spPr>
      </p:pic>
    </p:spTree>
    <p:extLst>
      <p:ext uri="{BB962C8B-B14F-4D97-AF65-F5344CB8AC3E}">
        <p14:creationId xmlns:p14="http://schemas.microsoft.com/office/powerpoint/2010/main" val="123518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err="1"/>
              <a:t>Kyfose</a:t>
            </a:r>
            <a:r>
              <a:rPr lang="nl-NL" b="1" dirty="0"/>
              <a:t> (versterkte bolling)</a:t>
            </a:r>
          </a:p>
        </p:txBody>
      </p:sp>
      <p:pic>
        <p:nvPicPr>
          <p:cNvPr id="9" name="Picture 8">
            <a:extLst>
              <a:ext uri="{FF2B5EF4-FFF2-40B4-BE49-F238E27FC236}">
                <a16:creationId xmlns:a16="http://schemas.microsoft.com/office/drawing/2014/main" id="{620D3954-DAD0-44D0-94BD-72983B76C6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46218" y="2467699"/>
            <a:ext cx="2560684" cy="3944233"/>
          </a:xfrm>
          <a:prstGeom prst="rect">
            <a:avLst/>
          </a:prstGeom>
        </p:spPr>
      </p:pic>
    </p:spTree>
    <p:extLst>
      <p:ext uri="{BB962C8B-B14F-4D97-AF65-F5344CB8AC3E}">
        <p14:creationId xmlns:p14="http://schemas.microsoft.com/office/powerpoint/2010/main" val="400265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Scoliose</a:t>
            </a:r>
          </a:p>
        </p:txBody>
      </p:sp>
      <p:pic>
        <p:nvPicPr>
          <p:cNvPr id="4" name="Picture 3">
            <a:extLst>
              <a:ext uri="{FF2B5EF4-FFF2-40B4-BE49-F238E27FC236}">
                <a16:creationId xmlns:a16="http://schemas.microsoft.com/office/drawing/2014/main" id="{3AF08378-8786-46B5-922D-E4018ABB11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76399" y="2298445"/>
            <a:ext cx="5636455" cy="5762789"/>
          </a:xfrm>
          <a:prstGeom prst="rect">
            <a:avLst/>
          </a:prstGeom>
        </p:spPr>
      </p:pic>
    </p:spTree>
    <p:extLst>
      <p:ext uri="{BB962C8B-B14F-4D97-AF65-F5344CB8AC3E}">
        <p14:creationId xmlns:p14="http://schemas.microsoft.com/office/powerpoint/2010/main" val="333346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err="1"/>
              <a:t>Pectus</a:t>
            </a:r>
            <a:r>
              <a:rPr lang="nl-NL" b="1" dirty="0"/>
              <a:t> </a:t>
            </a:r>
            <a:r>
              <a:rPr lang="nl-NL" b="1" dirty="0" err="1"/>
              <a:t>excavatum</a:t>
            </a:r>
            <a:r>
              <a:rPr lang="nl-NL" b="1" dirty="0"/>
              <a:t> en </a:t>
            </a:r>
            <a:r>
              <a:rPr lang="nl-NL" b="1" dirty="0" err="1"/>
              <a:t>carinatum</a:t>
            </a:r>
            <a:endParaRPr lang="nl-NL" b="1" dirty="0"/>
          </a:p>
        </p:txBody>
      </p:sp>
      <p:pic>
        <p:nvPicPr>
          <p:cNvPr id="4" name="image5.jpg">
            <a:extLst>
              <a:ext uri="{FF2B5EF4-FFF2-40B4-BE49-F238E27FC236}">
                <a16:creationId xmlns:a16="http://schemas.microsoft.com/office/drawing/2014/main" id="{DD7E451B-DA78-4B56-BCAB-56A10CFBD5C5}"/>
              </a:ext>
            </a:extLst>
          </p:cNvPr>
          <p:cNvPicPr>
            <a:picLocks noChangeAspect="1"/>
          </p:cNvPicPr>
          <p:nvPr/>
        </p:nvPicPr>
        <p:blipFill>
          <a:blip r:embed="rId3"/>
          <a:srcRect r="35403"/>
          <a:stretch>
            <a:fillRect/>
          </a:stretch>
        </p:blipFill>
        <p:spPr>
          <a:xfrm>
            <a:off x="1547813" y="2507330"/>
            <a:ext cx="3617391" cy="3600000"/>
          </a:xfrm>
          <a:prstGeom prst="rect">
            <a:avLst/>
          </a:prstGeom>
          <a:ln/>
        </p:spPr>
      </p:pic>
      <p:pic>
        <p:nvPicPr>
          <p:cNvPr id="3" name="Picture 2">
            <a:extLst>
              <a:ext uri="{FF2B5EF4-FFF2-40B4-BE49-F238E27FC236}">
                <a16:creationId xmlns:a16="http://schemas.microsoft.com/office/drawing/2014/main" id="{FD0DAA6F-C61F-4B2B-A25F-BCD145DEE783}"/>
              </a:ext>
            </a:extLst>
          </p:cNvPr>
          <p:cNvPicPr>
            <a:picLocks noChangeAspect="1"/>
          </p:cNvPicPr>
          <p:nvPr/>
        </p:nvPicPr>
        <p:blipFill>
          <a:blip r:embed="rId4"/>
          <a:stretch>
            <a:fillRect/>
          </a:stretch>
        </p:blipFill>
        <p:spPr>
          <a:xfrm>
            <a:off x="5165204" y="2507330"/>
            <a:ext cx="2152500" cy="3600000"/>
          </a:xfrm>
          <a:prstGeom prst="rect">
            <a:avLst/>
          </a:prstGeom>
        </p:spPr>
      </p:pic>
    </p:spTree>
    <p:extLst>
      <p:ext uri="{BB962C8B-B14F-4D97-AF65-F5344CB8AC3E}">
        <p14:creationId xmlns:p14="http://schemas.microsoft.com/office/powerpoint/2010/main" val="281270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2868613" y="357505"/>
            <a:ext cx="7138987" cy="409575"/>
          </a:xfrm>
        </p:spPr>
        <p:txBody>
          <a:bodyPr/>
          <a:lstStyle/>
          <a:p>
            <a:pPr indent="0">
              <a:buNone/>
            </a:pPr>
            <a:r>
              <a:rPr lang="nl-NL" b="1" dirty="0"/>
              <a:t>Adviezen bewegen</a:t>
            </a:r>
          </a:p>
        </p:txBody>
      </p:sp>
      <p:graphicFrame>
        <p:nvGraphicFramePr>
          <p:cNvPr id="4" name="Tabel 4">
            <a:extLst>
              <a:ext uri="{FF2B5EF4-FFF2-40B4-BE49-F238E27FC236}">
                <a16:creationId xmlns:a16="http://schemas.microsoft.com/office/drawing/2014/main" id="{7356FCC4-BB31-43D6-9C95-00FE59A24499}"/>
              </a:ext>
            </a:extLst>
          </p:cNvPr>
          <p:cNvGraphicFramePr>
            <a:graphicFrameLocks noGrp="1"/>
          </p:cNvGraphicFramePr>
          <p:nvPr>
            <p:extLst>
              <p:ext uri="{D42A27DB-BD31-4B8C-83A1-F6EECF244321}">
                <p14:modId xmlns:p14="http://schemas.microsoft.com/office/powerpoint/2010/main" val="4162092540"/>
              </p:ext>
            </p:extLst>
          </p:nvPr>
        </p:nvGraphicFramePr>
        <p:xfrm>
          <a:off x="300111" y="900808"/>
          <a:ext cx="8721969" cy="4649983"/>
        </p:xfrm>
        <a:graphic>
          <a:graphicData uri="http://schemas.openxmlformats.org/drawingml/2006/table">
            <a:tbl>
              <a:tblPr firstRow="1" bandRow="1">
                <a:tableStyleId>{5C22544A-7EE6-4342-B048-85BDC9FD1C3A}</a:tableStyleId>
              </a:tblPr>
              <a:tblGrid>
                <a:gridCol w="868430">
                  <a:extLst>
                    <a:ext uri="{9D8B030D-6E8A-4147-A177-3AD203B41FA5}">
                      <a16:colId xmlns:a16="http://schemas.microsoft.com/office/drawing/2014/main" val="1465761070"/>
                    </a:ext>
                  </a:extLst>
                </a:gridCol>
                <a:gridCol w="7853539">
                  <a:extLst>
                    <a:ext uri="{9D8B030D-6E8A-4147-A177-3AD203B41FA5}">
                      <a16:colId xmlns:a16="http://schemas.microsoft.com/office/drawing/2014/main" val="731818281"/>
                    </a:ext>
                  </a:extLst>
                </a:gridCol>
              </a:tblGrid>
              <a:tr h="218626">
                <a:tc gridSpan="2">
                  <a:txBody>
                    <a:bodyPr/>
                    <a:lstStyle/>
                    <a:p>
                      <a:pPr>
                        <a:lnSpc>
                          <a:spcPct val="100000"/>
                        </a:lnSpc>
                      </a:pPr>
                      <a:endParaRPr lang="nl-NL" sz="1100" b="1" kern="1200" dirty="0">
                        <a:solidFill>
                          <a:schemeClr val="tx1"/>
                        </a:solidFill>
                        <a:latin typeface="+mn-lt"/>
                        <a:ea typeface="+mn-ea"/>
                        <a:cs typeface="+mn-cs"/>
                      </a:endParaRPr>
                    </a:p>
                  </a:txBody>
                  <a:tcPr>
                    <a:solidFill>
                      <a:schemeClr val="tx2"/>
                    </a:solidFill>
                  </a:tcPr>
                </a:tc>
                <a:tc hMerge="1">
                  <a:txBody>
                    <a:bodyPr/>
                    <a:lstStyle/>
                    <a:p>
                      <a:endParaRPr lang="nl-NL" sz="2000" dirty="0"/>
                    </a:p>
                  </a:txBody>
                  <a:tcPr>
                    <a:solidFill>
                      <a:schemeClr val="accent6"/>
                    </a:solidFill>
                  </a:tcPr>
                </a:tc>
                <a:extLst>
                  <a:ext uri="{0D108BD9-81ED-4DB2-BD59-A6C34878D82A}">
                    <a16:rowId xmlns:a16="http://schemas.microsoft.com/office/drawing/2014/main" val="2920114062"/>
                  </a:ext>
                </a:extLst>
              </a:tr>
              <a:tr h="639413">
                <a:tc>
                  <a:txBody>
                    <a:bodyPr/>
                    <a:lstStyle/>
                    <a:p>
                      <a:pPr>
                        <a:lnSpc>
                          <a:spcPct val="100000"/>
                        </a:lnSpc>
                        <a:spcAft>
                          <a:spcPts val="800"/>
                        </a:spcAft>
                      </a:pPr>
                      <a:r>
                        <a:rPr lang="nl-NL" sz="1100" b="0" dirty="0">
                          <a:effectLst/>
                          <a:latin typeface="+mn-lt"/>
                          <a:ea typeface="Calibri" panose="020F0502020204030204" pitchFamily="34" charset="0"/>
                          <a:cs typeface="Times New Roman" panose="02020603050405020304" pitchFamily="18" charset="0"/>
                        </a:rPr>
                        <a:t>0-1 jaar</a:t>
                      </a:r>
                    </a:p>
                  </a:txBody>
                  <a:tcPr marL="52070" marR="52070" marT="9525" marB="0">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a:lnSpc>
                          <a:spcPct val="100000"/>
                        </a:lnSpc>
                        <a:spcAft>
                          <a:spcPts val="800"/>
                        </a:spcAft>
                      </a:pPr>
                      <a:r>
                        <a:rPr lang="nl-NL" sz="1100" b="0" dirty="0">
                          <a:effectLst/>
                          <a:latin typeface="+mn-lt"/>
                          <a:ea typeface="Calibri" panose="020F0502020204030204" pitchFamily="34" charset="0"/>
                          <a:cs typeface="Times New Roman" panose="02020603050405020304" pitchFamily="18" charset="0"/>
                        </a:rPr>
                        <a:t>Bewegen op verschillende momenten en op verschillende manieren. Meer bewegen is beter. Zie de richtlijn Motorische ontwikkeling voor adviezen rond buikligging onder toezicht en het voorkomen van langdurig in een zittende houding doorbrengen bij baby’s.</a:t>
                      </a:r>
                      <a:br>
                        <a:rPr lang="nl-NL" sz="1100" b="0" dirty="0">
                          <a:effectLst/>
                          <a:latin typeface="+mn-lt"/>
                          <a:ea typeface="Calibri" panose="020F0502020204030204" pitchFamily="34" charset="0"/>
                          <a:cs typeface="Times New Roman" panose="02020603050405020304" pitchFamily="18" charset="0"/>
                        </a:rPr>
                      </a:br>
                      <a:endParaRPr lang="nl-NL" sz="1100" b="0" dirty="0">
                        <a:effectLst/>
                        <a:latin typeface="+mn-lt"/>
                        <a:ea typeface="Calibri" panose="020F0502020204030204" pitchFamily="34" charset="0"/>
                        <a:cs typeface="Times New Roman" panose="02020603050405020304" pitchFamily="18" charset="0"/>
                      </a:endParaRPr>
                    </a:p>
                  </a:txBody>
                  <a:tcPr marL="52070" marR="52070" marT="9525" marB="0">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680962452"/>
                  </a:ext>
                </a:extLst>
              </a:tr>
              <a:tr h="323816">
                <a:tc>
                  <a:txBody>
                    <a:bodyPr/>
                    <a:lstStyle/>
                    <a:p>
                      <a:pPr>
                        <a:lnSpc>
                          <a:spcPct val="100000"/>
                        </a:lnSpc>
                        <a:spcAft>
                          <a:spcPts val="800"/>
                        </a:spcAft>
                      </a:pPr>
                      <a:r>
                        <a:rPr lang="nl-NL" sz="1100" b="0" dirty="0">
                          <a:effectLst/>
                          <a:latin typeface="+mn-lt"/>
                          <a:ea typeface="Calibri" panose="020F0502020204030204" pitchFamily="34" charset="0"/>
                          <a:cs typeface="Times New Roman" panose="02020603050405020304" pitchFamily="18" charset="0"/>
                        </a:rPr>
                        <a:t>1-3 jaar</a:t>
                      </a: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a:lnSpc>
                          <a:spcPct val="100000"/>
                        </a:lnSpc>
                        <a:spcAft>
                          <a:spcPts val="800"/>
                        </a:spcAft>
                      </a:pPr>
                      <a: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t>Minstens 180 minuten per dag bewegen op verschillende manieren, verspreid over de dag. Meer bewegen is beter.</a:t>
                      </a:r>
                      <a:b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br>
                      <a: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t> </a:t>
                      </a: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3674751263"/>
                  </a:ext>
                </a:extLst>
              </a:tr>
              <a:tr h="481614">
                <a:tc>
                  <a:txBody>
                    <a:bodyPr/>
                    <a:lstStyle/>
                    <a:p>
                      <a:pPr>
                        <a:lnSpc>
                          <a:spcPct val="100000"/>
                        </a:lnSpc>
                        <a:spcAft>
                          <a:spcPts val="800"/>
                        </a:spcAft>
                      </a:pPr>
                      <a:r>
                        <a:rPr lang="nl-NL" sz="1100" b="0">
                          <a:effectLst/>
                          <a:latin typeface="+mn-lt"/>
                          <a:ea typeface="Calibri" panose="020F0502020204030204" pitchFamily="34" charset="0"/>
                          <a:cs typeface="Times New Roman" panose="02020603050405020304" pitchFamily="18" charset="0"/>
                        </a:rPr>
                        <a:t>3-4 jaar</a:t>
                      </a: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a:lnSpc>
                          <a:spcPct val="100000"/>
                        </a:lnSpc>
                        <a:spcAft>
                          <a:spcPts val="800"/>
                        </a:spcAft>
                      </a:pPr>
                      <a: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t>Minstens 180 minuten per dag bewegen op verschillende manieren, waarvan minstens 60 minuten matig- tot intensief actief bewegen, verspreid over de dag. Meer bewegen is beter. </a:t>
                      </a:r>
                      <a:b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br>
                      <a:endPar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endParaRP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2100933062"/>
                  </a:ext>
                </a:extLst>
              </a:tr>
              <a:tr h="481614">
                <a:tc>
                  <a:txBody>
                    <a:bodyPr/>
                    <a:lstStyle/>
                    <a:p>
                      <a:pPr>
                        <a:lnSpc>
                          <a:spcPct val="100000"/>
                        </a:lnSpc>
                        <a:spcAft>
                          <a:spcPts val="800"/>
                        </a:spcAft>
                      </a:pPr>
                      <a:r>
                        <a:rPr lang="en-GB" sz="1100" b="0">
                          <a:effectLst/>
                          <a:latin typeface="+mn-lt"/>
                          <a:ea typeface="Calibri" panose="020F0502020204030204" pitchFamily="34" charset="0"/>
                          <a:cs typeface="Times New Roman" panose="02020603050405020304" pitchFamily="18" charset="0"/>
                        </a:rPr>
                        <a:t>4-18 jaar </a:t>
                      </a:r>
                      <a:endParaRPr lang="nl-NL" sz="1100" b="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a:lnSpc>
                          <a:spcPct val="100000"/>
                        </a:lnSpc>
                        <a:spcAft>
                          <a:spcPts val="800"/>
                        </a:spcAft>
                      </a:pPr>
                      <a: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t>Bewegen is goed, meer bewegen is beter. Doe minstens elke dag een uur aan matig intensieve inspanning. Doe minstens driemaal per week spier- en botversterkende activiteiten. En: voorkom veel stilzitten.</a:t>
                      </a:r>
                      <a:br>
                        <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rPr>
                      </a:br>
                      <a:endParaRPr lang="nl-NL" sz="1100" b="0" i="0" u="none" strike="noStrike" cap="none" dirty="0">
                        <a:solidFill>
                          <a:schemeClr val="dk1"/>
                        </a:solidFill>
                        <a:effectLst/>
                        <a:latin typeface="+mn-lt"/>
                        <a:ea typeface="Calibri" panose="020F0502020204030204" pitchFamily="34" charset="0"/>
                        <a:cs typeface="Times New Roman" panose="02020603050405020304" pitchFamily="18" charset="0"/>
                        <a:sym typeface="Arial"/>
                      </a:endParaRP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2516883323"/>
                  </a:ext>
                </a:extLst>
              </a:tr>
              <a:tr h="2341123">
                <a:tc>
                  <a:txBody>
                    <a:bodyPr/>
                    <a:lstStyle/>
                    <a:p>
                      <a:pPr>
                        <a:lnSpc>
                          <a:spcPct val="100000"/>
                        </a:lnSpc>
                        <a:spcAft>
                          <a:spcPts val="800"/>
                        </a:spcAft>
                      </a:pPr>
                      <a:r>
                        <a:rPr lang="nl-NL" sz="1100" b="0">
                          <a:effectLst/>
                          <a:latin typeface="+mn-lt"/>
                          <a:ea typeface="Calibri" panose="020F0502020204030204" pitchFamily="34" charset="0"/>
                          <a:cs typeface="Times New Roman" panose="02020603050405020304" pitchFamily="18" charset="0"/>
                        </a:rPr>
                        <a:t>Voor alle leeftijden</a:t>
                      </a: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marL="171450" indent="-171450">
                        <a:lnSpc>
                          <a:spcPct val="100000"/>
                        </a:lnSpc>
                        <a:spcAft>
                          <a:spcPts val="800"/>
                        </a:spcAft>
                        <a:buFont typeface="Arial" panose="020B0604020202020204" pitchFamily="34" charset="0"/>
                        <a:buChar char="•"/>
                      </a:pPr>
                      <a:r>
                        <a:rPr lang="nl-NL" sz="1100" b="0" dirty="0">
                          <a:effectLst/>
                          <a:latin typeface="+mn-lt"/>
                          <a:ea typeface="Calibri" panose="020F0502020204030204" pitchFamily="34" charset="0"/>
                          <a:cs typeface="Times New Roman" panose="02020603050405020304" pitchFamily="18" charset="0"/>
                        </a:rPr>
                        <a:t>Zie de JGZ-richtlijn Motorische ontwikkeling voor adviezen rond bewegen en de motorische ontwikkeling</a:t>
                      </a:r>
                    </a:p>
                    <a:p>
                      <a:pPr marL="171450" indent="-171450">
                        <a:lnSpc>
                          <a:spcPct val="100000"/>
                        </a:lnSpc>
                        <a:spcAft>
                          <a:spcPts val="800"/>
                        </a:spcAft>
                        <a:buFont typeface="Arial" panose="020B0604020202020204" pitchFamily="34" charset="0"/>
                        <a:buChar char="•"/>
                      </a:pPr>
                      <a:r>
                        <a:rPr lang="nl-NL" sz="1100" b="0" u="none" dirty="0">
                          <a:effectLst/>
                          <a:latin typeface="+mn-lt"/>
                          <a:ea typeface="Calibri" panose="020F0502020204030204" pitchFamily="34" charset="0"/>
                          <a:cs typeface="Times New Roman" panose="02020603050405020304" pitchFamily="18" charset="0"/>
                        </a:rPr>
                        <a:t>Buitenspelen, elke dag!</a:t>
                      </a:r>
                    </a:p>
                    <a:p>
                      <a:pPr marL="171450" indent="-171450">
                        <a:lnSpc>
                          <a:spcPct val="100000"/>
                        </a:lnSpc>
                        <a:spcAft>
                          <a:spcPts val="800"/>
                        </a:spcAft>
                        <a:buFont typeface="Arial" panose="020B0604020202020204" pitchFamily="34" charset="0"/>
                        <a:buChar char="•"/>
                      </a:pPr>
                      <a:r>
                        <a:rPr lang="nl-NL" sz="1100" b="0" u="none" dirty="0">
                          <a:effectLst/>
                          <a:latin typeface="+mn-lt"/>
                          <a:ea typeface="Calibri" panose="020F0502020204030204" pitchFamily="34" charset="0"/>
                          <a:cs typeface="Times New Roman" panose="02020603050405020304" pitchFamily="18" charset="0"/>
                        </a:rPr>
                        <a:t>Gezond bewegen in het dagelijks leven</a:t>
                      </a:r>
                    </a:p>
                    <a:p>
                      <a:pPr marL="171450" indent="-171450">
                        <a:lnSpc>
                          <a:spcPct val="100000"/>
                        </a:lnSpc>
                        <a:spcAft>
                          <a:spcPts val="800"/>
                        </a:spcAft>
                        <a:buFont typeface="Arial" panose="020B0604020202020204" pitchFamily="34" charset="0"/>
                        <a:buChar char="•"/>
                      </a:pPr>
                      <a:r>
                        <a:rPr lang="nl-NL" sz="1100" b="0" u="none" dirty="0">
                          <a:effectLst/>
                          <a:latin typeface="+mn-lt"/>
                          <a:ea typeface="Calibri" panose="020F0502020204030204" pitchFamily="34" charset="0"/>
                          <a:cs typeface="Times New Roman" panose="02020603050405020304" pitchFamily="18" charset="0"/>
                        </a:rPr>
                        <a:t>Georganiseerde beweegactiviteiten en sporten: </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Vanaf jonge leeftijd. </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Armoede en sport. Jeugdfonds Sport &amp; Cultuur</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Buurtsportcoaches. </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Welke sport? https://sport.nl/sportwijzer</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Risicovol spelen. </a:t>
                      </a:r>
                    </a:p>
                    <a:p>
                      <a:pPr marL="0" lvl="0" indent="0">
                        <a:lnSpc>
                          <a:spcPct val="100000"/>
                        </a:lnSpc>
                        <a:spcAft>
                          <a:spcPts val="0"/>
                        </a:spcAft>
                        <a:buFont typeface="Courier New" panose="02070309020205020404" pitchFamily="49" charset="0"/>
                        <a:buNone/>
                        <a:tabLst>
                          <a:tab pos="457200" algn="l"/>
                        </a:tabLst>
                      </a:pPr>
                      <a:r>
                        <a:rPr lang="nl-NL" sz="1100" b="0" dirty="0">
                          <a:effectLst/>
                          <a:latin typeface="+mn-lt"/>
                          <a:ea typeface="Calibri" panose="020F0502020204030204" pitchFamily="34" charset="0"/>
                          <a:cs typeface="Times New Roman" panose="02020603050405020304" pitchFamily="18" charset="0"/>
                        </a:rPr>
                        <a:t>                 -   Voorkomen van sportblessures</a:t>
                      </a: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1004055855"/>
                  </a:ext>
                </a:extLst>
              </a:tr>
            </a:tbl>
          </a:graphicData>
        </a:graphic>
      </p:graphicFrame>
      <p:sp>
        <p:nvSpPr>
          <p:cNvPr id="3" name="TextBox 2">
            <a:extLst>
              <a:ext uri="{FF2B5EF4-FFF2-40B4-BE49-F238E27FC236}">
                <a16:creationId xmlns:a16="http://schemas.microsoft.com/office/drawing/2014/main" id="{BEB7E5F3-FE9A-4DB3-8D4A-B1DB9D196D66}"/>
              </a:ext>
            </a:extLst>
          </p:cNvPr>
          <p:cNvSpPr txBox="1"/>
          <p:nvPr/>
        </p:nvSpPr>
        <p:spPr>
          <a:xfrm>
            <a:off x="513347" y="5839326"/>
            <a:ext cx="8117306" cy="646331"/>
          </a:xfrm>
          <a:prstGeom prst="rect">
            <a:avLst/>
          </a:prstGeom>
          <a:noFill/>
        </p:spPr>
        <p:txBody>
          <a:bodyPr wrap="square" rtlCol="0">
            <a:spAutoFit/>
          </a:bodyPr>
          <a:lstStyle/>
          <a:p>
            <a:r>
              <a:rPr lang="nl-NL" sz="1800" dirty="0"/>
              <a:t>Je kunt ook gebruik maken van de tipsheets voor ouders en jongeren die bij deze richtlijn horen.</a:t>
            </a:r>
          </a:p>
        </p:txBody>
      </p:sp>
    </p:spTree>
    <p:extLst>
      <p:ext uri="{BB962C8B-B14F-4D97-AF65-F5344CB8AC3E}">
        <p14:creationId xmlns:p14="http://schemas.microsoft.com/office/powerpoint/2010/main" val="343211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1381512" y="180022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err="1">
                <a:solidFill>
                  <a:schemeClr val="dk2"/>
                </a:solidFill>
                <a:latin typeface="Calibri"/>
                <a:ea typeface="Calibri"/>
                <a:cs typeface="Calibri"/>
                <a:sym typeface="Calibri"/>
              </a:rPr>
              <a:t>Waarom</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deze</a:t>
            </a:r>
            <a:r>
              <a:rPr lang="en-US" sz="1900" b="1" dirty="0">
                <a:solidFill>
                  <a:schemeClr val="dk2"/>
                </a:solidFill>
                <a:latin typeface="Calibri"/>
                <a:ea typeface="Calibri"/>
                <a:cs typeface="Calibri"/>
                <a:sym typeface="Calibri"/>
              </a:rPr>
              <a:t> </a:t>
            </a:r>
            <a:r>
              <a:rPr lang="en-US" sz="1900" b="1" dirty="0" err="1">
                <a:solidFill>
                  <a:schemeClr val="dk2"/>
                </a:solidFill>
                <a:latin typeface="Calibri"/>
                <a:ea typeface="Calibri"/>
                <a:cs typeface="Calibri"/>
                <a:sym typeface="Calibri"/>
              </a:rPr>
              <a:t>richtlijn</a:t>
            </a:r>
            <a:r>
              <a:rPr lang="en-US" sz="1900" b="1" dirty="0">
                <a:solidFill>
                  <a:schemeClr val="dk2"/>
                </a:solidFill>
                <a:latin typeface="Calibri"/>
                <a:ea typeface="Calibri"/>
                <a:cs typeface="Calibri"/>
                <a:sym typeface="Calibri"/>
              </a:rPr>
              <a:t>?</a:t>
            </a:r>
            <a:endParaRPr sz="1800" b="0" i="0" u="none" strike="noStrike" cap="none" dirty="0">
              <a:solidFill>
                <a:schemeClr val="dk1"/>
              </a:solidFill>
              <a:latin typeface="Arial"/>
              <a:ea typeface="Arial"/>
              <a:cs typeface="Arial"/>
              <a:sym typeface="Arial"/>
            </a:endParaRPr>
          </a:p>
        </p:txBody>
      </p:sp>
      <p:sp>
        <p:nvSpPr>
          <p:cNvPr id="36" name="Google Shape;36;p7"/>
          <p:cNvSpPr txBox="1"/>
          <p:nvPr/>
        </p:nvSpPr>
        <p:spPr>
          <a:xfrm>
            <a:off x="1074821" y="2209800"/>
            <a:ext cx="8069179" cy="3962400"/>
          </a:xfrm>
          <a:prstGeom prst="rect">
            <a:avLst/>
          </a:prstGeom>
          <a:noFill/>
          <a:ln>
            <a:noFill/>
          </a:ln>
        </p:spPr>
        <p:txBody>
          <a:bodyPr spcFirstLastPara="1" wrap="square" lIns="91425" tIns="45700" rIns="91425" bIns="45700" anchor="t" anchorCtr="0">
            <a:noAutofit/>
          </a:bodyPr>
          <a:lstStyle/>
          <a:p>
            <a:pPr marL="285750" indent="-285750">
              <a:lnSpc>
                <a:spcPct val="150000"/>
              </a:lnSpc>
              <a:buFont typeface="Arial" panose="020B0604020202020204" pitchFamily="34" charset="0"/>
              <a:buChar char="•"/>
            </a:pPr>
            <a:r>
              <a:rPr lang="nl-NL" sz="1800" dirty="0"/>
              <a:t>Stimuleren van een goede houding en gezond beweeggedrag</a:t>
            </a:r>
          </a:p>
          <a:p>
            <a:pPr marL="285750" indent="-285750">
              <a:lnSpc>
                <a:spcPct val="150000"/>
              </a:lnSpc>
              <a:buFont typeface="Arial" panose="020B0604020202020204" pitchFamily="34" charset="0"/>
              <a:buChar char="•"/>
            </a:pPr>
            <a:r>
              <a:rPr lang="nl-NL" sz="1800" dirty="0"/>
              <a:t>Normaliseren </a:t>
            </a:r>
          </a:p>
          <a:p>
            <a:pPr marL="285750" indent="-285750">
              <a:lnSpc>
                <a:spcPct val="150000"/>
              </a:lnSpc>
              <a:buFont typeface="Arial" panose="020B0604020202020204" pitchFamily="34" charset="0"/>
              <a:buChar char="•"/>
            </a:pPr>
            <a:r>
              <a:rPr lang="nl-NL" sz="1800" dirty="0"/>
              <a:t>Ouders en jeugdigen informeren, adviseren of verwijzen</a:t>
            </a:r>
          </a:p>
          <a:p>
            <a:pPr marL="285750" indent="-285750">
              <a:lnSpc>
                <a:spcPct val="150000"/>
              </a:lnSpc>
              <a:buFont typeface="Arial" panose="020B0604020202020204" pitchFamily="34" charset="0"/>
              <a:buChar char="•"/>
            </a:pPr>
            <a:endParaRPr lang="nl-NL" sz="1800" dirty="0"/>
          </a:p>
          <a:p>
            <a:pPr>
              <a:lnSpc>
                <a:spcPct val="150000"/>
              </a:lnSpc>
            </a:pPr>
            <a:r>
              <a:rPr lang="nl-NL" sz="1800" dirty="0"/>
              <a:t>De ‘JGZ Standaard Methodiek Onderzoek Scoliose (2003)’ &gt; teruggetrokken omdat niet aan alle voorwaarden voor een effectief screeningsprogramma werd voldaan.</a:t>
            </a: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a:p>
            <a:pPr lvl="0"/>
            <a:r>
              <a:rPr lang="nl-NL" sz="1800" dirty="0">
                <a:solidFill>
                  <a:schemeClr val="dk1"/>
                </a:solidFill>
              </a:rPr>
              <a:t>Doelgroep: jeugdartsen, verpleegkundig specialisten, jeugdverpleegkundigen, doktersassistenten </a:t>
            </a:r>
            <a:endParaRPr lang="nl-NL" sz="1800" dirty="0">
              <a:solidFill>
                <a:srgbClr val="FF0000"/>
              </a:solidFill>
            </a:endParaRP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p:txBody>
      </p:sp>
      <p:sp>
        <p:nvSpPr>
          <p:cNvPr id="37" name="Google Shape;37;p7"/>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2868613" y="357505"/>
            <a:ext cx="7138987" cy="409575"/>
          </a:xfrm>
        </p:spPr>
        <p:txBody>
          <a:bodyPr/>
          <a:lstStyle/>
          <a:p>
            <a:pPr indent="0">
              <a:buNone/>
            </a:pPr>
            <a:r>
              <a:rPr lang="nl-NL" b="1" dirty="0"/>
              <a:t>Adviezen houding</a:t>
            </a:r>
          </a:p>
        </p:txBody>
      </p:sp>
      <p:graphicFrame>
        <p:nvGraphicFramePr>
          <p:cNvPr id="5" name="Tabel 5">
            <a:extLst>
              <a:ext uri="{FF2B5EF4-FFF2-40B4-BE49-F238E27FC236}">
                <a16:creationId xmlns:a16="http://schemas.microsoft.com/office/drawing/2014/main" id="{925B712A-2CA9-4A9F-9EEF-31BC87149C6C}"/>
              </a:ext>
            </a:extLst>
          </p:cNvPr>
          <p:cNvGraphicFramePr>
            <a:graphicFrameLocks noGrp="1"/>
          </p:cNvGraphicFramePr>
          <p:nvPr>
            <p:extLst>
              <p:ext uri="{D42A27DB-BD31-4B8C-83A1-F6EECF244321}">
                <p14:modId xmlns:p14="http://schemas.microsoft.com/office/powerpoint/2010/main" val="4009806413"/>
              </p:ext>
            </p:extLst>
          </p:nvPr>
        </p:nvGraphicFramePr>
        <p:xfrm>
          <a:off x="421200" y="1328987"/>
          <a:ext cx="8301600" cy="3699522"/>
        </p:xfrm>
        <a:graphic>
          <a:graphicData uri="http://schemas.openxmlformats.org/drawingml/2006/table">
            <a:tbl>
              <a:tblPr firstRow="1" bandRow="1">
                <a:tableStyleId>{5C22544A-7EE6-4342-B048-85BDC9FD1C3A}</a:tableStyleId>
              </a:tblPr>
              <a:tblGrid>
                <a:gridCol w="754789">
                  <a:extLst>
                    <a:ext uri="{9D8B030D-6E8A-4147-A177-3AD203B41FA5}">
                      <a16:colId xmlns:a16="http://schemas.microsoft.com/office/drawing/2014/main" val="3013185704"/>
                    </a:ext>
                  </a:extLst>
                </a:gridCol>
                <a:gridCol w="7546811">
                  <a:extLst>
                    <a:ext uri="{9D8B030D-6E8A-4147-A177-3AD203B41FA5}">
                      <a16:colId xmlns:a16="http://schemas.microsoft.com/office/drawing/2014/main" val="1258826379"/>
                    </a:ext>
                  </a:extLst>
                </a:gridCol>
              </a:tblGrid>
              <a:tr h="307352">
                <a:tc gridSpan="2">
                  <a:txBody>
                    <a:bodyPr/>
                    <a:lstStyle/>
                    <a:p>
                      <a:pPr marL="0" algn="l" defTabSz="600006" rtl="0" eaLnBrk="1" latinLnBrk="0" hangingPunct="1">
                        <a:lnSpc>
                          <a:spcPct val="100000"/>
                        </a:lnSpc>
                      </a:pPr>
                      <a:endParaRPr lang="nl-NL" sz="1400" b="1" kern="1200" dirty="0">
                        <a:solidFill>
                          <a:schemeClr val="lt1"/>
                        </a:solidFill>
                        <a:latin typeface="+mn-lt"/>
                        <a:ea typeface="+mn-ea"/>
                        <a:cs typeface="Calibri" panose="020F0502020204030204" pitchFamily="34" charset="0"/>
                      </a:endParaRPr>
                    </a:p>
                  </a:txBody>
                  <a:tcPr>
                    <a:lnB w="12700" cap="flat" cmpd="sng" algn="ctr">
                      <a:solidFill>
                        <a:schemeClr val="bg1"/>
                      </a:solidFill>
                      <a:prstDash val="solid"/>
                      <a:round/>
                      <a:headEnd type="none" w="med" len="med"/>
                      <a:tailEnd type="none" w="med" len="med"/>
                    </a:lnB>
                    <a:solidFill>
                      <a:schemeClr val="tx2"/>
                    </a:solidFill>
                  </a:tcPr>
                </a:tc>
                <a:tc hMerge="1">
                  <a:txBody>
                    <a:bodyPr/>
                    <a:lstStyle/>
                    <a:p>
                      <a:endParaRPr lang="nl-NL" sz="2000" dirty="0"/>
                    </a:p>
                  </a:txBody>
                  <a:tcPr>
                    <a:solidFill>
                      <a:schemeClr val="accent6"/>
                    </a:solidFill>
                  </a:tcPr>
                </a:tc>
                <a:extLst>
                  <a:ext uri="{0D108BD9-81ED-4DB2-BD59-A6C34878D82A}">
                    <a16:rowId xmlns:a16="http://schemas.microsoft.com/office/drawing/2014/main" val="2089296197"/>
                  </a:ext>
                </a:extLst>
              </a:tr>
              <a:tr h="554214">
                <a:tc>
                  <a:txBody>
                    <a:bodyPr/>
                    <a:lstStyle/>
                    <a:p>
                      <a:pPr>
                        <a:lnSpc>
                          <a:spcPct val="100000"/>
                        </a:lnSpc>
                        <a:spcAft>
                          <a:spcPts val="800"/>
                        </a:spcAft>
                      </a:pPr>
                      <a:r>
                        <a:rPr lang="nl-NL" sz="1400" b="0">
                          <a:effectLst/>
                          <a:latin typeface="+mn-lt"/>
                          <a:ea typeface="Calibri" panose="020F0502020204030204" pitchFamily="34" charset="0"/>
                          <a:cs typeface="Calibri" panose="020F0502020204030204" pitchFamily="34" charset="0"/>
                        </a:rPr>
                        <a:t>0-1 jaar</a:t>
                      </a:r>
                      <a:endParaRPr lang="nl-NL" sz="1400" b="0" dirty="0">
                        <a:effectLst/>
                        <a:latin typeface="+mn-lt"/>
                        <a:ea typeface="Calibri" panose="020F0502020204030204" pitchFamily="34" charset="0"/>
                        <a:cs typeface="Calibri" panose="020F0502020204030204" pitchFamily="34"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a:lnSpc>
                          <a:spcPct val="100000"/>
                        </a:lnSpc>
                        <a:spcAft>
                          <a:spcPts val="800"/>
                        </a:spcAft>
                      </a:pPr>
                      <a:r>
                        <a:rPr lang="nl-NL" sz="1400" dirty="0">
                          <a:effectLst/>
                          <a:latin typeface="+mn-lt"/>
                          <a:ea typeface="Calibri" panose="020F0502020204030204" pitchFamily="34" charset="0"/>
                          <a:cs typeface="Calibri" panose="020F0502020204030204" pitchFamily="34" charset="0"/>
                        </a:rPr>
                        <a:t>Zie de JGZ-richtlijn Motorische ontwikkeling voor adviezen rond het voorkomen van langdurig in een zittende houding doorbrengen bij baby’s. </a:t>
                      </a:r>
                    </a:p>
                    <a:p>
                      <a:pPr>
                        <a:lnSpc>
                          <a:spcPct val="100000"/>
                        </a:lnSpc>
                        <a:spcAft>
                          <a:spcPts val="800"/>
                        </a:spcAft>
                      </a:pPr>
                      <a:r>
                        <a:rPr lang="nl-NL" sz="1400" dirty="0">
                          <a:solidFill>
                            <a:schemeClr val="tx1"/>
                          </a:solidFill>
                          <a:effectLst/>
                          <a:latin typeface="+mn-lt"/>
                          <a:ea typeface="Calibri" panose="020F0502020204030204" pitchFamily="34" charset="0"/>
                          <a:cs typeface="Calibri" panose="020F0502020204030204" pitchFamily="34" charset="0"/>
                        </a:rPr>
                        <a:t>Zie de JGZ-richtlijn Heupdysplasie voor de adviezen rond houding in een draagdoek of draagzak.</a:t>
                      </a:r>
                    </a:p>
                    <a:p>
                      <a:pPr marL="0" indent="0">
                        <a:lnSpc>
                          <a:spcPct val="100000"/>
                        </a:lnSpc>
                        <a:spcAft>
                          <a:spcPts val="800"/>
                        </a:spcAft>
                        <a:buFont typeface="Arial" panose="020B0604020202020204" pitchFamily="34" charset="0"/>
                        <a:buNone/>
                      </a:pPr>
                      <a:endParaRPr lang="nl-NL" sz="1400" b="0" dirty="0">
                        <a:effectLst/>
                        <a:latin typeface="+mn-lt"/>
                        <a:ea typeface="Calibri" panose="020F0502020204030204" pitchFamily="34" charset="0"/>
                        <a:cs typeface="Calibri" panose="020F0502020204030204" pitchFamily="34"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2745490832"/>
                  </a:ext>
                </a:extLst>
              </a:tr>
              <a:tr h="861017">
                <a:tc>
                  <a:txBody>
                    <a:bodyPr/>
                    <a:lstStyle/>
                    <a:p>
                      <a:pPr>
                        <a:lnSpc>
                          <a:spcPct val="100000"/>
                        </a:lnSpc>
                        <a:spcAft>
                          <a:spcPts val="800"/>
                        </a:spcAft>
                      </a:pPr>
                      <a:r>
                        <a:rPr lang="nl-NL" sz="1400" b="0">
                          <a:effectLst/>
                          <a:latin typeface="+mn-lt"/>
                          <a:ea typeface="Calibri" panose="020F0502020204030204" pitchFamily="34" charset="0"/>
                          <a:cs typeface="Calibri" panose="020F0502020204030204" pitchFamily="34" charset="0"/>
                        </a:rPr>
                        <a:t>1-18 jaar</a:t>
                      </a:r>
                      <a:endParaRPr lang="nl-NL" sz="1400" b="0" dirty="0">
                        <a:effectLst/>
                        <a:latin typeface="+mn-lt"/>
                        <a:ea typeface="Calibri" panose="020F0502020204030204" pitchFamily="34" charset="0"/>
                        <a:cs typeface="Calibri" panose="020F0502020204030204" pitchFamily="34" charset="0"/>
                      </a:endParaRP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tc>
                  <a:txBody>
                    <a:bodyPr/>
                    <a:lstStyle/>
                    <a:p>
                      <a:pPr marL="171450" indent="-171450">
                        <a:lnSpc>
                          <a:spcPct val="100000"/>
                        </a:lnSpc>
                        <a:spcAft>
                          <a:spcPts val="800"/>
                        </a:spcAft>
                        <a:buFont typeface="Arial" panose="020B0604020202020204" pitchFamily="34" charset="0"/>
                        <a:buChar char="•"/>
                      </a:pPr>
                      <a:r>
                        <a:rPr lang="nl-NL" sz="1400" b="0" dirty="0">
                          <a:effectLst/>
                          <a:latin typeface="+mn-lt"/>
                          <a:ea typeface="Calibri" panose="020F0502020204030204" pitchFamily="34" charset="0"/>
                          <a:cs typeface="Calibri" panose="020F0502020204030204" pitchFamily="34" charset="0"/>
                        </a:rPr>
                        <a:t>Gezonde houding</a:t>
                      </a:r>
                    </a:p>
                    <a:p>
                      <a:pPr marL="171450" indent="-171450">
                        <a:lnSpc>
                          <a:spcPct val="100000"/>
                        </a:lnSpc>
                        <a:spcAft>
                          <a:spcPts val="800"/>
                        </a:spcAft>
                        <a:buFont typeface="Arial" panose="020B0604020202020204" pitchFamily="34" charset="0"/>
                        <a:buChar char="•"/>
                      </a:pPr>
                      <a:r>
                        <a:rPr lang="nl-NL" sz="1400" b="0" dirty="0">
                          <a:effectLst/>
                          <a:latin typeface="+mn-lt"/>
                          <a:ea typeface="Calibri" panose="020F0502020204030204" pitchFamily="34" charset="0"/>
                          <a:cs typeface="Calibri" panose="020F0502020204030204" pitchFamily="34" charset="0"/>
                        </a:rPr>
                        <a:t>Afwisselende houding. Wissel minimaal om de 30 minuten van houding </a:t>
                      </a:r>
                    </a:p>
                    <a:p>
                      <a:pPr marL="171450" indent="-171450">
                        <a:lnSpc>
                          <a:spcPct val="100000"/>
                        </a:lnSpc>
                        <a:spcAft>
                          <a:spcPts val="800"/>
                        </a:spcAft>
                        <a:buFont typeface="Arial" panose="020B0604020202020204" pitchFamily="34" charset="0"/>
                        <a:buChar char="•"/>
                      </a:pPr>
                      <a:r>
                        <a:rPr lang="nl-NL" sz="1400" b="0" dirty="0">
                          <a:effectLst/>
                          <a:latin typeface="+mn-lt"/>
                          <a:ea typeface="Calibri" panose="020F0502020204030204" pitchFamily="34" charset="0"/>
                          <a:cs typeface="Calibri" panose="020F0502020204030204" pitchFamily="34" charset="0"/>
                        </a:rPr>
                        <a:t>Ergonomische zithouding</a:t>
                      </a:r>
                    </a:p>
                    <a:p>
                      <a:pPr marL="171450" indent="-171450">
                        <a:lnSpc>
                          <a:spcPct val="100000"/>
                        </a:lnSpc>
                        <a:spcAft>
                          <a:spcPts val="800"/>
                        </a:spcAft>
                        <a:buFont typeface="Arial" panose="020B0604020202020204" pitchFamily="34" charset="0"/>
                        <a:buChar char="•"/>
                      </a:pPr>
                      <a:r>
                        <a:rPr lang="nl-NL" sz="1400" b="0" dirty="0">
                          <a:effectLst/>
                          <a:latin typeface="+mn-lt"/>
                          <a:ea typeface="Calibri" panose="020F0502020204030204" pitchFamily="34" charset="0"/>
                          <a:cs typeface="Calibri" panose="020F0502020204030204" pitchFamily="34" charset="0"/>
                        </a:rPr>
                        <a:t>Meubilair</a:t>
                      </a:r>
                    </a:p>
                    <a:p>
                      <a:pPr marL="171450" indent="-171450">
                        <a:lnSpc>
                          <a:spcPct val="100000"/>
                        </a:lnSpc>
                        <a:spcAft>
                          <a:spcPts val="800"/>
                        </a:spcAft>
                        <a:buFont typeface="Arial" panose="020B0604020202020204" pitchFamily="34" charset="0"/>
                        <a:buChar char="•"/>
                      </a:pPr>
                      <a:r>
                        <a:rPr lang="nl-NL" sz="1400" b="0" dirty="0">
                          <a:effectLst/>
                          <a:latin typeface="+mn-lt"/>
                          <a:ea typeface="Calibri" panose="020F0502020204030204" pitchFamily="34" charset="0"/>
                          <a:cs typeface="Calibri" panose="020F0502020204030204" pitchFamily="34" charset="0"/>
                        </a:rPr>
                        <a:t>Rugzakken en tassen. Beide schouders, zware items dicht bij</a:t>
                      </a:r>
                    </a:p>
                    <a:p>
                      <a:pPr marL="0" indent="0">
                        <a:lnSpc>
                          <a:spcPct val="100000"/>
                        </a:lnSpc>
                        <a:spcAft>
                          <a:spcPts val="800"/>
                        </a:spcAft>
                        <a:buFont typeface="Arial" panose="020B0604020202020204" pitchFamily="34" charset="0"/>
                        <a:buNone/>
                      </a:pPr>
                      <a:r>
                        <a:rPr lang="nl-NL" sz="1400" b="0" dirty="0">
                          <a:effectLst/>
                          <a:latin typeface="+mn-lt"/>
                          <a:ea typeface="Calibri" panose="020F0502020204030204" pitchFamily="34" charset="0"/>
                          <a:cs typeface="Calibri" panose="020F0502020204030204" pitchFamily="34" charset="0"/>
                        </a:rPr>
                        <a:t>   de rug. Zorg ervoor dat kinderen de tas zelf niet te zwaar vinden!</a:t>
                      </a:r>
                    </a:p>
                    <a:p>
                      <a:pPr>
                        <a:lnSpc>
                          <a:spcPct val="100000"/>
                        </a:lnSpc>
                        <a:spcAft>
                          <a:spcPts val="800"/>
                        </a:spcAft>
                      </a:pPr>
                      <a:endParaRPr lang="nl-NL" sz="1400" dirty="0">
                        <a:effectLst/>
                        <a:latin typeface="+mn-lt"/>
                        <a:ea typeface="Calibri" panose="020F0502020204030204" pitchFamily="34" charset="0"/>
                        <a:cs typeface="Calibri" panose="020F0502020204030204" pitchFamily="34" charset="0"/>
                      </a:endParaRPr>
                    </a:p>
                  </a:txBody>
                  <a:tcPr marL="52070" marR="52070" marT="9525"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F8F1"/>
                    </a:solidFill>
                  </a:tcPr>
                </a:tc>
                <a:extLst>
                  <a:ext uri="{0D108BD9-81ED-4DB2-BD59-A6C34878D82A}">
                    <a16:rowId xmlns:a16="http://schemas.microsoft.com/office/drawing/2014/main" val="4275676663"/>
                  </a:ext>
                </a:extLst>
              </a:tr>
            </a:tbl>
          </a:graphicData>
        </a:graphic>
      </p:graphicFrame>
      <p:sp>
        <p:nvSpPr>
          <p:cNvPr id="4" name="TextBox 3">
            <a:extLst>
              <a:ext uri="{FF2B5EF4-FFF2-40B4-BE49-F238E27FC236}">
                <a16:creationId xmlns:a16="http://schemas.microsoft.com/office/drawing/2014/main" id="{BAB2E4AF-1858-47B0-917F-354072A1ACBF}"/>
              </a:ext>
            </a:extLst>
          </p:cNvPr>
          <p:cNvSpPr txBox="1"/>
          <p:nvPr/>
        </p:nvSpPr>
        <p:spPr>
          <a:xfrm>
            <a:off x="513347" y="5267250"/>
            <a:ext cx="8117306" cy="646331"/>
          </a:xfrm>
          <a:prstGeom prst="rect">
            <a:avLst/>
          </a:prstGeom>
          <a:noFill/>
        </p:spPr>
        <p:txBody>
          <a:bodyPr wrap="square" rtlCol="0">
            <a:spAutoFit/>
          </a:bodyPr>
          <a:lstStyle/>
          <a:p>
            <a:r>
              <a:rPr lang="nl-NL" sz="1800" dirty="0"/>
              <a:t>Je kunt ook gebruik maken van de tipsheets voor ouders en jongeren die bij deze richtlijn horen.</a:t>
            </a:r>
          </a:p>
        </p:txBody>
      </p:sp>
    </p:spTree>
    <p:extLst>
      <p:ext uri="{BB962C8B-B14F-4D97-AF65-F5344CB8AC3E}">
        <p14:creationId xmlns:p14="http://schemas.microsoft.com/office/powerpoint/2010/main" val="193661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2868613" y="357505"/>
            <a:ext cx="7138987" cy="409575"/>
          </a:xfrm>
        </p:spPr>
        <p:txBody>
          <a:bodyPr/>
          <a:lstStyle/>
          <a:p>
            <a:pPr indent="0">
              <a:buNone/>
            </a:pPr>
            <a:r>
              <a:rPr lang="nl-NL" b="1" dirty="0"/>
              <a:t>Adviezen beeldschermgebruik in relatie tot </a:t>
            </a:r>
            <a:r>
              <a:rPr lang="nl-NL" b="1" dirty="0" err="1"/>
              <a:t>h&amp;b</a:t>
            </a:r>
            <a:endParaRPr lang="nl-NL" b="1" dirty="0"/>
          </a:p>
        </p:txBody>
      </p:sp>
      <p:graphicFrame>
        <p:nvGraphicFramePr>
          <p:cNvPr id="4" name="Tabel 5">
            <a:extLst>
              <a:ext uri="{FF2B5EF4-FFF2-40B4-BE49-F238E27FC236}">
                <a16:creationId xmlns:a16="http://schemas.microsoft.com/office/drawing/2014/main" id="{A1663072-8A7B-4133-BCC0-CF5DD4AF790C}"/>
              </a:ext>
            </a:extLst>
          </p:cNvPr>
          <p:cNvGraphicFramePr>
            <a:graphicFrameLocks noGrp="1"/>
          </p:cNvGraphicFramePr>
          <p:nvPr>
            <p:extLst>
              <p:ext uri="{D42A27DB-BD31-4B8C-83A1-F6EECF244321}">
                <p14:modId xmlns:p14="http://schemas.microsoft.com/office/powerpoint/2010/main" val="4006930354"/>
              </p:ext>
            </p:extLst>
          </p:nvPr>
        </p:nvGraphicFramePr>
        <p:xfrm>
          <a:off x="421200" y="904039"/>
          <a:ext cx="8301600" cy="4118798"/>
        </p:xfrm>
        <a:graphic>
          <a:graphicData uri="http://schemas.openxmlformats.org/drawingml/2006/table">
            <a:tbl>
              <a:tblPr firstRow="1" bandRow="1">
                <a:tableStyleId>{5C22544A-7EE6-4342-B048-85BDC9FD1C3A}</a:tableStyleId>
              </a:tblPr>
              <a:tblGrid>
                <a:gridCol w="1209117">
                  <a:extLst>
                    <a:ext uri="{9D8B030D-6E8A-4147-A177-3AD203B41FA5}">
                      <a16:colId xmlns:a16="http://schemas.microsoft.com/office/drawing/2014/main" val="3619464310"/>
                    </a:ext>
                  </a:extLst>
                </a:gridCol>
                <a:gridCol w="7092483">
                  <a:extLst>
                    <a:ext uri="{9D8B030D-6E8A-4147-A177-3AD203B41FA5}">
                      <a16:colId xmlns:a16="http://schemas.microsoft.com/office/drawing/2014/main" val="2309644823"/>
                    </a:ext>
                  </a:extLst>
                </a:gridCol>
              </a:tblGrid>
              <a:tr h="307352">
                <a:tc gridSpan="2">
                  <a:txBody>
                    <a:bodyPr/>
                    <a:lstStyle/>
                    <a:p>
                      <a:pPr marL="0" algn="l" defTabSz="600006" rtl="0" eaLnBrk="1" latinLnBrk="0" hangingPunct="1">
                        <a:lnSpc>
                          <a:spcPct val="150000"/>
                        </a:lnSpc>
                      </a:pPr>
                      <a:endParaRPr lang="nl-NL" sz="900" b="1" kern="1200" dirty="0">
                        <a:solidFill>
                          <a:schemeClr val="lt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tx2"/>
                    </a:solidFill>
                  </a:tcPr>
                </a:tc>
                <a:tc hMerge="1">
                  <a:txBody>
                    <a:bodyPr/>
                    <a:lstStyle/>
                    <a:p>
                      <a:endParaRPr lang="nl-NL" sz="2000" dirty="0"/>
                    </a:p>
                  </a:txBody>
                  <a:tcPr>
                    <a:solidFill>
                      <a:schemeClr val="accent6"/>
                    </a:solidFill>
                  </a:tcPr>
                </a:tc>
                <a:extLst>
                  <a:ext uri="{0D108BD9-81ED-4DB2-BD59-A6C34878D82A}">
                    <a16:rowId xmlns:a16="http://schemas.microsoft.com/office/drawing/2014/main" val="3056950154"/>
                  </a:ext>
                </a:extLst>
              </a:tr>
              <a:tr h="331659">
                <a:tc>
                  <a:txBody>
                    <a:bodyPr/>
                    <a:lstStyle/>
                    <a:p>
                      <a:pPr>
                        <a:lnSpc>
                          <a:spcPct val="150000"/>
                        </a:lnSpc>
                        <a:spcAft>
                          <a:spcPts val="800"/>
                        </a:spcAft>
                      </a:pPr>
                      <a:r>
                        <a:rPr lang="nl-NL" sz="1100" b="0">
                          <a:effectLst/>
                          <a:latin typeface="+mn-lt"/>
                          <a:ea typeface="Calibri" panose="020F0502020204030204" pitchFamily="34" charset="0"/>
                          <a:cs typeface="Times New Roman" panose="02020603050405020304" pitchFamily="18" charset="0"/>
                        </a:rPr>
                        <a:t>0-2 jaar</a:t>
                      </a:r>
                      <a:endParaRPr lang="nl-NL" sz="1100" b="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tc>
                  <a:txBody>
                    <a:bodyPr/>
                    <a:lstStyle/>
                    <a:p>
                      <a:pPr>
                        <a:lnSpc>
                          <a:spcPct val="150000"/>
                        </a:lnSpc>
                        <a:spcAft>
                          <a:spcPts val="800"/>
                        </a:spcAft>
                      </a:pPr>
                      <a:r>
                        <a:rPr lang="nl-NL" sz="1100">
                          <a:effectLst/>
                          <a:latin typeface="+mn-lt"/>
                          <a:ea typeface="Calibri" panose="020F0502020204030204" pitchFamily="34" charset="0"/>
                          <a:cs typeface="Times New Roman" panose="02020603050405020304" pitchFamily="18" charset="0"/>
                        </a:rPr>
                        <a:t>Bij jonge kinderen tot circa 2 jaar het gebruik van beeldschermen zoveel mogelijk beperken.</a:t>
                      </a:r>
                      <a:endParaRPr lang="nl-NL" sz="110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extLst>
                  <a:ext uri="{0D108BD9-81ED-4DB2-BD59-A6C34878D82A}">
                    <a16:rowId xmlns:a16="http://schemas.microsoft.com/office/drawing/2014/main" val="1309997615"/>
                  </a:ext>
                </a:extLst>
              </a:tr>
              <a:tr h="352425">
                <a:tc>
                  <a:txBody>
                    <a:bodyPr/>
                    <a:lstStyle/>
                    <a:p>
                      <a:pPr>
                        <a:lnSpc>
                          <a:spcPct val="150000"/>
                        </a:lnSpc>
                        <a:spcAft>
                          <a:spcPts val="800"/>
                        </a:spcAft>
                      </a:pPr>
                      <a:r>
                        <a:rPr lang="nl-NL" sz="1100" b="0" dirty="0">
                          <a:effectLst/>
                          <a:latin typeface="+mn-lt"/>
                          <a:ea typeface="Calibri" panose="020F0502020204030204" pitchFamily="34" charset="0"/>
                          <a:cs typeface="Times New Roman" panose="02020603050405020304" pitchFamily="18" charset="0"/>
                        </a:rPr>
                        <a:t>2-4 jaar</a:t>
                      </a: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tc>
                  <a:txBody>
                    <a:bodyPr/>
                    <a:lstStyle/>
                    <a:p>
                      <a:pPr>
                        <a:lnSpc>
                          <a:spcPct val="150000"/>
                        </a:lnSpc>
                        <a:spcAft>
                          <a:spcPts val="800"/>
                        </a:spcAft>
                      </a:pPr>
                      <a:r>
                        <a:rPr lang="nl-NL" sz="1100">
                          <a:effectLst/>
                          <a:latin typeface="+mn-lt"/>
                          <a:ea typeface="Calibri" panose="020F0502020204030204" pitchFamily="34" charset="0"/>
                          <a:cs typeface="Times New Roman" panose="02020603050405020304" pitchFamily="18" charset="0"/>
                        </a:rPr>
                        <a:t>Gebruik maximaal 1 uur per dag een beeldscherm.</a:t>
                      </a:r>
                      <a:endParaRPr lang="nl-NL" sz="110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extLst>
                  <a:ext uri="{0D108BD9-81ED-4DB2-BD59-A6C34878D82A}">
                    <a16:rowId xmlns:a16="http://schemas.microsoft.com/office/drawing/2014/main" val="1219255363"/>
                  </a:ext>
                </a:extLst>
              </a:tr>
              <a:tr h="554214">
                <a:tc>
                  <a:txBody>
                    <a:bodyPr/>
                    <a:lstStyle/>
                    <a:p>
                      <a:pPr>
                        <a:lnSpc>
                          <a:spcPct val="150000"/>
                        </a:lnSpc>
                        <a:spcAft>
                          <a:spcPts val="800"/>
                        </a:spcAft>
                      </a:pPr>
                      <a:r>
                        <a:rPr lang="nl-NL" sz="1100" b="0">
                          <a:effectLst/>
                          <a:latin typeface="+mn-lt"/>
                          <a:ea typeface="Calibri" panose="020F0502020204030204" pitchFamily="34" charset="0"/>
                          <a:cs typeface="Times New Roman" panose="02020603050405020304" pitchFamily="18" charset="0"/>
                        </a:rPr>
                        <a:t>5-18 jaar</a:t>
                      </a:r>
                      <a:endParaRPr lang="nl-NL" sz="1100" b="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tc>
                  <a:txBody>
                    <a:bodyPr/>
                    <a:lstStyle/>
                    <a:p>
                      <a:pPr>
                        <a:lnSpc>
                          <a:spcPct val="150000"/>
                        </a:lnSpc>
                        <a:spcAft>
                          <a:spcPts val="800"/>
                        </a:spcAft>
                      </a:pPr>
                      <a:r>
                        <a:rPr lang="nl-NL" sz="1100" dirty="0">
                          <a:effectLst/>
                          <a:latin typeface="+mn-lt"/>
                          <a:ea typeface="Calibri" panose="020F0502020204030204" pitchFamily="34" charset="0"/>
                          <a:cs typeface="Times New Roman" panose="02020603050405020304" pitchFamily="18" charset="0"/>
                        </a:rPr>
                        <a:t>Gebruik maximaal 2 uur per dag een beeldscherm en pas de 20-20-2 regel toe: na 20 minuten dichtbij het beeldscherm 20 seconden in de verte kijken, plus 2 uur per dag naar buiten. </a:t>
                      </a:r>
                    </a:p>
                    <a:p>
                      <a:pPr>
                        <a:lnSpc>
                          <a:spcPct val="150000"/>
                        </a:lnSpc>
                        <a:spcAft>
                          <a:spcPts val="800"/>
                        </a:spcAft>
                      </a:pPr>
                      <a:r>
                        <a:rPr lang="nl-NL" sz="1100" dirty="0">
                          <a:effectLst/>
                          <a:latin typeface="+mn-lt"/>
                          <a:ea typeface="Calibri" panose="020F0502020204030204" pitchFamily="34" charset="0"/>
                          <a:cs typeface="Times New Roman" panose="02020603050405020304" pitchFamily="18" charset="0"/>
                        </a:rPr>
                        <a:t>Probeer bij beeldschermgebruik zo veel mogelijk een computer met losse muis en toetsenbord te gebruiken. Maak gebruik van hulpmiddelen tijdens tablet- of laptopgebruik, zoals een tablet- of laptophouder, een extern toetsenbord en een externe (kinder- of kleinere) muis. Zorg ervoor dat de onderarm en hand een horizontale lijn vormen, zodat de vingers de toetsen kunnen aanraken.</a:t>
                      </a:r>
                      <a:br>
                        <a:rPr lang="nl-NL" sz="1100" dirty="0">
                          <a:effectLst/>
                          <a:latin typeface="+mn-lt"/>
                          <a:ea typeface="Calibri" panose="020F0502020204030204" pitchFamily="34" charset="0"/>
                          <a:cs typeface="Times New Roman" panose="02020603050405020304" pitchFamily="18" charset="0"/>
                        </a:rPr>
                      </a:br>
                      <a:endParaRPr lang="nl-NL" sz="110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extLst>
                  <a:ext uri="{0D108BD9-81ED-4DB2-BD59-A6C34878D82A}">
                    <a16:rowId xmlns:a16="http://schemas.microsoft.com/office/drawing/2014/main" val="3613397438"/>
                  </a:ext>
                </a:extLst>
              </a:tr>
              <a:tr h="554214">
                <a:tc>
                  <a:txBody>
                    <a:bodyPr/>
                    <a:lstStyle/>
                    <a:p>
                      <a:pPr>
                        <a:lnSpc>
                          <a:spcPct val="150000"/>
                        </a:lnSpc>
                        <a:spcAft>
                          <a:spcPts val="800"/>
                        </a:spcAft>
                      </a:pPr>
                      <a:r>
                        <a:rPr lang="nl-NL" sz="1100" b="0">
                          <a:effectLst/>
                          <a:latin typeface="+mn-lt"/>
                          <a:ea typeface="Calibri" panose="020F0502020204030204" pitchFamily="34" charset="0"/>
                          <a:cs typeface="Times New Roman" panose="02020603050405020304" pitchFamily="18" charset="0"/>
                        </a:rPr>
                        <a:t>Voor alle leeftijden</a:t>
                      </a:r>
                      <a:endParaRPr lang="nl-NL" sz="1100" b="0" dirty="0">
                        <a:effectLst/>
                        <a:latin typeface="+mn-lt"/>
                        <a:ea typeface="Calibri" panose="020F0502020204030204" pitchFamily="34" charset="0"/>
                        <a:cs typeface="Times New Roman" panose="02020603050405020304" pitchFamily="18" charset="0"/>
                      </a:endParaRPr>
                    </a:p>
                  </a:txBody>
                  <a:tcPr marL="52070" marR="52070" marT="9525"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F1"/>
                    </a:solidFill>
                  </a:tcPr>
                </a:tc>
                <a:tc>
                  <a:txBody>
                    <a:bodyPr/>
                    <a:lstStyle/>
                    <a:p>
                      <a:pPr>
                        <a:lnSpc>
                          <a:spcPct val="150000"/>
                        </a:lnSpc>
                        <a:spcAft>
                          <a:spcPts val="800"/>
                        </a:spcAft>
                      </a:pPr>
                      <a:r>
                        <a:rPr lang="nl-NL" sz="1100" dirty="0">
                          <a:effectLst/>
                          <a:latin typeface="+mn-lt"/>
                          <a:ea typeface="Calibri" panose="020F0502020204030204" pitchFamily="34" charset="0"/>
                          <a:cs typeface="Times New Roman" panose="02020603050405020304" pitchFamily="18" charset="0"/>
                        </a:rPr>
                        <a:t>Mediaopvoeding: Het NJI heeft een </a:t>
                      </a:r>
                      <a:r>
                        <a:rPr lang="nl-NL" sz="1100" dirty="0" err="1">
                          <a:effectLst/>
                          <a:latin typeface="+mn-lt"/>
                          <a:ea typeface="Calibri" panose="020F0502020204030204" pitchFamily="34" charset="0"/>
                          <a:cs typeface="Times New Roman" panose="02020603050405020304" pitchFamily="18" charset="0"/>
                        </a:rPr>
                        <a:t>toolbox</a:t>
                      </a:r>
                      <a:r>
                        <a:rPr lang="nl-NL" sz="1100" dirty="0">
                          <a:effectLst/>
                          <a:latin typeface="+mn-lt"/>
                          <a:ea typeface="Calibri" panose="020F0502020204030204" pitchFamily="34" charset="0"/>
                          <a:cs typeface="Times New Roman" panose="02020603050405020304" pitchFamily="18" charset="0"/>
                        </a:rPr>
                        <a:t> ontwikkeld over mediaopvoeding. Hierin zijn </a:t>
                      </a:r>
                      <a:r>
                        <a:rPr lang="nl-NL" sz="1100" dirty="0" err="1">
                          <a:effectLst/>
                          <a:latin typeface="+mn-lt"/>
                          <a:ea typeface="Calibri" panose="020F0502020204030204" pitchFamily="34" charset="0"/>
                          <a:cs typeface="Times New Roman" panose="02020603050405020304" pitchFamily="18" charset="0"/>
                        </a:rPr>
                        <a:t>factsheets</a:t>
                      </a:r>
                      <a:r>
                        <a:rPr lang="nl-NL" sz="1100" dirty="0">
                          <a:effectLst/>
                          <a:latin typeface="+mn-lt"/>
                          <a:ea typeface="Calibri" panose="020F0502020204030204" pitchFamily="34" charset="0"/>
                          <a:cs typeface="Times New Roman" panose="02020603050405020304" pitchFamily="18" charset="0"/>
                        </a:rPr>
                        <a:t> voor beroepskrachten en tipsheets voor ouders opgenomen. De </a:t>
                      </a:r>
                      <a:r>
                        <a:rPr lang="nl-NL" sz="1100" dirty="0" err="1">
                          <a:effectLst/>
                          <a:latin typeface="+mn-lt"/>
                          <a:ea typeface="Calibri" panose="020F0502020204030204" pitchFamily="34" charset="0"/>
                          <a:cs typeface="Times New Roman" panose="02020603050405020304" pitchFamily="18" charset="0"/>
                        </a:rPr>
                        <a:t>fact</a:t>
                      </a:r>
                      <a:r>
                        <a:rPr lang="nl-NL" sz="1100" dirty="0">
                          <a:effectLst/>
                          <a:latin typeface="+mn-lt"/>
                          <a:ea typeface="Calibri" panose="020F0502020204030204" pitchFamily="34" charset="0"/>
                          <a:cs typeface="Times New Roman" panose="02020603050405020304" pitchFamily="18" charset="0"/>
                        </a:rPr>
                        <a:t>- en tipsheets zijn ingedeeld in verschillende leeftijdsgroepen. </a:t>
                      </a:r>
                    </a:p>
                  </a:txBody>
                  <a:tcPr marL="52070" marR="52070" marT="9525" marB="0">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F1"/>
                    </a:solidFill>
                  </a:tcPr>
                </a:tc>
                <a:extLst>
                  <a:ext uri="{0D108BD9-81ED-4DB2-BD59-A6C34878D82A}">
                    <a16:rowId xmlns:a16="http://schemas.microsoft.com/office/drawing/2014/main" val="2028905692"/>
                  </a:ext>
                </a:extLst>
              </a:tr>
              <a:tr h="554214">
                <a:tc>
                  <a:txBody>
                    <a:bodyPr/>
                    <a:lstStyle/>
                    <a:p>
                      <a:pPr>
                        <a:lnSpc>
                          <a:spcPct val="150000"/>
                        </a:lnSpc>
                        <a:spcAft>
                          <a:spcPts val="800"/>
                        </a:spcAft>
                      </a:pPr>
                      <a:endParaRPr lang="nl-NL" sz="900" dirty="0">
                        <a:effectLst/>
                        <a:latin typeface="+mn-lt"/>
                        <a:ea typeface="Calibri" panose="020F0502020204030204" pitchFamily="34" charset="0"/>
                        <a:cs typeface="Times New Roman" panose="02020603050405020304" pitchFamily="18" charset="0"/>
                      </a:endParaRPr>
                    </a:p>
                  </a:txBody>
                  <a:tcPr marL="52070" marR="52070" marT="9525" marB="0">
                    <a:lnR w="12700" cmpd="sng">
                      <a:noFill/>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CF8F1"/>
                    </a:solidFill>
                  </a:tcPr>
                </a:tc>
                <a:tc>
                  <a:txBody>
                    <a:bodyPr/>
                    <a:lstStyle/>
                    <a:p>
                      <a:pPr>
                        <a:lnSpc>
                          <a:spcPct val="150000"/>
                        </a:lnSpc>
                        <a:spcAft>
                          <a:spcPts val="800"/>
                        </a:spcAft>
                      </a:pPr>
                      <a:endParaRPr lang="nl-NL" sz="900" dirty="0">
                        <a:effectLst/>
                        <a:latin typeface="+mn-lt"/>
                        <a:ea typeface="Calibri" panose="020F0502020204030204" pitchFamily="34" charset="0"/>
                        <a:cs typeface="Times New Roman" panose="02020603050405020304" pitchFamily="18" charset="0"/>
                      </a:endParaRPr>
                    </a:p>
                  </a:txBody>
                  <a:tcPr marL="52070" marR="52070" marT="9525" marB="0">
                    <a:lnL w="12700" cmpd="sng">
                      <a:noFill/>
                    </a:lnL>
                    <a:lnR w="12700" cmpd="sng">
                      <a:noFill/>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F8F1"/>
                    </a:solidFill>
                  </a:tcPr>
                </a:tc>
                <a:extLst>
                  <a:ext uri="{0D108BD9-81ED-4DB2-BD59-A6C34878D82A}">
                    <a16:rowId xmlns:a16="http://schemas.microsoft.com/office/drawing/2014/main" val="2529009368"/>
                  </a:ext>
                </a:extLst>
              </a:tr>
            </a:tbl>
          </a:graphicData>
        </a:graphic>
      </p:graphicFrame>
      <p:sp>
        <p:nvSpPr>
          <p:cNvPr id="5" name="TextBox 4">
            <a:extLst>
              <a:ext uri="{FF2B5EF4-FFF2-40B4-BE49-F238E27FC236}">
                <a16:creationId xmlns:a16="http://schemas.microsoft.com/office/drawing/2014/main" id="{25645AD2-7CE5-4145-B7D0-7A4D59A5AFD0}"/>
              </a:ext>
            </a:extLst>
          </p:cNvPr>
          <p:cNvSpPr txBox="1"/>
          <p:nvPr/>
        </p:nvSpPr>
        <p:spPr>
          <a:xfrm>
            <a:off x="605494" y="5159796"/>
            <a:ext cx="8117306" cy="646331"/>
          </a:xfrm>
          <a:prstGeom prst="rect">
            <a:avLst/>
          </a:prstGeom>
          <a:noFill/>
        </p:spPr>
        <p:txBody>
          <a:bodyPr wrap="square" rtlCol="0">
            <a:spAutoFit/>
          </a:bodyPr>
          <a:lstStyle/>
          <a:p>
            <a:r>
              <a:rPr lang="nl-NL" sz="1800" dirty="0"/>
              <a:t>Je kunt ook gebruik maken van de tipsheets voor ouders en jongeren die bij deze richtlijn horen.</a:t>
            </a:r>
          </a:p>
        </p:txBody>
      </p:sp>
    </p:spTree>
    <p:extLst>
      <p:ext uri="{BB962C8B-B14F-4D97-AF65-F5344CB8AC3E}">
        <p14:creationId xmlns:p14="http://schemas.microsoft.com/office/powerpoint/2010/main" val="26545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Google Shape;58;p1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graphicFrame>
        <p:nvGraphicFramePr>
          <p:cNvPr id="6" name="Chart 5">
            <a:extLst>
              <a:ext uri="{FF2B5EF4-FFF2-40B4-BE49-F238E27FC236}">
                <a16:creationId xmlns:a16="http://schemas.microsoft.com/office/drawing/2014/main" id="{06C9DFD5-2A80-47B1-A0A9-2BD9DDBC6B03}"/>
              </a:ext>
            </a:extLst>
          </p:cNvPr>
          <p:cNvGraphicFramePr/>
          <p:nvPr>
            <p:extLst>
              <p:ext uri="{D42A27DB-BD31-4B8C-83A1-F6EECF244321}">
                <p14:modId xmlns:p14="http://schemas.microsoft.com/office/powerpoint/2010/main" val="2035001440"/>
              </p:ext>
            </p:extLst>
          </p:nvPr>
        </p:nvGraphicFramePr>
        <p:xfrm>
          <a:off x="0" y="1757840"/>
          <a:ext cx="8402677" cy="35112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C52A3F2-1562-4585-9192-AFEC781DE67C}"/>
              </a:ext>
            </a:extLst>
          </p:cNvPr>
          <p:cNvSpPr txBox="1"/>
          <p:nvPr/>
        </p:nvSpPr>
        <p:spPr>
          <a:xfrm>
            <a:off x="834189" y="5743074"/>
            <a:ext cx="7568488" cy="1169551"/>
          </a:xfrm>
          <a:prstGeom prst="rect">
            <a:avLst/>
          </a:prstGeom>
          <a:noFill/>
        </p:spPr>
        <p:txBody>
          <a:bodyPr wrap="square" rtlCol="0">
            <a:spAutoFit/>
          </a:bodyPr>
          <a:lstStyle/>
          <a:p>
            <a:r>
              <a:rPr lang="nl-NL" dirty="0"/>
              <a:t>Bron: Kenniscentrum Sport &amp; Stichting Opvoeden.nl (2019). Landelijk Ouderpanel; Hoe denken ouders over sport en bewegen? Resultaten van de peiling. </a:t>
            </a:r>
            <a:br>
              <a:rPr lang="nl-NL" dirty="0"/>
            </a:br>
            <a:r>
              <a:rPr lang="nl-NL" dirty="0"/>
              <a:t> </a:t>
            </a:r>
            <a:r>
              <a:rPr lang="nl-NL" u="sng" dirty="0">
                <a:hlinkClick r:id="rId5"/>
              </a:rPr>
              <a:t>https://opvoedinformatie.nl/wp-content/uploads/2019/05/Def.-Samenvatting-peiling-ouders-over-sport-en-bewegen-2-geconverteerd.pdf</a:t>
            </a:r>
            <a:endParaRPr lang="nl-NL" dirty="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lvl="0">
              <a:buClr>
                <a:schemeClr val="dk2"/>
              </a:buClr>
            </a:pPr>
            <a:r>
              <a:rPr lang="nl-NL" sz="1900" b="1" dirty="0">
                <a:solidFill>
                  <a:schemeClr val="dk2"/>
                </a:solidFill>
                <a:latin typeface="Calibri"/>
                <a:ea typeface="Calibri"/>
                <a:cs typeface="Calibri"/>
                <a:sym typeface="Calibri"/>
              </a:rPr>
              <a:t>In gesprek met jeugdigen en hun ouders</a:t>
            </a:r>
            <a:endParaRPr lang="nl-NL" sz="1800" b="0" i="0" u="none" strike="noStrike" cap="none" dirty="0">
              <a:solidFill>
                <a:schemeClr val="dk1"/>
              </a:solidFill>
              <a:latin typeface="Arial"/>
              <a:ea typeface="Arial"/>
              <a:cs typeface="Arial"/>
              <a:sym typeface="Arial"/>
            </a:endParaRPr>
          </a:p>
        </p:txBody>
      </p:sp>
      <p:sp>
        <p:nvSpPr>
          <p:cNvPr id="64" name="Google Shape;64;p11"/>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nl-NL" sz="1800" dirty="0"/>
              <a:t>De JGZ-professional vraagt ouders of de jeugdige in de leeftijdsperioden 1-4 jaar, 4-12 jaar en 12-18 jaar ten minste éénmaal per periode naar het beweeggedrag en beeldschermgedrag. </a:t>
            </a:r>
          </a:p>
          <a:p>
            <a:pPr marL="285750" lvl="0" indent="-285750">
              <a:buFont typeface="Arial" panose="020B0604020202020204" pitchFamily="34" charset="0"/>
              <a:buChar char="•"/>
            </a:pPr>
            <a:r>
              <a:rPr lang="nl-NL" sz="1800" dirty="0"/>
              <a:t>JGZ-organisaties bepalen zelf op welke wijze dit wordt gedaan.</a:t>
            </a:r>
          </a:p>
        </p:txBody>
      </p:sp>
      <p:sp>
        <p:nvSpPr>
          <p:cNvPr id="65" name="Google Shape;65;p11"/>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lvl="0">
              <a:buClr>
                <a:schemeClr val="dk2"/>
              </a:buClr>
            </a:pPr>
            <a:r>
              <a:rPr lang="nl-NL" sz="1900" b="1" dirty="0">
                <a:solidFill>
                  <a:schemeClr val="dk2"/>
                </a:solidFill>
                <a:latin typeface="Calibri"/>
                <a:ea typeface="Calibri"/>
                <a:cs typeface="Calibri"/>
                <a:sym typeface="Calibri"/>
              </a:rPr>
              <a:t>In gesprek met jeugdigen en hun ouders</a:t>
            </a:r>
            <a:endParaRPr lang="nl-NL" sz="1800" b="0" i="0" u="none" strike="noStrike" cap="none" dirty="0">
              <a:solidFill>
                <a:schemeClr val="dk1"/>
              </a:solidFill>
              <a:latin typeface="Arial"/>
              <a:ea typeface="Arial"/>
              <a:cs typeface="Arial"/>
              <a:sym typeface="Arial"/>
            </a:endParaRPr>
          </a:p>
        </p:txBody>
      </p:sp>
      <p:sp>
        <p:nvSpPr>
          <p:cNvPr id="64" name="Google Shape;64;p11"/>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r>
              <a:rPr lang="nl-NL" sz="1800" dirty="0"/>
              <a:t>Hulpmiddelen: </a:t>
            </a:r>
          </a:p>
          <a:p>
            <a:pPr marL="285750" indent="-285750">
              <a:buFont typeface="Arial" panose="020B0604020202020204" pitchFamily="34" charset="0"/>
              <a:buChar char="•"/>
            </a:pPr>
            <a:r>
              <a:rPr lang="nl-NL" sz="1800" dirty="0"/>
              <a:t>Argumentenkaartjes</a:t>
            </a:r>
          </a:p>
          <a:p>
            <a:pPr marL="285750" indent="-285750">
              <a:buFont typeface="Arial" panose="020B0604020202020204" pitchFamily="34" charset="0"/>
              <a:buChar char="•"/>
            </a:pPr>
            <a:r>
              <a:rPr lang="nl-NL" sz="1800" dirty="0"/>
              <a:t>Beweegcirkel</a:t>
            </a:r>
          </a:p>
          <a:p>
            <a:pPr marL="285750" indent="-285750">
              <a:buFont typeface="Arial" panose="020B0604020202020204" pitchFamily="34" charset="0"/>
              <a:buChar char="•"/>
            </a:pPr>
            <a:r>
              <a:rPr lang="nl-NL" sz="1800" dirty="0"/>
              <a:t>Praatplaten </a:t>
            </a:r>
          </a:p>
          <a:p>
            <a:pPr marL="285750" indent="-285750">
              <a:buFont typeface="Arial" panose="020B0604020202020204" pitchFamily="34" charset="0"/>
              <a:buChar char="•"/>
            </a:pPr>
            <a:r>
              <a:rPr lang="nl-NL" sz="1800" dirty="0"/>
              <a:t>Groeiboom</a:t>
            </a:r>
          </a:p>
          <a:p>
            <a:pPr marL="285750" indent="-285750">
              <a:buFont typeface="Arial" panose="020B0604020202020204" pitchFamily="34" charset="0"/>
              <a:buChar char="•"/>
            </a:pPr>
            <a:r>
              <a:rPr lang="nl-NL" sz="1800" dirty="0"/>
              <a:t>GGD appstore</a:t>
            </a:r>
          </a:p>
        </p:txBody>
      </p:sp>
      <p:sp>
        <p:nvSpPr>
          <p:cNvPr id="65" name="Google Shape;65;p11"/>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pic>
        <p:nvPicPr>
          <p:cNvPr id="7" name="Afbeelding 3">
            <a:extLst>
              <a:ext uri="{FF2B5EF4-FFF2-40B4-BE49-F238E27FC236}">
                <a16:creationId xmlns:a16="http://schemas.microsoft.com/office/drawing/2014/main" id="{495F9F62-BCA2-4E48-805E-D79163F2A1FE}"/>
              </a:ext>
            </a:extLst>
          </p:cNvPr>
          <p:cNvPicPr>
            <a:picLocks noChangeAspect="1"/>
          </p:cNvPicPr>
          <p:nvPr/>
        </p:nvPicPr>
        <p:blipFill rotWithShape="1">
          <a:blip r:embed="rId4"/>
          <a:srcRect l="67013"/>
          <a:stretch/>
        </p:blipFill>
        <p:spPr>
          <a:xfrm>
            <a:off x="3433015" y="3715686"/>
            <a:ext cx="2877522" cy="2825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Afbeelding 4">
            <a:extLst>
              <a:ext uri="{FF2B5EF4-FFF2-40B4-BE49-F238E27FC236}">
                <a16:creationId xmlns:a16="http://schemas.microsoft.com/office/drawing/2014/main" id="{A25E82F9-E94D-44C6-B27C-0F248778522A}"/>
              </a:ext>
            </a:extLst>
          </p:cNvPr>
          <p:cNvPicPr>
            <a:picLocks noChangeAspect="1"/>
          </p:cNvPicPr>
          <p:nvPr/>
        </p:nvPicPr>
        <p:blipFill>
          <a:blip r:embed="rId5"/>
          <a:stretch>
            <a:fillRect/>
          </a:stretch>
        </p:blipFill>
        <p:spPr>
          <a:xfrm>
            <a:off x="6552243" y="2780206"/>
            <a:ext cx="2428925" cy="36807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00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2868613" y="357505"/>
            <a:ext cx="7138987" cy="409575"/>
          </a:xfrm>
        </p:spPr>
        <p:txBody>
          <a:bodyPr/>
          <a:lstStyle/>
          <a:p>
            <a:pPr indent="0">
              <a:buNone/>
            </a:pPr>
            <a:r>
              <a:rPr lang="nl-NL" b="1" dirty="0"/>
              <a:t>Voorbeelden interventies bewegen</a:t>
            </a:r>
          </a:p>
        </p:txBody>
      </p:sp>
      <p:graphicFrame>
        <p:nvGraphicFramePr>
          <p:cNvPr id="5" name="Tabel 4">
            <a:extLst>
              <a:ext uri="{FF2B5EF4-FFF2-40B4-BE49-F238E27FC236}">
                <a16:creationId xmlns:a16="http://schemas.microsoft.com/office/drawing/2014/main" id="{73D51A63-FBAC-452C-94EA-CCDDA345503F}"/>
              </a:ext>
            </a:extLst>
          </p:cNvPr>
          <p:cNvGraphicFramePr>
            <a:graphicFrameLocks noGrp="1"/>
          </p:cNvGraphicFramePr>
          <p:nvPr>
            <p:extLst>
              <p:ext uri="{D42A27DB-BD31-4B8C-83A1-F6EECF244321}">
                <p14:modId xmlns:p14="http://schemas.microsoft.com/office/powerpoint/2010/main" val="2114636035"/>
              </p:ext>
            </p:extLst>
          </p:nvPr>
        </p:nvGraphicFramePr>
        <p:xfrm>
          <a:off x="424799" y="1422308"/>
          <a:ext cx="8105051" cy="3505959"/>
        </p:xfrm>
        <a:graphic>
          <a:graphicData uri="http://schemas.openxmlformats.org/drawingml/2006/table">
            <a:tbl>
              <a:tblPr bandRow="1">
                <a:tableStyleId>{5C22544A-7EE6-4342-B048-85BDC9FD1C3A}</a:tableStyleId>
              </a:tblPr>
              <a:tblGrid>
                <a:gridCol w="927594">
                  <a:extLst>
                    <a:ext uri="{9D8B030D-6E8A-4147-A177-3AD203B41FA5}">
                      <a16:colId xmlns:a16="http://schemas.microsoft.com/office/drawing/2014/main" val="4067636421"/>
                    </a:ext>
                  </a:extLst>
                </a:gridCol>
                <a:gridCol w="1663762">
                  <a:extLst>
                    <a:ext uri="{9D8B030D-6E8A-4147-A177-3AD203B41FA5}">
                      <a16:colId xmlns:a16="http://schemas.microsoft.com/office/drawing/2014/main" val="1635400081"/>
                    </a:ext>
                  </a:extLst>
                </a:gridCol>
                <a:gridCol w="2197290">
                  <a:extLst>
                    <a:ext uri="{9D8B030D-6E8A-4147-A177-3AD203B41FA5}">
                      <a16:colId xmlns:a16="http://schemas.microsoft.com/office/drawing/2014/main" val="2661810199"/>
                    </a:ext>
                  </a:extLst>
                </a:gridCol>
                <a:gridCol w="3316405">
                  <a:extLst>
                    <a:ext uri="{9D8B030D-6E8A-4147-A177-3AD203B41FA5}">
                      <a16:colId xmlns:a16="http://schemas.microsoft.com/office/drawing/2014/main" val="2265642772"/>
                    </a:ext>
                  </a:extLst>
                </a:gridCol>
              </a:tblGrid>
              <a:tr h="170266">
                <a:tc>
                  <a:txBody>
                    <a:bodyPr/>
                    <a:lstStyle/>
                    <a:p>
                      <a:pPr>
                        <a:lnSpc>
                          <a:spcPct val="115000"/>
                        </a:lnSpc>
                        <a:spcAft>
                          <a:spcPts val="1000"/>
                        </a:spcAft>
                      </a:pPr>
                      <a:r>
                        <a:rPr lang="nl-NL" sz="900" dirty="0">
                          <a:solidFill>
                            <a:schemeClr val="bg1"/>
                          </a:solidFill>
                          <a:effectLst/>
                        </a:rPr>
                        <a:t> </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chemeClr val="tx2"/>
                    </a:solidFill>
                  </a:tcPr>
                </a:tc>
                <a:tc>
                  <a:txBody>
                    <a:bodyPr/>
                    <a:lstStyle/>
                    <a:p>
                      <a:pPr>
                        <a:lnSpc>
                          <a:spcPct val="115000"/>
                        </a:lnSpc>
                        <a:spcAft>
                          <a:spcPts val="1000"/>
                        </a:spcAft>
                      </a:pPr>
                      <a:r>
                        <a:rPr lang="nl-NL" sz="900" dirty="0">
                          <a:solidFill>
                            <a:schemeClr val="bg1"/>
                          </a:solidFill>
                          <a:effectLst/>
                        </a:rPr>
                        <a:t>Primaire doelgroep</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chemeClr val="tx2"/>
                    </a:solidFill>
                  </a:tcPr>
                </a:tc>
                <a:tc>
                  <a:txBody>
                    <a:bodyPr/>
                    <a:lstStyle/>
                    <a:p>
                      <a:pPr>
                        <a:lnSpc>
                          <a:spcPct val="115000"/>
                        </a:lnSpc>
                        <a:spcAft>
                          <a:spcPts val="1000"/>
                        </a:spcAft>
                      </a:pPr>
                      <a:r>
                        <a:rPr lang="nl-NL" sz="900" dirty="0">
                          <a:solidFill>
                            <a:schemeClr val="bg1"/>
                          </a:solidFill>
                          <a:effectLst/>
                        </a:rPr>
                        <a:t>Inhoud</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chemeClr val="tx2"/>
                    </a:solidFill>
                  </a:tcPr>
                </a:tc>
                <a:tc>
                  <a:txBody>
                    <a:bodyPr/>
                    <a:lstStyle/>
                    <a:p>
                      <a:pPr>
                        <a:lnSpc>
                          <a:spcPct val="115000"/>
                        </a:lnSpc>
                        <a:spcAft>
                          <a:spcPts val="1000"/>
                        </a:spcAft>
                      </a:pPr>
                      <a:r>
                        <a:rPr lang="nl-NL" sz="900" dirty="0">
                          <a:solidFill>
                            <a:schemeClr val="bg1"/>
                          </a:solidFill>
                          <a:effectLst/>
                        </a:rPr>
                        <a:t>Rol JGZ</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chemeClr val="tx2"/>
                    </a:solidFill>
                  </a:tcPr>
                </a:tc>
                <a:extLst>
                  <a:ext uri="{0D108BD9-81ED-4DB2-BD59-A6C34878D82A}">
                    <a16:rowId xmlns:a16="http://schemas.microsoft.com/office/drawing/2014/main" val="1402429586"/>
                  </a:ext>
                </a:extLst>
              </a:tr>
              <a:tr h="621440">
                <a:tc>
                  <a:txBody>
                    <a:bodyPr/>
                    <a:lstStyle/>
                    <a:p>
                      <a:pPr>
                        <a:lnSpc>
                          <a:spcPct val="115000"/>
                        </a:lnSpc>
                        <a:spcAft>
                          <a:spcPts val="1000"/>
                        </a:spcAft>
                      </a:pPr>
                      <a:r>
                        <a:rPr lang="nl-NL" sz="1000" dirty="0">
                          <a:effectLst/>
                        </a:rPr>
                        <a:t>LEFF</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Kinderen van 7 t/m 12 jaar met overgewicht of obesitas.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Stimuleren van een gezonder voedings- en beweegpatroon.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Toeleiding en werving naar LEFF voor jeugdigen.</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861685466"/>
                  </a:ext>
                </a:extLst>
              </a:tr>
              <a:tr h="456701">
                <a:tc>
                  <a:txBody>
                    <a:bodyPr/>
                    <a:lstStyle/>
                    <a:p>
                      <a:pPr>
                        <a:lnSpc>
                          <a:spcPct val="115000"/>
                        </a:lnSpc>
                        <a:spcAft>
                          <a:spcPts val="1000"/>
                        </a:spcAft>
                      </a:pPr>
                      <a:r>
                        <a:rPr lang="nl-NL" sz="1000" dirty="0">
                          <a:effectLst/>
                        </a:rPr>
                        <a:t>PLAYgrounds</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Kinderen van 6 t/m 12 jaar.</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Stimuleren van lichamelijke activiteit door inrichting schoolplein</a:t>
                      </a:r>
                      <a:br>
                        <a:rPr lang="nl-NL" sz="1000" dirty="0">
                          <a:effectLst/>
                        </a:rPr>
                      </a:b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Actieve, adviserende rol naar scholen over het bestaan en gebruik van deze interventie.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3915901586"/>
                  </a:ext>
                </a:extLst>
              </a:tr>
              <a:tr h="456701">
                <a:tc>
                  <a:txBody>
                    <a:bodyPr/>
                    <a:lstStyle/>
                    <a:p>
                      <a:pPr>
                        <a:lnSpc>
                          <a:spcPct val="115000"/>
                        </a:lnSpc>
                        <a:spcAft>
                          <a:spcPts val="1000"/>
                        </a:spcAft>
                      </a:pPr>
                      <a:r>
                        <a:rPr lang="nl-NL" sz="1000">
                          <a:effectLst/>
                        </a:rPr>
                        <a:t>B-Fit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a:effectLst/>
                        </a:rPr>
                        <a:t>Kinderen van 2 t/m 15 jaar.</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Voorkomen en stabiliseren van de groei van overgewicht.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Actieve, adviserende rol spelen naar scholen over het bestaan en gebruik van deze interventie.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4238444711"/>
                  </a:ext>
                </a:extLst>
              </a:tr>
              <a:tr h="511614">
                <a:tc>
                  <a:txBody>
                    <a:bodyPr/>
                    <a:lstStyle/>
                    <a:p>
                      <a:pPr>
                        <a:lnSpc>
                          <a:spcPct val="115000"/>
                        </a:lnSpc>
                        <a:spcAft>
                          <a:spcPts val="1000"/>
                        </a:spcAft>
                      </a:pPr>
                      <a:r>
                        <a:rPr lang="nl-NL" sz="1000">
                          <a:effectLst/>
                        </a:rPr>
                        <a:t>Vallen is ook een sport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a:effectLst/>
                        </a:rPr>
                        <a:t>Kinderen van 4 t/m 12 jaar.</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a:effectLst/>
                        </a:rPr>
                        <a:t>Gericht op veilig vallen. </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Actieve, adviserende rol spelen naar scholen over het bestaan en gebruik van deze interventie.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1749839556"/>
                  </a:ext>
                </a:extLst>
              </a:tr>
              <a:tr h="346875">
                <a:tc>
                  <a:txBody>
                    <a:bodyPr/>
                    <a:lstStyle/>
                    <a:p>
                      <a:pPr>
                        <a:lnSpc>
                          <a:spcPct val="115000"/>
                        </a:lnSpc>
                        <a:spcAft>
                          <a:spcPts val="1000"/>
                        </a:spcAft>
                      </a:pPr>
                      <a:r>
                        <a:rPr lang="nl-NL" sz="1000">
                          <a:effectLst/>
                        </a:rPr>
                        <a:t>Realfit</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a:effectLst/>
                        </a:rPr>
                        <a:t>Jongeren tussen 13 en 18 jaar.</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Afname of stabilisatie van overgewicht.</a:t>
                      </a:r>
                      <a:br>
                        <a:rPr lang="nl-NL" sz="1000" dirty="0">
                          <a:effectLst/>
                        </a:rPr>
                      </a:br>
                      <a:r>
                        <a:rPr lang="nl-NL" sz="1000" dirty="0">
                          <a:effectLst/>
                        </a:rPr>
                        <a:t>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Actieve, adviserende rol naar jeugdigen over bestaan van deze interventie.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3215335489"/>
                  </a:ext>
                </a:extLst>
              </a:tr>
              <a:tr h="676352">
                <a:tc>
                  <a:txBody>
                    <a:bodyPr/>
                    <a:lstStyle/>
                    <a:p>
                      <a:pPr>
                        <a:lnSpc>
                          <a:spcPct val="115000"/>
                        </a:lnSpc>
                        <a:spcAft>
                          <a:spcPts val="1000"/>
                        </a:spcAft>
                      </a:pPr>
                      <a:r>
                        <a:rPr lang="nl-NL" sz="1000" dirty="0">
                          <a:effectLst/>
                        </a:rPr>
                        <a:t>Lekker Fit! Basisonderwijs.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a:effectLst/>
                        </a:rPr>
                        <a:t>Kinderen van 6 t/m 12 jaar.</a:t>
                      </a:r>
                      <a:endParaRPr lang="nl-NL" sz="100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Stimuleren van een gezonder voedingspatroon en kwalitatief en beter bewegen. </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tc>
                  <a:txBody>
                    <a:bodyPr/>
                    <a:lstStyle/>
                    <a:p>
                      <a:pPr>
                        <a:lnSpc>
                          <a:spcPct val="115000"/>
                        </a:lnSpc>
                        <a:spcAft>
                          <a:spcPts val="1000"/>
                        </a:spcAft>
                      </a:pPr>
                      <a:r>
                        <a:rPr lang="nl-NL" sz="1000" dirty="0">
                          <a:effectLst/>
                        </a:rPr>
                        <a:t>Actieve, adviserende rol spelen naar scholen over het bestaan en gebruik van deze interventie.</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82" marR="19982" marT="9904" marB="9904">
                    <a:solidFill>
                      <a:srgbClr val="FCF8F1"/>
                    </a:solidFill>
                  </a:tcPr>
                </a:tc>
                <a:extLst>
                  <a:ext uri="{0D108BD9-81ED-4DB2-BD59-A6C34878D82A}">
                    <a16:rowId xmlns:a16="http://schemas.microsoft.com/office/drawing/2014/main" val="1183188381"/>
                  </a:ext>
                </a:extLst>
              </a:tr>
            </a:tbl>
          </a:graphicData>
        </a:graphic>
      </p:graphicFrame>
      <p:sp>
        <p:nvSpPr>
          <p:cNvPr id="3" name="TextBox 2">
            <a:extLst>
              <a:ext uri="{FF2B5EF4-FFF2-40B4-BE49-F238E27FC236}">
                <a16:creationId xmlns:a16="http://schemas.microsoft.com/office/drawing/2014/main" id="{6477082E-DA22-4DED-A35D-B5C44AD24B55}"/>
              </a:ext>
            </a:extLst>
          </p:cNvPr>
          <p:cNvSpPr txBox="1"/>
          <p:nvPr/>
        </p:nvSpPr>
        <p:spPr>
          <a:xfrm>
            <a:off x="545432" y="5435692"/>
            <a:ext cx="7984418" cy="369332"/>
          </a:xfrm>
          <a:prstGeom prst="rect">
            <a:avLst/>
          </a:prstGeom>
          <a:noFill/>
        </p:spPr>
        <p:txBody>
          <a:bodyPr wrap="square" rtlCol="0">
            <a:spAutoFit/>
          </a:bodyPr>
          <a:lstStyle/>
          <a:p>
            <a:r>
              <a:rPr lang="nl-NL" sz="1800" dirty="0"/>
              <a:t>Voor de meest recente informatie: </a:t>
            </a:r>
            <a:r>
              <a:rPr lang="nl-NL" sz="1800" u="sng" dirty="0">
                <a:hlinkClick r:id="rId3"/>
              </a:rPr>
              <a:t>http://www.sportenbeweeginterventies.nl </a:t>
            </a:r>
            <a:endParaRPr lang="nl-NL" sz="1800" dirty="0"/>
          </a:p>
        </p:txBody>
      </p:sp>
    </p:spTree>
    <p:extLst>
      <p:ext uri="{BB962C8B-B14F-4D97-AF65-F5344CB8AC3E}">
        <p14:creationId xmlns:p14="http://schemas.microsoft.com/office/powerpoint/2010/main" val="374403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a:xfrm>
            <a:off x="2868613" y="357505"/>
            <a:ext cx="7138987" cy="409575"/>
          </a:xfrm>
        </p:spPr>
        <p:txBody>
          <a:bodyPr/>
          <a:lstStyle/>
          <a:p>
            <a:pPr indent="0">
              <a:buNone/>
            </a:pPr>
            <a:r>
              <a:rPr lang="nl-NL" b="1" dirty="0"/>
              <a:t>Interventies houding</a:t>
            </a:r>
          </a:p>
        </p:txBody>
      </p:sp>
      <p:graphicFrame>
        <p:nvGraphicFramePr>
          <p:cNvPr id="4" name="Tabel 4">
            <a:extLst>
              <a:ext uri="{FF2B5EF4-FFF2-40B4-BE49-F238E27FC236}">
                <a16:creationId xmlns:a16="http://schemas.microsoft.com/office/drawing/2014/main" id="{FCF35944-9E4B-4E73-864A-CE523973B2EC}"/>
              </a:ext>
            </a:extLst>
          </p:cNvPr>
          <p:cNvGraphicFramePr>
            <a:graphicFrameLocks noGrp="1"/>
          </p:cNvGraphicFramePr>
          <p:nvPr>
            <p:extLst>
              <p:ext uri="{D42A27DB-BD31-4B8C-83A1-F6EECF244321}">
                <p14:modId xmlns:p14="http://schemas.microsoft.com/office/powerpoint/2010/main" val="249920085"/>
              </p:ext>
            </p:extLst>
          </p:nvPr>
        </p:nvGraphicFramePr>
        <p:xfrm>
          <a:off x="417600" y="1620000"/>
          <a:ext cx="8044013" cy="1205087"/>
        </p:xfrm>
        <a:graphic>
          <a:graphicData uri="http://schemas.openxmlformats.org/drawingml/2006/table">
            <a:tbl>
              <a:tblPr bandRow="1">
                <a:tableStyleId>{5C22544A-7EE6-4342-B048-85BDC9FD1C3A}</a:tableStyleId>
              </a:tblPr>
              <a:tblGrid>
                <a:gridCol w="1042710">
                  <a:extLst>
                    <a:ext uri="{9D8B030D-6E8A-4147-A177-3AD203B41FA5}">
                      <a16:colId xmlns:a16="http://schemas.microsoft.com/office/drawing/2014/main" val="3605728123"/>
                    </a:ext>
                  </a:extLst>
                </a:gridCol>
                <a:gridCol w="1433015">
                  <a:extLst>
                    <a:ext uri="{9D8B030D-6E8A-4147-A177-3AD203B41FA5}">
                      <a16:colId xmlns:a16="http://schemas.microsoft.com/office/drawing/2014/main" val="784195822"/>
                    </a:ext>
                  </a:extLst>
                </a:gridCol>
                <a:gridCol w="2524836">
                  <a:extLst>
                    <a:ext uri="{9D8B030D-6E8A-4147-A177-3AD203B41FA5}">
                      <a16:colId xmlns:a16="http://schemas.microsoft.com/office/drawing/2014/main" val="3908233423"/>
                    </a:ext>
                  </a:extLst>
                </a:gridCol>
                <a:gridCol w="3043452">
                  <a:extLst>
                    <a:ext uri="{9D8B030D-6E8A-4147-A177-3AD203B41FA5}">
                      <a16:colId xmlns:a16="http://schemas.microsoft.com/office/drawing/2014/main" val="3079880552"/>
                    </a:ext>
                  </a:extLst>
                </a:gridCol>
              </a:tblGrid>
              <a:tr h="329146">
                <a:tc>
                  <a:txBody>
                    <a:bodyPr/>
                    <a:lstStyle/>
                    <a:p>
                      <a:pPr>
                        <a:lnSpc>
                          <a:spcPct val="115000"/>
                        </a:lnSpc>
                        <a:spcAft>
                          <a:spcPts val="1000"/>
                        </a:spcAft>
                      </a:pPr>
                      <a:r>
                        <a:rPr lang="nl-NL" sz="1100" dirty="0">
                          <a:solidFill>
                            <a:schemeClr val="bg1"/>
                          </a:solidFill>
                          <a:effectLst/>
                        </a:rPr>
                        <a:t> </a:t>
                      </a:r>
                      <a:endParaRPr lang="nl-NL"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chemeClr val="tx2"/>
                    </a:solidFill>
                  </a:tcPr>
                </a:tc>
                <a:tc>
                  <a:txBody>
                    <a:bodyPr/>
                    <a:lstStyle/>
                    <a:p>
                      <a:pPr>
                        <a:lnSpc>
                          <a:spcPct val="115000"/>
                        </a:lnSpc>
                        <a:spcAft>
                          <a:spcPts val="1000"/>
                        </a:spcAft>
                      </a:pPr>
                      <a:r>
                        <a:rPr lang="nl-NL" sz="1100" dirty="0">
                          <a:solidFill>
                            <a:schemeClr val="bg1"/>
                          </a:solidFill>
                          <a:effectLst/>
                        </a:rPr>
                        <a:t>Primaire doelgroep</a:t>
                      </a:r>
                      <a:endParaRPr lang="nl-NL"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chemeClr val="tx2"/>
                    </a:solidFill>
                  </a:tcPr>
                </a:tc>
                <a:tc>
                  <a:txBody>
                    <a:bodyPr/>
                    <a:lstStyle/>
                    <a:p>
                      <a:pPr>
                        <a:lnSpc>
                          <a:spcPct val="115000"/>
                        </a:lnSpc>
                        <a:spcAft>
                          <a:spcPts val="1000"/>
                        </a:spcAft>
                      </a:pPr>
                      <a:r>
                        <a:rPr lang="nl-NL" sz="1100" dirty="0">
                          <a:solidFill>
                            <a:schemeClr val="bg1"/>
                          </a:solidFill>
                          <a:effectLst/>
                        </a:rPr>
                        <a:t>Inhoud</a:t>
                      </a:r>
                      <a:endParaRPr lang="nl-NL"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chemeClr val="tx2"/>
                    </a:solidFill>
                  </a:tcPr>
                </a:tc>
                <a:tc>
                  <a:txBody>
                    <a:bodyPr/>
                    <a:lstStyle/>
                    <a:p>
                      <a:pPr>
                        <a:lnSpc>
                          <a:spcPct val="115000"/>
                        </a:lnSpc>
                        <a:spcAft>
                          <a:spcPts val="1000"/>
                        </a:spcAft>
                      </a:pPr>
                      <a:r>
                        <a:rPr lang="nl-NL" sz="1100" dirty="0">
                          <a:solidFill>
                            <a:schemeClr val="bg1"/>
                          </a:solidFill>
                          <a:effectLst/>
                        </a:rPr>
                        <a:t>Rol JGZ</a:t>
                      </a:r>
                      <a:endParaRPr lang="nl-NL"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chemeClr val="tx2"/>
                    </a:solidFill>
                  </a:tcPr>
                </a:tc>
                <a:extLst>
                  <a:ext uri="{0D108BD9-81ED-4DB2-BD59-A6C34878D82A}">
                    <a16:rowId xmlns:a16="http://schemas.microsoft.com/office/drawing/2014/main" val="2822788234"/>
                  </a:ext>
                </a:extLst>
              </a:tr>
              <a:tr h="875941">
                <a:tc>
                  <a:txBody>
                    <a:bodyPr/>
                    <a:lstStyle/>
                    <a:p>
                      <a:pPr>
                        <a:lnSpc>
                          <a:spcPct val="115000"/>
                        </a:lnSpc>
                        <a:spcAft>
                          <a:spcPts val="1000"/>
                        </a:spcAft>
                      </a:pPr>
                      <a:r>
                        <a:rPr lang="nl-NL" sz="1100">
                          <a:effectLst/>
                        </a:rPr>
                        <a:t>Zit met Pit!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rgbClr val="FCF8F1"/>
                    </a:solidFill>
                  </a:tcPr>
                </a:tc>
                <a:tc>
                  <a:txBody>
                    <a:bodyPr/>
                    <a:lstStyle/>
                    <a:p>
                      <a:pPr>
                        <a:lnSpc>
                          <a:spcPct val="115000"/>
                        </a:lnSpc>
                        <a:spcAft>
                          <a:spcPts val="1000"/>
                        </a:spcAft>
                      </a:pPr>
                      <a:r>
                        <a:rPr lang="nl-NL" sz="1100" dirty="0">
                          <a:effectLst/>
                        </a:rPr>
                        <a:t>Groep 5 of 6</a:t>
                      </a:r>
                    </a:p>
                    <a:p>
                      <a:pPr>
                        <a:lnSpc>
                          <a:spcPct val="115000"/>
                        </a:lnSpc>
                        <a:spcAft>
                          <a:spcPts val="10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rgbClr val="FCF8F1"/>
                    </a:solidFill>
                  </a:tcPr>
                </a:tc>
                <a:tc>
                  <a:txBody>
                    <a:bodyPr/>
                    <a:lstStyle/>
                    <a:p>
                      <a:pPr>
                        <a:lnSpc>
                          <a:spcPct val="115000"/>
                        </a:lnSpc>
                        <a:spcAft>
                          <a:spcPts val="1000"/>
                        </a:spcAft>
                      </a:pPr>
                      <a:r>
                        <a:rPr lang="nl-NL" sz="1100" dirty="0">
                          <a:effectLst/>
                        </a:rPr>
                        <a:t>Het aanleren van een goede houding en gezond gedrag rondom zitten, bewegen en computergebruik.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rgbClr val="FCF8F1"/>
                    </a:solidFill>
                  </a:tcPr>
                </a:tc>
                <a:tc>
                  <a:txBody>
                    <a:bodyPr/>
                    <a:lstStyle/>
                    <a:p>
                      <a:pPr>
                        <a:lnSpc>
                          <a:spcPct val="115000"/>
                        </a:lnSpc>
                        <a:spcAft>
                          <a:spcPts val="1000"/>
                        </a:spcAft>
                      </a:pPr>
                      <a:r>
                        <a:rPr lang="nl-NL" sz="1100" dirty="0">
                          <a:effectLst/>
                        </a:rPr>
                        <a:t>Een actieve, adviserende rol spelen naar scholen over het bestaan en gebruik van deze interventie.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195" marB="36195">
                    <a:solidFill>
                      <a:srgbClr val="FCF8F1"/>
                    </a:solidFill>
                  </a:tcPr>
                </a:tc>
                <a:extLst>
                  <a:ext uri="{0D108BD9-81ED-4DB2-BD59-A6C34878D82A}">
                    <a16:rowId xmlns:a16="http://schemas.microsoft.com/office/drawing/2014/main" val="1415426899"/>
                  </a:ext>
                </a:extLst>
              </a:tr>
            </a:tbl>
          </a:graphicData>
        </a:graphic>
      </p:graphicFrame>
    </p:spTree>
    <p:extLst>
      <p:ext uri="{BB962C8B-B14F-4D97-AF65-F5344CB8AC3E}">
        <p14:creationId xmlns:p14="http://schemas.microsoft.com/office/powerpoint/2010/main" val="298640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dirty="0" err="1">
                <a:solidFill>
                  <a:schemeClr val="dk2"/>
                </a:solidFill>
                <a:latin typeface="Calibri"/>
                <a:ea typeface="Calibri"/>
                <a:cs typeface="Calibri"/>
                <a:sym typeface="Calibri"/>
              </a:rPr>
              <a:t>Samenwerken</a:t>
            </a:r>
            <a:endParaRPr sz="1800" b="0" i="0" u="none" strike="noStrike" cap="none" dirty="0">
              <a:solidFill>
                <a:schemeClr val="dk1"/>
              </a:solidFill>
              <a:latin typeface="Arial"/>
              <a:ea typeface="Arial"/>
              <a:cs typeface="Arial"/>
              <a:sym typeface="Arial"/>
            </a:endParaRPr>
          </a:p>
        </p:txBody>
      </p:sp>
      <p:sp>
        <p:nvSpPr>
          <p:cNvPr id="71" name="Google Shape;71;p12"/>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marL="285750" lvl="0" indent="-285750">
              <a:lnSpc>
                <a:spcPct val="150000"/>
              </a:lnSpc>
              <a:buFont typeface="Arial" panose="020B0604020202020204" pitchFamily="34" charset="0"/>
              <a:buChar char="•"/>
            </a:pPr>
            <a:r>
              <a:rPr lang="nl-NL" sz="1600" dirty="0"/>
              <a:t>Blijf op de hoogte van de sociale kaart van het lokale sport- en beweegaanbod incl. buitenlocaties bijv. parken etc. waar je goed kunt sporten en bewegen. </a:t>
            </a:r>
          </a:p>
          <a:p>
            <a:pPr marL="285750" lvl="0" indent="-285750">
              <a:lnSpc>
                <a:spcPct val="150000"/>
              </a:lnSpc>
              <a:buFont typeface="Arial" panose="020B0604020202020204" pitchFamily="34" charset="0"/>
              <a:buChar char="•"/>
            </a:pPr>
            <a:r>
              <a:rPr lang="nl-NL" sz="1600" dirty="0"/>
              <a:t>De JGZ, vakleerkrachten in het bewegingsonderwijs, buurtsportcoach, trainers, coaches etc. kunnen een goede rol vervullen in het in beweging krijgen van de jeugd. De buurtsportcoach kan een belangrijke rol spelen bij het maken van een verbinding tussen sport – en beweegaanbieders en andere sectoren in de zorg zoals de JGZ. </a:t>
            </a:r>
          </a:p>
          <a:p>
            <a:pPr marL="285750" lvl="0" indent="-285750">
              <a:lnSpc>
                <a:spcPct val="150000"/>
              </a:lnSpc>
              <a:buFont typeface="Arial" panose="020B0604020202020204" pitchFamily="34" charset="0"/>
              <a:buChar char="•"/>
            </a:pPr>
            <a:r>
              <a:rPr lang="nl-NL" sz="1600" dirty="0"/>
              <a:t>Neem als JGZ-organisatie het initiatief om met andere partijen samen te werken. Bijvoorbeeld in het kader van Gezonde School en Gezonde Kinderopvang.</a:t>
            </a:r>
          </a:p>
          <a:p>
            <a:pPr marL="0" marR="0" lvl="0" indent="0" algn="l"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p:txBody>
      </p:sp>
      <p:sp>
        <p:nvSpPr>
          <p:cNvPr id="72" name="Google Shape;72;p12"/>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6758-ECE0-4726-B780-F9F1D1596EAB}"/>
              </a:ext>
            </a:extLst>
          </p:cNvPr>
          <p:cNvSpPr>
            <a:spLocks noGrp="1"/>
          </p:cNvSpPr>
          <p:nvPr>
            <p:ph type="title"/>
          </p:nvPr>
        </p:nvSpPr>
        <p:spPr>
          <a:xfrm>
            <a:off x="2980373" y="34734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06936782-E107-499C-B83C-B278267B0FCB}"/>
              </a:ext>
            </a:extLst>
          </p:cNvPr>
          <p:cNvSpPr>
            <a:spLocks noGrp="1"/>
          </p:cNvSpPr>
          <p:nvPr>
            <p:ph idx="1"/>
          </p:nvPr>
        </p:nvSpPr>
        <p:spPr>
          <a:xfrm>
            <a:off x="421200" y="948441"/>
            <a:ext cx="8301600" cy="3021263"/>
          </a:xfrm>
        </p:spPr>
        <p:txBody>
          <a:bodyPr/>
          <a:lstStyle/>
          <a:p>
            <a:pPr marL="0" indent="0">
              <a:lnSpc>
                <a:spcPts val="2500"/>
              </a:lnSpc>
              <a:spcBef>
                <a:spcPts val="0"/>
              </a:spcBef>
              <a:buNone/>
            </a:pPr>
            <a:r>
              <a:rPr lang="nl-NL" dirty="0"/>
              <a:t>De jeugdverpleegkundige ziet Gert-Jan, een jongen van 10 jaar. Zij vraagt de familieanamnese voor scoliose na. Moeder geeft aan dat zij als kind oefeningen heeft gehad in verband met rugklachten. </a:t>
            </a:r>
          </a:p>
          <a:p>
            <a:pPr marL="0" indent="0">
              <a:lnSpc>
                <a:spcPts val="2500"/>
              </a:lnSpc>
              <a:spcBef>
                <a:spcPts val="0"/>
              </a:spcBef>
              <a:buNone/>
            </a:pPr>
            <a:endParaRPr lang="nl-NL" dirty="0"/>
          </a:p>
          <a:p>
            <a:pPr marL="0" indent="0">
              <a:lnSpc>
                <a:spcPts val="2500"/>
              </a:lnSpc>
              <a:spcBef>
                <a:spcPts val="0"/>
              </a:spcBef>
              <a:buNone/>
            </a:pPr>
            <a:r>
              <a:rPr lang="nl-NL" i="1" dirty="0"/>
              <a:t>Telt dit als een positieve familieanamnese?</a:t>
            </a:r>
          </a:p>
          <a:p>
            <a:pPr marL="342900" indent="-342900">
              <a:lnSpc>
                <a:spcPts val="2500"/>
              </a:lnSpc>
              <a:spcBef>
                <a:spcPts val="0"/>
              </a:spcBef>
              <a:buSzPct val="100000"/>
              <a:buFont typeface="+mj-lt"/>
              <a:buAutoNum type="alphaLcPeriod"/>
            </a:pPr>
            <a:r>
              <a:rPr lang="nl-NL" dirty="0"/>
              <a:t>Ja, want het betreft rugklachten bij eerstegraads familielid. De jeugdverpleegkundige noteert in het DD JGZ bij ‘erfelijk bepaalde ziekte in de familie’ dat scoliose voorkomt bij moeder. </a:t>
            </a:r>
          </a:p>
          <a:p>
            <a:pPr marL="342900" indent="-342900">
              <a:lnSpc>
                <a:spcPts val="2500"/>
              </a:lnSpc>
              <a:spcBef>
                <a:spcPts val="0"/>
              </a:spcBef>
              <a:buSzPct val="100000"/>
              <a:buFont typeface="+mj-lt"/>
              <a:buAutoNum type="alphaLcPeriod"/>
            </a:pPr>
            <a:r>
              <a:rPr lang="nl-NL" dirty="0"/>
              <a:t>Nee, want het is niet duidelijk wat de reden/oorzaak van de rugklachten van moeder was. De jeugdverpleegkundige noteert niets in het DD JGZ hierover.</a:t>
            </a:r>
          </a:p>
          <a:p>
            <a:pPr marL="342900" indent="-342900">
              <a:lnSpc>
                <a:spcPts val="2500"/>
              </a:lnSpc>
              <a:spcBef>
                <a:spcPts val="0"/>
              </a:spcBef>
              <a:buSzPct val="100000"/>
              <a:buFont typeface="+mj-lt"/>
              <a:buAutoNum type="alphaLcPeriod"/>
            </a:pPr>
            <a:r>
              <a:rPr lang="nl-NL" dirty="0"/>
              <a:t>Nee, want het is niet duidelijk wat de reden/oorzaak van de rugklachten van moeder was. De jeugdverpleegkundige vraagt moeder om (voor zover mogelijk) na te gaan of er sprake was van een scoliose, en dit aan haar te laten weten.</a:t>
            </a:r>
          </a:p>
        </p:txBody>
      </p:sp>
    </p:spTree>
    <p:extLst>
      <p:ext uri="{BB962C8B-B14F-4D97-AF65-F5344CB8AC3E}">
        <p14:creationId xmlns:p14="http://schemas.microsoft.com/office/powerpoint/2010/main" val="42235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6758-ECE0-4726-B780-F9F1D1596EAB}"/>
              </a:ext>
            </a:extLst>
          </p:cNvPr>
          <p:cNvSpPr>
            <a:spLocks noGrp="1"/>
          </p:cNvSpPr>
          <p:nvPr>
            <p:ph type="title"/>
          </p:nvPr>
        </p:nvSpPr>
        <p:spPr>
          <a:xfrm>
            <a:off x="2980373" y="34734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06936782-E107-499C-B83C-B278267B0FCB}"/>
              </a:ext>
            </a:extLst>
          </p:cNvPr>
          <p:cNvSpPr>
            <a:spLocks noGrp="1"/>
          </p:cNvSpPr>
          <p:nvPr>
            <p:ph idx="1"/>
          </p:nvPr>
        </p:nvSpPr>
        <p:spPr>
          <a:xfrm>
            <a:off x="421200" y="948441"/>
            <a:ext cx="8301600" cy="3021263"/>
          </a:xfrm>
        </p:spPr>
        <p:txBody>
          <a:bodyPr/>
          <a:lstStyle/>
          <a:p>
            <a:pPr marL="0" indent="0">
              <a:lnSpc>
                <a:spcPts val="2500"/>
              </a:lnSpc>
              <a:spcBef>
                <a:spcPts val="0"/>
              </a:spcBef>
              <a:buNone/>
            </a:pPr>
            <a:r>
              <a:rPr lang="nl-NL" dirty="0"/>
              <a:t>De jeugdverpleegkundige ziet Gert-Jan, een jongen van 10 jaar. Zij vraagt de familieanamnese voor scoliose na. Moeder geeft aan dat zij als kind oefeningen heeft gehad in verband met rugklachten. </a:t>
            </a:r>
          </a:p>
          <a:p>
            <a:pPr marL="0" indent="0">
              <a:lnSpc>
                <a:spcPts val="2500"/>
              </a:lnSpc>
              <a:spcBef>
                <a:spcPts val="0"/>
              </a:spcBef>
              <a:buNone/>
            </a:pPr>
            <a:endParaRPr lang="nl-NL" dirty="0"/>
          </a:p>
          <a:p>
            <a:pPr marL="0" indent="0">
              <a:lnSpc>
                <a:spcPts val="2500"/>
              </a:lnSpc>
              <a:spcBef>
                <a:spcPts val="0"/>
              </a:spcBef>
              <a:buNone/>
            </a:pPr>
            <a:r>
              <a:rPr lang="nl-NL" i="1" dirty="0"/>
              <a:t>Telt dit als een positieve familieanamnese?</a:t>
            </a:r>
          </a:p>
          <a:p>
            <a:pPr marL="342900" indent="-342900">
              <a:lnSpc>
                <a:spcPts val="2500"/>
              </a:lnSpc>
              <a:spcBef>
                <a:spcPts val="0"/>
              </a:spcBef>
              <a:buSzPct val="100000"/>
              <a:buFont typeface="+mj-lt"/>
              <a:buAutoNum type="alphaLcPeriod"/>
            </a:pPr>
            <a:r>
              <a:rPr lang="nl-NL" dirty="0"/>
              <a:t>Ja, want het betreft rugklachten bij eerstegraads familielid. De jeugdverpleegkundige noteert in het DD JGZ bij ‘erfelijk bepaalde ziekte in de familie’ dat scoliose voorkomt bij moeder. </a:t>
            </a:r>
          </a:p>
          <a:p>
            <a:pPr marL="342900" indent="-342900">
              <a:lnSpc>
                <a:spcPts val="2500"/>
              </a:lnSpc>
              <a:spcBef>
                <a:spcPts val="0"/>
              </a:spcBef>
              <a:buSzPct val="100000"/>
              <a:buFont typeface="+mj-lt"/>
              <a:buAutoNum type="alphaLcPeriod"/>
            </a:pPr>
            <a:r>
              <a:rPr lang="nl-NL" dirty="0"/>
              <a:t>Nee, want het is niet duidelijk wat de reden/oorzaak van de rugklachten van moeder was. De jeugdverpleegkundige noteert niets in het DD JGZ hierover.</a:t>
            </a:r>
          </a:p>
          <a:p>
            <a:pPr marL="342900" indent="-342900">
              <a:lnSpc>
                <a:spcPts val="2500"/>
              </a:lnSpc>
              <a:spcBef>
                <a:spcPts val="0"/>
              </a:spcBef>
              <a:buSzPct val="100000"/>
              <a:buFont typeface="+mj-lt"/>
              <a:buAutoNum type="alphaLcPeriod"/>
            </a:pPr>
            <a:r>
              <a:rPr lang="nl-NL" dirty="0">
                <a:solidFill>
                  <a:srgbClr val="00B050"/>
                </a:solidFill>
              </a:rPr>
              <a:t>Nee, want het is niet duidelijk wat de reden/oorzaak van de rugklachten van moeder was. De jeugdverpleegkundige vraagt moeder om (voor zover mogelijk) na te gaan of er sprake was van een scoliose, en dit aan haar te laten weten.</a:t>
            </a:r>
          </a:p>
        </p:txBody>
      </p:sp>
    </p:spTree>
    <p:extLst>
      <p:ext uri="{BB962C8B-B14F-4D97-AF65-F5344CB8AC3E}">
        <p14:creationId xmlns:p14="http://schemas.microsoft.com/office/powerpoint/2010/main" val="4187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3222670" y="375685"/>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err="1">
                <a:solidFill>
                  <a:schemeClr val="dk2"/>
                </a:solidFill>
                <a:latin typeface="Calibri"/>
                <a:ea typeface="Calibri"/>
                <a:cs typeface="Calibri"/>
                <a:sym typeface="Calibri"/>
              </a:rPr>
              <a:t>Afbakening</a:t>
            </a:r>
            <a:endParaRPr sz="1800" b="0" i="0" u="none" strike="noStrike" cap="none" dirty="0">
              <a:solidFill>
                <a:schemeClr val="dk1"/>
              </a:solidFill>
              <a:latin typeface="Arial"/>
              <a:ea typeface="Arial"/>
              <a:cs typeface="Arial"/>
              <a:sym typeface="Arial"/>
            </a:endParaRPr>
          </a:p>
        </p:txBody>
      </p:sp>
      <p:sp>
        <p:nvSpPr>
          <p:cNvPr id="36" name="Google Shape;36;p7"/>
          <p:cNvSpPr txBox="1"/>
          <p:nvPr/>
        </p:nvSpPr>
        <p:spPr>
          <a:xfrm>
            <a:off x="296561" y="1322505"/>
            <a:ext cx="7139100" cy="3699600"/>
          </a:xfrm>
          <a:prstGeom prst="rect">
            <a:avLst/>
          </a:prstGeom>
          <a:noFill/>
          <a:ln>
            <a:noFill/>
          </a:ln>
        </p:spPr>
        <p:txBody>
          <a:bodyPr spcFirstLastPara="1" wrap="square" lIns="91425" tIns="45700" rIns="91425" bIns="45700" anchor="t" anchorCtr="0">
            <a:noAutofit/>
          </a:bodyPr>
          <a:lstStyle/>
          <a:p>
            <a:pPr lvl="0"/>
            <a:r>
              <a:rPr lang="nl-NL" sz="1800" b="0" i="0" u="none" strike="noStrike" cap="none" dirty="0">
                <a:solidFill>
                  <a:schemeClr val="dk1"/>
                </a:solidFill>
                <a:latin typeface="Arial"/>
                <a:ea typeface="Arial"/>
                <a:cs typeface="Arial"/>
                <a:sym typeface="Arial"/>
              </a:rPr>
              <a:t>De richtlijn gaat over onderstaande </a:t>
            </a:r>
            <a:r>
              <a:rPr lang="nl-NL" sz="1800" dirty="0">
                <a:solidFill>
                  <a:schemeClr val="dk1"/>
                </a:solidFill>
              </a:rPr>
              <a:t>symptomen en aandoeningen:</a:t>
            </a:r>
            <a:endParaRPr lang="nl-NL"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p:txBody>
      </p:sp>
      <p:sp>
        <p:nvSpPr>
          <p:cNvPr id="37" name="Google Shape;37;p7"/>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graphicFrame>
        <p:nvGraphicFramePr>
          <p:cNvPr id="4" name="Table 5">
            <a:extLst>
              <a:ext uri="{FF2B5EF4-FFF2-40B4-BE49-F238E27FC236}">
                <a16:creationId xmlns:a16="http://schemas.microsoft.com/office/drawing/2014/main" id="{65246A16-37FB-4E0B-B4E8-CEA9E04C1758}"/>
              </a:ext>
            </a:extLst>
          </p:cNvPr>
          <p:cNvGraphicFramePr>
            <a:graphicFrameLocks noGrp="1"/>
          </p:cNvGraphicFramePr>
          <p:nvPr>
            <p:extLst>
              <p:ext uri="{D42A27DB-BD31-4B8C-83A1-F6EECF244321}">
                <p14:modId xmlns:p14="http://schemas.microsoft.com/office/powerpoint/2010/main" val="3450566047"/>
              </p:ext>
            </p:extLst>
          </p:nvPr>
        </p:nvGraphicFramePr>
        <p:xfrm>
          <a:off x="296561" y="1697971"/>
          <a:ext cx="8699157" cy="3211840"/>
        </p:xfrm>
        <a:graphic>
          <a:graphicData uri="http://schemas.openxmlformats.org/drawingml/2006/table">
            <a:tbl>
              <a:tblPr firstRow="1" bandRow="1">
                <a:tableStyleId>{5C22544A-7EE6-4342-B048-85BDC9FD1C3A}</a:tableStyleId>
              </a:tblPr>
              <a:tblGrid>
                <a:gridCol w="2928070">
                  <a:extLst>
                    <a:ext uri="{9D8B030D-6E8A-4147-A177-3AD203B41FA5}">
                      <a16:colId xmlns:a16="http://schemas.microsoft.com/office/drawing/2014/main" val="1781603557"/>
                    </a:ext>
                  </a:extLst>
                </a:gridCol>
                <a:gridCol w="2879469">
                  <a:extLst>
                    <a:ext uri="{9D8B030D-6E8A-4147-A177-3AD203B41FA5}">
                      <a16:colId xmlns:a16="http://schemas.microsoft.com/office/drawing/2014/main" val="4022935050"/>
                    </a:ext>
                  </a:extLst>
                </a:gridCol>
                <a:gridCol w="2891618">
                  <a:extLst>
                    <a:ext uri="{9D8B030D-6E8A-4147-A177-3AD203B41FA5}">
                      <a16:colId xmlns:a16="http://schemas.microsoft.com/office/drawing/2014/main" val="41259784"/>
                    </a:ext>
                  </a:extLst>
                </a:gridCol>
              </a:tblGrid>
              <a:tr h="487155">
                <a:tc>
                  <a:txBody>
                    <a:bodyPr/>
                    <a:lstStyle/>
                    <a:p>
                      <a:r>
                        <a:rPr lang="nl-NL" dirty="0">
                          <a:solidFill>
                            <a:schemeClr val="bg2"/>
                          </a:solidFill>
                        </a:rPr>
                        <a:t>Rug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400" dirty="0">
                          <a:solidFill>
                            <a:schemeClr val="bg2"/>
                          </a:solidFill>
                        </a:rPr>
                        <a:t>Neuromusculaire problemen</a:t>
                      </a:r>
                    </a:p>
                    <a:p>
                      <a:endParaRPr lang="nl-NL"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1400" dirty="0">
                          <a:solidFill>
                            <a:schemeClr val="bg2"/>
                          </a:solidFill>
                        </a:rPr>
                        <a:t>Overige problemen</a:t>
                      </a:r>
                    </a:p>
                    <a:p>
                      <a:endParaRPr lang="nl-NL" dirty="0">
                        <a:solidFill>
                          <a:schemeClr val="bg2"/>
                        </a:solidFill>
                      </a:endParaRPr>
                    </a:p>
                  </a:txBody>
                  <a:tcPr/>
                </a:tc>
                <a:extLst>
                  <a:ext uri="{0D108BD9-81ED-4DB2-BD59-A6C34878D82A}">
                    <a16:rowId xmlns:a16="http://schemas.microsoft.com/office/drawing/2014/main" val="194172956"/>
                  </a:ext>
                </a:extLst>
              </a:tr>
              <a:tr h="2693680">
                <a:tc>
                  <a:txBody>
                    <a:bodyPr/>
                    <a:lstStyle/>
                    <a:p>
                      <a:pPr marL="0" indent="0">
                        <a:lnSpc>
                          <a:spcPct val="150000"/>
                        </a:lnSpc>
                        <a:buFont typeface="Arial" panose="020B0604020202020204" pitchFamily="34" charset="0"/>
                        <a:buNone/>
                      </a:pPr>
                      <a:r>
                        <a:rPr lang="nl-NL" sz="1400" dirty="0"/>
                        <a:t>Versterkte </a:t>
                      </a:r>
                      <a:r>
                        <a:rPr lang="nl-NL" sz="1400" dirty="0" err="1"/>
                        <a:t>kyfose</a:t>
                      </a:r>
                      <a:r>
                        <a:rPr lang="nl-NL" sz="1400" dirty="0"/>
                        <a:t> of </a:t>
                      </a:r>
                      <a:r>
                        <a:rPr lang="nl-NL" sz="1400" dirty="0" err="1"/>
                        <a:t>hyperkyfose</a:t>
                      </a:r>
                      <a:endParaRPr lang="nl-NL" sz="1400" dirty="0"/>
                    </a:p>
                    <a:p>
                      <a:pPr marL="0" indent="0">
                        <a:lnSpc>
                          <a:spcPct val="150000"/>
                        </a:lnSpc>
                        <a:buFont typeface="Arial" panose="020B0604020202020204" pitchFamily="34" charset="0"/>
                        <a:buNone/>
                      </a:pPr>
                      <a:r>
                        <a:rPr lang="nl-NL" sz="1400" dirty="0"/>
                        <a:t>Ziekte van </a:t>
                      </a:r>
                      <a:r>
                        <a:rPr lang="nl-NL" sz="1400" dirty="0" err="1"/>
                        <a:t>Scheuermann</a:t>
                      </a:r>
                      <a:endParaRPr lang="nl-NL" sz="1400" dirty="0"/>
                    </a:p>
                    <a:p>
                      <a:pPr marL="0" indent="0">
                        <a:lnSpc>
                          <a:spcPct val="150000"/>
                        </a:lnSpc>
                        <a:buFont typeface="Arial" panose="020B0604020202020204" pitchFamily="34" charset="0"/>
                        <a:buNone/>
                      </a:pPr>
                      <a:r>
                        <a:rPr lang="nl-NL" sz="1400" dirty="0"/>
                        <a:t>Versterkte lordose of hyperlordose</a:t>
                      </a:r>
                    </a:p>
                    <a:p>
                      <a:pPr marL="0" indent="0">
                        <a:lnSpc>
                          <a:spcPct val="150000"/>
                        </a:lnSpc>
                        <a:buFont typeface="Arial" panose="020B0604020202020204" pitchFamily="34" charset="0"/>
                        <a:buNone/>
                      </a:pPr>
                      <a:r>
                        <a:rPr lang="nl-NL" sz="1400" u="sng" dirty="0"/>
                        <a:t>Scoliose*</a:t>
                      </a:r>
                    </a:p>
                    <a:p>
                      <a:pPr marL="0" indent="0">
                        <a:lnSpc>
                          <a:spcPct val="150000"/>
                        </a:lnSpc>
                        <a:buFont typeface="Arial" panose="020B0604020202020204" pitchFamily="34" charset="0"/>
                        <a:buNone/>
                      </a:pPr>
                      <a:r>
                        <a:rPr lang="nl-NL" sz="1400" u="sng" dirty="0"/>
                        <a:t>Spina bifida*</a:t>
                      </a:r>
                    </a:p>
                    <a:p>
                      <a:pPr marL="0" indent="0">
                        <a:lnSpc>
                          <a:spcPct val="150000"/>
                        </a:lnSpc>
                        <a:buFont typeface="Arial" panose="020B0604020202020204" pitchFamily="34" charset="0"/>
                        <a:buNone/>
                      </a:pPr>
                      <a:r>
                        <a:rPr lang="nl-NL" sz="1400" dirty="0"/>
                        <a:t>Rugklachten</a:t>
                      </a:r>
                    </a:p>
                    <a:p>
                      <a:pPr marL="0" indent="0">
                        <a:lnSpc>
                          <a:spcPct val="150000"/>
                        </a:lnSpc>
                        <a:buFont typeface="Arial" panose="020B0604020202020204" pitchFamily="34" charset="0"/>
                        <a:buNone/>
                      </a:pPr>
                      <a:r>
                        <a:rPr lang="nl-NL" sz="1400" dirty="0"/>
                        <a:t>Hernia</a:t>
                      </a:r>
                    </a:p>
                  </a:txBody>
                  <a:tcPr/>
                </a:tc>
                <a:tc>
                  <a:txBody>
                    <a:bodyPr/>
                    <a:lstStyle/>
                    <a:p>
                      <a:pPr marL="0" indent="0">
                        <a:lnSpc>
                          <a:spcPct val="150000"/>
                        </a:lnSpc>
                        <a:buFont typeface="Arial" panose="020B0604020202020204" pitchFamily="34" charset="0"/>
                        <a:buNone/>
                      </a:pPr>
                      <a:r>
                        <a:rPr lang="nl-NL" sz="1400" b="0" i="0" u="sng" strike="noStrike" cap="none" dirty="0">
                          <a:solidFill>
                            <a:schemeClr val="dk1"/>
                          </a:solidFill>
                          <a:effectLst/>
                          <a:latin typeface="+mn-lt"/>
                          <a:ea typeface="+mn-ea"/>
                          <a:cs typeface="+mn-cs"/>
                          <a:sym typeface="Arial"/>
                        </a:rPr>
                        <a:t>Bijzonderheden tonus (hypo-/hypertonie)*</a:t>
                      </a:r>
                    </a:p>
                    <a:p>
                      <a:pPr marL="0" indent="0">
                        <a:lnSpc>
                          <a:spcPct val="150000"/>
                        </a:lnSpc>
                        <a:buFont typeface="Arial" panose="020B0604020202020204" pitchFamily="34" charset="0"/>
                        <a:buNone/>
                      </a:pPr>
                      <a:r>
                        <a:rPr lang="nl-NL" sz="1400" u="sng" dirty="0"/>
                        <a:t>Tremor*</a:t>
                      </a:r>
                    </a:p>
                    <a:p>
                      <a:pPr marL="0" indent="0">
                        <a:lnSpc>
                          <a:spcPct val="150000"/>
                        </a:lnSpc>
                        <a:buFont typeface="Arial" panose="020B0604020202020204" pitchFamily="34" charset="0"/>
                        <a:buNone/>
                      </a:pPr>
                      <a:r>
                        <a:rPr lang="nl-NL" sz="1400" dirty="0"/>
                        <a:t>Spierverkortingen (contracturen)</a:t>
                      </a:r>
                    </a:p>
                    <a:p>
                      <a:pPr marL="0" indent="0">
                        <a:buFont typeface="Arial" panose="020B0604020202020204" pitchFamily="34" charset="0"/>
                        <a:buNone/>
                      </a:pPr>
                      <a:endParaRPr lang="nl-NL" dirty="0"/>
                    </a:p>
                  </a:txBody>
                  <a:tcPr/>
                </a:tc>
                <a:tc>
                  <a:txBody>
                    <a:bodyPr/>
                    <a:lstStyle/>
                    <a:p>
                      <a:pPr marL="0" indent="0">
                        <a:lnSpc>
                          <a:spcPct val="150000"/>
                        </a:lnSpc>
                        <a:buFont typeface="Arial" panose="020B0604020202020204" pitchFamily="34" charset="0"/>
                        <a:buNone/>
                      </a:pPr>
                      <a:r>
                        <a:rPr lang="nl-NL" sz="1400" dirty="0"/>
                        <a:t>Fysieke over- en </a:t>
                      </a:r>
                      <a:r>
                        <a:rPr lang="nl-NL" sz="1400" dirty="0" err="1"/>
                        <a:t>onderbelasting</a:t>
                      </a:r>
                      <a:endParaRPr lang="nl-NL" sz="1400" dirty="0"/>
                    </a:p>
                    <a:p>
                      <a:pPr marL="0" indent="0">
                        <a:lnSpc>
                          <a:spcPct val="150000"/>
                        </a:lnSpc>
                        <a:buFont typeface="Arial" panose="020B0604020202020204" pitchFamily="34" charset="0"/>
                        <a:buNone/>
                      </a:pPr>
                      <a:r>
                        <a:rPr lang="nl-NL" sz="1400" dirty="0"/>
                        <a:t>KANS </a:t>
                      </a:r>
                      <a:r>
                        <a:rPr lang="nl-NL" sz="1400" dirty="0">
                          <a:solidFill>
                            <a:schemeClr val="tx1"/>
                          </a:solidFill>
                        </a:rPr>
                        <a:t>(Klachten Arm, Nek en/of Schouder)</a:t>
                      </a:r>
                    </a:p>
                    <a:p>
                      <a:pPr marL="0" indent="0">
                        <a:lnSpc>
                          <a:spcPct val="150000"/>
                        </a:lnSpc>
                        <a:buFont typeface="Arial" panose="020B0604020202020204" pitchFamily="34" charset="0"/>
                        <a:buNone/>
                      </a:pPr>
                      <a:r>
                        <a:rPr lang="nl-NL" sz="1400" dirty="0"/>
                        <a:t>Gewrichtsklachten</a:t>
                      </a:r>
                    </a:p>
                    <a:p>
                      <a:pPr marL="0" indent="0">
                        <a:lnSpc>
                          <a:spcPct val="150000"/>
                        </a:lnSpc>
                        <a:buFont typeface="Arial" panose="020B0604020202020204" pitchFamily="34" charset="0"/>
                        <a:buNone/>
                      </a:pPr>
                      <a:r>
                        <a:rPr lang="nl-NL" sz="1400" dirty="0"/>
                        <a:t>Jeugdreuma</a:t>
                      </a:r>
                    </a:p>
                    <a:p>
                      <a:pPr marL="0" indent="0">
                        <a:lnSpc>
                          <a:spcPct val="150000"/>
                        </a:lnSpc>
                        <a:buFont typeface="Arial" panose="020B0604020202020204" pitchFamily="34" charset="0"/>
                        <a:buNone/>
                      </a:pPr>
                      <a:r>
                        <a:rPr lang="nl-NL" sz="1400" dirty="0"/>
                        <a:t>Afwijkend herstel na trauma</a:t>
                      </a:r>
                    </a:p>
                    <a:p>
                      <a:pPr marL="0" indent="0">
                        <a:lnSpc>
                          <a:spcPct val="150000"/>
                        </a:lnSpc>
                        <a:buFont typeface="Arial" panose="020B0604020202020204" pitchFamily="34" charset="0"/>
                        <a:buNone/>
                      </a:pPr>
                      <a:r>
                        <a:rPr lang="nl-NL" sz="1400" dirty="0" err="1"/>
                        <a:t>Pectus</a:t>
                      </a:r>
                      <a:r>
                        <a:rPr lang="nl-NL" sz="1400" dirty="0"/>
                        <a:t> </a:t>
                      </a:r>
                      <a:r>
                        <a:rPr lang="nl-NL" sz="1400" dirty="0" err="1"/>
                        <a:t>excavatum</a:t>
                      </a:r>
                      <a:endParaRPr lang="nl-NL" sz="1400" dirty="0"/>
                    </a:p>
                    <a:p>
                      <a:pPr marL="0" indent="0">
                        <a:lnSpc>
                          <a:spcPct val="150000"/>
                        </a:lnSpc>
                        <a:buFont typeface="Arial" panose="020B0604020202020204" pitchFamily="34" charset="0"/>
                        <a:buNone/>
                      </a:pPr>
                      <a:r>
                        <a:rPr lang="nl-NL" sz="1400" dirty="0" err="1"/>
                        <a:t>Pectus</a:t>
                      </a:r>
                      <a:r>
                        <a:rPr lang="nl-NL" sz="1400" dirty="0"/>
                        <a:t> </a:t>
                      </a:r>
                      <a:r>
                        <a:rPr lang="nl-NL" sz="1400" dirty="0" err="1"/>
                        <a:t>carinatum</a:t>
                      </a:r>
                      <a:endParaRPr lang="nl-NL" sz="1400" dirty="0"/>
                    </a:p>
                  </a:txBody>
                  <a:tcPr/>
                </a:tc>
                <a:extLst>
                  <a:ext uri="{0D108BD9-81ED-4DB2-BD59-A6C34878D82A}">
                    <a16:rowId xmlns:a16="http://schemas.microsoft.com/office/drawing/2014/main" val="2347139971"/>
                  </a:ext>
                </a:extLst>
              </a:tr>
            </a:tbl>
          </a:graphicData>
        </a:graphic>
      </p:graphicFrame>
      <p:sp>
        <p:nvSpPr>
          <p:cNvPr id="7" name="Rectangle 6">
            <a:extLst>
              <a:ext uri="{FF2B5EF4-FFF2-40B4-BE49-F238E27FC236}">
                <a16:creationId xmlns:a16="http://schemas.microsoft.com/office/drawing/2014/main" id="{55132A09-BA25-47AD-A6B9-257CABBF2D02}"/>
              </a:ext>
            </a:extLst>
          </p:cNvPr>
          <p:cNvSpPr/>
          <p:nvPr/>
        </p:nvSpPr>
        <p:spPr>
          <a:xfrm>
            <a:off x="271850" y="4854215"/>
            <a:ext cx="8699156" cy="2031325"/>
          </a:xfrm>
          <a:prstGeom prst="rect">
            <a:avLst/>
          </a:prstGeom>
        </p:spPr>
        <p:txBody>
          <a:bodyPr wrap="square">
            <a:spAutoFit/>
          </a:bodyPr>
          <a:lstStyle/>
          <a:p>
            <a:r>
              <a:rPr lang="nl-NL" sz="1800" dirty="0">
                <a:solidFill>
                  <a:schemeClr val="dk1"/>
                </a:solidFill>
              </a:rPr>
              <a:t>* </a:t>
            </a:r>
            <a:r>
              <a:rPr lang="nl-NL" sz="1800" dirty="0"/>
              <a:t>het onderzoek naar de aan- of afwezigheid van betreffende symptoom/aandoening wordt (in een beschreven leeftijdsfase) aan alle jeugdigen aangeboden: actief opsporen.</a:t>
            </a:r>
          </a:p>
          <a:p>
            <a:endParaRPr lang="nl-NL" sz="1800" dirty="0"/>
          </a:p>
          <a:p>
            <a:r>
              <a:rPr lang="nl-NL" sz="1800" dirty="0">
                <a:solidFill>
                  <a:schemeClr val="dk1"/>
                </a:solidFill>
              </a:rPr>
              <a:t>Overige symptomen en aandoeningen: signalering vindt plaats op basis van observaties van de JGZ-professional tijdens contactmomenten en vragen/zorgen van ouders en/of jeugdige</a:t>
            </a:r>
          </a:p>
        </p:txBody>
      </p:sp>
    </p:spTree>
    <p:extLst>
      <p:ext uri="{BB962C8B-B14F-4D97-AF65-F5344CB8AC3E}">
        <p14:creationId xmlns:p14="http://schemas.microsoft.com/office/powerpoint/2010/main" val="2303584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42-1AD4-404F-9517-0318C4DB8D07}"/>
              </a:ext>
            </a:extLst>
          </p:cNvPr>
          <p:cNvSpPr>
            <a:spLocks noGrp="1"/>
          </p:cNvSpPr>
          <p:nvPr>
            <p:ph type="title"/>
          </p:nvPr>
        </p:nvSpPr>
        <p:spPr>
          <a:xfrm>
            <a:off x="3092133" y="38798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A5F7BEB0-D4EB-4A5F-887E-4F389CB4DA76}"/>
              </a:ext>
            </a:extLst>
          </p:cNvPr>
          <p:cNvSpPr>
            <a:spLocks noGrp="1"/>
          </p:cNvSpPr>
          <p:nvPr>
            <p:ph idx="1"/>
          </p:nvPr>
        </p:nvSpPr>
        <p:spPr>
          <a:xfrm>
            <a:off x="424800" y="924561"/>
            <a:ext cx="8301600" cy="4231324"/>
          </a:xfrm>
        </p:spPr>
        <p:txBody>
          <a:bodyPr/>
          <a:lstStyle/>
          <a:p>
            <a:pPr marL="0" indent="0">
              <a:lnSpc>
                <a:spcPts val="2500"/>
              </a:lnSpc>
              <a:spcBef>
                <a:spcPts val="0"/>
              </a:spcBef>
              <a:buNone/>
            </a:pPr>
            <a:r>
              <a:rPr lang="nl-NL" dirty="0"/>
              <a:t>De jeugdverpleegkundige ontvangt het volgende bericht van moeder: Moeder geeft aan dat zij ‘een S-bocht in de rug had’. Hierop noteert de jeugdverpleegkundige de positieve familieanamnese in het DD JGZ. </a:t>
            </a:r>
          </a:p>
          <a:p>
            <a:pPr marL="0" indent="0">
              <a:lnSpc>
                <a:spcPts val="2500"/>
              </a:lnSpc>
              <a:spcBef>
                <a:spcPts val="0"/>
              </a:spcBef>
              <a:buNone/>
            </a:pPr>
            <a:endParaRPr lang="nl-NL" dirty="0"/>
          </a:p>
          <a:p>
            <a:pPr marL="0" indent="0">
              <a:lnSpc>
                <a:spcPts val="2500"/>
              </a:lnSpc>
              <a:spcBef>
                <a:spcPts val="0"/>
              </a:spcBef>
              <a:buNone/>
            </a:pPr>
            <a:r>
              <a:rPr lang="nl-NL" i="1" dirty="0"/>
              <a:t>Wat doet de jeugdverpleegkundige?</a:t>
            </a:r>
          </a:p>
          <a:p>
            <a:pPr indent="-457200">
              <a:lnSpc>
                <a:spcPts val="2500"/>
              </a:lnSpc>
              <a:spcBef>
                <a:spcPts val="0"/>
              </a:spcBef>
              <a:buSzPct val="100000"/>
              <a:buFont typeface="+mj-lt"/>
              <a:buAutoNum type="alphaLcPeriod"/>
            </a:pPr>
            <a:r>
              <a:rPr lang="nl-NL" dirty="0"/>
              <a:t>Zij bespreekt met moeder dat de rug van Gert-Jan tot de leeftijd van 10 jaar gecontroleerd zal worden door de JGZ.</a:t>
            </a:r>
          </a:p>
          <a:p>
            <a:pPr indent="-457200">
              <a:lnSpc>
                <a:spcPts val="2500"/>
              </a:lnSpc>
              <a:spcBef>
                <a:spcPts val="0"/>
              </a:spcBef>
              <a:buSzPct val="100000"/>
              <a:buFont typeface="+mj-lt"/>
              <a:buAutoNum type="alphaLcPeriod"/>
            </a:pPr>
            <a:r>
              <a:rPr lang="nl-NL" dirty="0"/>
              <a:t>Zij bespreekt met moeder dat een scoliose soms erfelijk bepaald is, en biedt de mogelijkheid aan om vanaf de leeftijd van 10 jaar extra </a:t>
            </a:r>
            <a:r>
              <a:rPr lang="nl-NL" dirty="0" err="1"/>
              <a:t>rugcontroles</a:t>
            </a:r>
            <a:r>
              <a:rPr lang="nl-NL" dirty="0"/>
              <a:t> bij de JGZ plaats te laten vinden.</a:t>
            </a:r>
          </a:p>
          <a:p>
            <a:pPr indent="-457200">
              <a:lnSpc>
                <a:spcPts val="2500"/>
              </a:lnSpc>
              <a:spcBef>
                <a:spcPts val="0"/>
              </a:spcBef>
              <a:buSzPct val="100000"/>
              <a:buFont typeface="+mj-lt"/>
              <a:buAutoNum type="alphaLcPeriod"/>
            </a:pPr>
            <a:r>
              <a:rPr lang="nl-NL" dirty="0"/>
              <a:t>Zij bespreekt met moeder dat een scoliose soms erfelijk bepaald is, en dat moeder daarom de rug van Gert-Jan goed in de gaten moet houden tijdens de puberteit.</a:t>
            </a:r>
          </a:p>
          <a:p>
            <a:pPr indent="-457200">
              <a:lnSpc>
                <a:spcPts val="2500"/>
              </a:lnSpc>
              <a:spcBef>
                <a:spcPts val="0"/>
              </a:spcBef>
              <a:buSzPct val="100000"/>
              <a:buFont typeface="+mj-lt"/>
              <a:buAutoNum type="alphaLcPeriod"/>
            </a:pPr>
            <a:r>
              <a:rPr lang="nl-NL" dirty="0"/>
              <a:t>Zij bespreekt met moeder dat er verder geen actie nodig is, omdat moeder geen brace of operatie heeft gehad.</a:t>
            </a:r>
          </a:p>
          <a:p>
            <a:pPr marL="0" indent="0">
              <a:lnSpc>
                <a:spcPct val="150000"/>
              </a:lnSpc>
              <a:buNone/>
            </a:pPr>
            <a:endParaRPr lang="nl-NL" i="1" dirty="0"/>
          </a:p>
        </p:txBody>
      </p:sp>
    </p:spTree>
    <p:extLst>
      <p:ext uri="{BB962C8B-B14F-4D97-AF65-F5344CB8AC3E}">
        <p14:creationId xmlns:p14="http://schemas.microsoft.com/office/powerpoint/2010/main" val="18996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42-1AD4-404F-9517-0318C4DB8D07}"/>
              </a:ext>
            </a:extLst>
          </p:cNvPr>
          <p:cNvSpPr>
            <a:spLocks noGrp="1"/>
          </p:cNvSpPr>
          <p:nvPr>
            <p:ph type="title"/>
          </p:nvPr>
        </p:nvSpPr>
        <p:spPr>
          <a:xfrm>
            <a:off x="3092133" y="38798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A5F7BEB0-D4EB-4A5F-887E-4F389CB4DA76}"/>
              </a:ext>
            </a:extLst>
          </p:cNvPr>
          <p:cNvSpPr>
            <a:spLocks noGrp="1"/>
          </p:cNvSpPr>
          <p:nvPr>
            <p:ph idx="1"/>
          </p:nvPr>
        </p:nvSpPr>
        <p:spPr>
          <a:xfrm>
            <a:off x="424800" y="924561"/>
            <a:ext cx="8301600" cy="4231324"/>
          </a:xfrm>
        </p:spPr>
        <p:txBody>
          <a:bodyPr/>
          <a:lstStyle/>
          <a:p>
            <a:pPr marL="0" indent="0">
              <a:lnSpc>
                <a:spcPts val="2500"/>
              </a:lnSpc>
              <a:spcBef>
                <a:spcPts val="0"/>
              </a:spcBef>
              <a:buNone/>
            </a:pPr>
            <a:r>
              <a:rPr lang="nl-NL" dirty="0"/>
              <a:t>De jeugdverpleegkundige ontvangt het volgende bericht van moeder: Moeder geeft aan dat zij ‘een S-bocht in de rug had’. Hierop noteert de jeugdverpleegkundige de positieve familieanamnese in het DD JGZ. </a:t>
            </a:r>
          </a:p>
          <a:p>
            <a:pPr marL="0" indent="0">
              <a:lnSpc>
                <a:spcPts val="2500"/>
              </a:lnSpc>
              <a:spcBef>
                <a:spcPts val="0"/>
              </a:spcBef>
              <a:buNone/>
            </a:pPr>
            <a:endParaRPr lang="nl-NL" dirty="0"/>
          </a:p>
          <a:p>
            <a:pPr marL="0" indent="0">
              <a:lnSpc>
                <a:spcPts val="2500"/>
              </a:lnSpc>
              <a:spcBef>
                <a:spcPts val="0"/>
              </a:spcBef>
              <a:buNone/>
            </a:pPr>
            <a:r>
              <a:rPr lang="nl-NL" i="1" dirty="0"/>
              <a:t>Wat doet de jeugdverpleegkundige?</a:t>
            </a:r>
          </a:p>
          <a:p>
            <a:pPr indent="-457200">
              <a:lnSpc>
                <a:spcPts val="2500"/>
              </a:lnSpc>
              <a:spcBef>
                <a:spcPts val="0"/>
              </a:spcBef>
              <a:buSzPct val="100000"/>
              <a:buFont typeface="+mj-lt"/>
              <a:buAutoNum type="alphaLcPeriod"/>
            </a:pPr>
            <a:r>
              <a:rPr lang="nl-NL" dirty="0"/>
              <a:t>Zij bespreekt met moeder dat de rug van Gert-Jan tot de leeftijd van 10 jaar gecontroleerd zal worden door de JGZ.</a:t>
            </a:r>
          </a:p>
          <a:p>
            <a:pPr indent="-457200">
              <a:lnSpc>
                <a:spcPts val="2500"/>
              </a:lnSpc>
              <a:spcBef>
                <a:spcPts val="0"/>
              </a:spcBef>
              <a:buSzPct val="100000"/>
              <a:buFont typeface="+mj-lt"/>
              <a:buAutoNum type="alphaLcPeriod"/>
            </a:pPr>
            <a:r>
              <a:rPr lang="nl-NL" dirty="0">
                <a:solidFill>
                  <a:srgbClr val="00B050"/>
                </a:solidFill>
              </a:rPr>
              <a:t>Zij bespreekt met moeder dat een scoliose soms erfelijk bepaald is, en biedt de mogelijkheid aan om vanaf de leeftijd van 10 jaar extra </a:t>
            </a:r>
            <a:r>
              <a:rPr lang="nl-NL" dirty="0" err="1">
                <a:solidFill>
                  <a:srgbClr val="00B050"/>
                </a:solidFill>
              </a:rPr>
              <a:t>rugcontroles</a:t>
            </a:r>
            <a:r>
              <a:rPr lang="nl-NL" dirty="0">
                <a:solidFill>
                  <a:srgbClr val="00B050"/>
                </a:solidFill>
              </a:rPr>
              <a:t> bij de JGZ plaats te laten vinden.</a:t>
            </a:r>
          </a:p>
          <a:p>
            <a:pPr indent="-457200">
              <a:lnSpc>
                <a:spcPts val="2500"/>
              </a:lnSpc>
              <a:spcBef>
                <a:spcPts val="0"/>
              </a:spcBef>
              <a:buSzPct val="100000"/>
              <a:buFont typeface="+mj-lt"/>
              <a:buAutoNum type="alphaLcPeriod"/>
            </a:pPr>
            <a:r>
              <a:rPr lang="nl-NL" dirty="0"/>
              <a:t>Zij bespreekt met moeder dat een scoliose soms erfelijk bepaald is, en dat moeder daarom de rug van Gert-Jan goed in de gaten moet houden tijdens de puberteit.</a:t>
            </a:r>
          </a:p>
          <a:p>
            <a:pPr indent="-457200">
              <a:lnSpc>
                <a:spcPts val="2500"/>
              </a:lnSpc>
              <a:spcBef>
                <a:spcPts val="0"/>
              </a:spcBef>
              <a:buSzPct val="100000"/>
              <a:buFont typeface="+mj-lt"/>
              <a:buAutoNum type="alphaLcPeriod"/>
            </a:pPr>
            <a:r>
              <a:rPr lang="nl-NL" dirty="0"/>
              <a:t>Zij bespreekt met moeder dat er verder geen actie nodig is, omdat moeder geen brace of operatie heeft gehad.</a:t>
            </a:r>
          </a:p>
          <a:p>
            <a:pPr marL="0" indent="0">
              <a:lnSpc>
                <a:spcPct val="150000"/>
              </a:lnSpc>
              <a:buNone/>
            </a:pPr>
            <a:endParaRPr lang="nl-NL" i="1" dirty="0"/>
          </a:p>
        </p:txBody>
      </p:sp>
    </p:spTree>
    <p:extLst>
      <p:ext uri="{BB962C8B-B14F-4D97-AF65-F5344CB8AC3E}">
        <p14:creationId xmlns:p14="http://schemas.microsoft.com/office/powerpoint/2010/main" val="20071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42-1AD4-404F-9517-0318C4DB8D07}"/>
              </a:ext>
            </a:extLst>
          </p:cNvPr>
          <p:cNvSpPr>
            <a:spLocks noGrp="1"/>
          </p:cNvSpPr>
          <p:nvPr>
            <p:ph type="title"/>
          </p:nvPr>
        </p:nvSpPr>
        <p:spPr>
          <a:xfrm>
            <a:off x="2909253" y="28638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A5F7BEB0-D4EB-4A5F-887E-4F389CB4DA76}"/>
              </a:ext>
            </a:extLst>
          </p:cNvPr>
          <p:cNvSpPr>
            <a:spLocks noGrp="1"/>
          </p:cNvSpPr>
          <p:nvPr>
            <p:ph idx="1"/>
          </p:nvPr>
        </p:nvSpPr>
        <p:spPr>
          <a:xfrm>
            <a:off x="424800" y="899161"/>
            <a:ext cx="8301600" cy="4371024"/>
          </a:xfrm>
        </p:spPr>
        <p:txBody>
          <a:bodyPr/>
          <a:lstStyle/>
          <a:p>
            <a:pPr marL="0" indent="0">
              <a:lnSpc>
                <a:spcPts val="2500"/>
              </a:lnSpc>
              <a:spcBef>
                <a:spcPts val="0"/>
              </a:spcBef>
              <a:buNone/>
            </a:pPr>
            <a:r>
              <a:rPr lang="nl-NL" dirty="0"/>
              <a:t>Op de leeftijd van 13 jaar komt Gert-Jan voor een </a:t>
            </a:r>
            <a:r>
              <a:rPr lang="nl-NL" dirty="0" err="1"/>
              <a:t>rugcontrole</a:t>
            </a:r>
            <a:r>
              <a:rPr lang="nl-NL" dirty="0"/>
              <a:t>. Bij de vorige controle 9 maanden geleden waren er geen bijzonderheden bij het lichamelijk onderzoek. De jeugdarts ziet een lichte scoliose laag thoracaal, de beenlengte is symmetrisch. Bij de buigtest is er sprake van een lichte scoliose met een gibbus rechts van ongeveer 5 graden.</a:t>
            </a:r>
          </a:p>
          <a:p>
            <a:pPr marL="0" indent="0">
              <a:lnSpc>
                <a:spcPts val="2500"/>
              </a:lnSpc>
              <a:spcBef>
                <a:spcPts val="0"/>
              </a:spcBef>
              <a:buNone/>
            </a:pPr>
            <a:endParaRPr lang="nl-NL" dirty="0"/>
          </a:p>
          <a:p>
            <a:pPr marL="0" indent="0">
              <a:lnSpc>
                <a:spcPts val="2500"/>
              </a:lnSpc>
              <a:spcBef>
                <a:spcPts val="0"/>
              </a:spcBef>
              <a:buNone/>
            </a:pPr>
            <a:r>
              <a:rPr lang="nl-NL" i="1" dirty="0"/>
              <a:t>Wat doet de jeugdarts?</a:t>
            </a:r>
          </a:p>
          <a:p>
            <a:pPr marL="342900" indent="-342900">
              <a:lnSpc>
                <a:spcPts val="2500"/>
              </a:lnSpc>
              <a:spcBef>
                <a:spcPts val="0"/>
              </a:spcBef>
              <a:buSzPct val="100000"/>
              <a:buFont typeface="+mj-lt"/>
              <a:buAutoNum type="alphaLcPeriod"/>
            </a:pPr>
            <a:r>
              <a:rPr lang="nl-NL" dirty="0"/>
              <a:t>De jeugdarts bespreekt met moeder en Gert-Jan dat er sprake is van een lichte structurele scoliose, en spreekt een controle over een jaar af.</a:t>
            </a:r>
          </a:p>
          <a:p>
            <a:pPr marL="342900" indent="-342900">
              <a:lnSpc>
                <a:spcPts val="2500"/>
              </a:lnSpc>
              <a:spcBef>
                <a:spcPts val="0"/>
              </a:spcBef>
              <a:buSzPct val="100000"/>
              <a:buFont typeface="+mj-lt"/>
              <a:buAutoNum type="alphaLcPeriod"/>
            </a:pPr>
            <a:r>
              <a:rPr lang="nl-NL" dirty="0"/>
              <a:t>De jeugdarts bespreekt met moeder en Gert-Jan dat er sprake is van een lichte structurele scoliose. Omdat de scoliose en gibbus niet ernstig zijn, is verdere controle niet nodig.</a:t>
            </a:r>
          </a:p>
          <a:p>
            <a:pPr marL="342900" indent="-342900">
              <a:lnSpc>
                <a:spcPts val="2500"/>
              </a:lnSpc>
              <a:spcBef>
                <a:spcPts val="0"/>
              </a:spcBef>
              <a:buSzPct val="100000"/>
              <a:buFont typeface="+mj-lt"/>
              <a:buAutoNum type="alphaLcPeriod"/>
            </a:pPr>
            <a:r>
              <a:rPr lang="nl-NL" dirty="0">
                <a:solidFill>
                  <a:srgbClr val="000000"/>
                </a:solidFill>
              </a:rPr>
              <a:t>De jeugdarts onderzoekt de groei en puberteitsontwikkeling van Gert-Jan, en bepaalt daarop het vervolgbeleid.</a:t>
            </a:r>
          </a:p>
          <a:p>
            <a:pPr marL="0" indent="0">
              <a:lnSpc>
                <a:spcPct val="150000"/>
              </a:lnSpc>
              <a:buNone/>
            </a:pPr>
            <a:endParaRPr lang="nl-NL" dirty="0"/>
          </a:p>
        </p:txBody>
      </p:sp>
    </p:spTree>
    <p:extLst>
      <p:ext uri="{BB962C8B-B14F-4D97-AF65-F5344CB8AC3E}">
        <p14:creationId xmlns:p14="http://schemas.microsoft.com/office/powerpoint/2010/main" val="12141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BA42-1AD4-404F-9517-0318C4DB8D07}"/>
              </a:ext>
            </a:extLst>
          </p:cNvPr>
          <p:cNvSpPr>
            <a:spLocks noGrp="1"/>
          </p:cNvSpPr>
          <p:nvPr>
            <p:ph type="title"/>
          </p:nvPr>
        </p:nvSpPr>
        <p:spPr>
          <a:xfrm>
            <a:off x="2909253" y="286385"/>
            <a:ext cx="7138987" cy="409575"/>
          </a:xfrm>
        </p:spPr>
        <p:txBody>
          <a:bodyPr/>
          <a:lstStyle/>
          <a:p>
            <a:pPr indent="0">
              <a:buNone/>
            </a:pPr>
            <a:r>
              <a:rPr lang="nl-NL" b="1" dirty="0"/>
              <a:t>Casus 1</a:t>
            </a:r>
          </a:p>
        </p:txBody>
      </p:sp>
      <p:sp>
        <p:nvSpPr>
          <p:cNvPr id="3" name="Content Placeholder 2">
            <a:extLst>
              <a:ext uri="{FF2B5EF4-FFF2-40B4-BE49-F238E27FC236}">
                <a16:creationId xmlns:a16="http://schemas.microsoft.com/office/drawing/2014/main" id="{A5F7BEB0-D4EB-4A5F-887E-4F389CB4DA76}"/>
              </a:ext>
            </a:extLst>
          </p:cNvPr>
          <p:cNvSpPr>
            <a:spLocks noGrp="1"/>
          </p:cNvSpPr>
          <p:nvPr>
            <p:ph idx="1"/>
          </p:nvPr>
        </p:nvSpPr>
        <p:spPr>
          <a:xfrm>
            <a:off x="424800" y="899161"/>
            <a:ext cx="8301600" cy="4371024"/>
          </a:xfrm>
        </p:spPr>
        <p:txBody>
          <a:bodyPr/>
          <a:lstStyle/>
          <a:p>
            <a:pPr marL="0" indent="0">
              <a:lnSpc>
                <a:spcPts val="2500"/>
              </a:lnSpc>
              <a:spcBef>
                <a:spcPts val="0"/>
              </a:spcBef>
              <a:buNone/>
            </a:pPr>
            <a:r>
              <a:rPr lang="nl-NL" dirty="0"/>
              <a:t>Op de leeftijd van 13 jaar komt Gert-Jan voor een </a:t>
            </a:r>
            <a:r>
              <a:rPr lang="nl-NL" dirty="0" err="1"/>
              <a:t>rugcontrole</a:t>
            </a:r>
            <a:r>
              <a:rPr lang="nl-NL" dirty="0"/>
              <a:t>. Bij de vorige controle 9 maanden geleden waren er geen bijzonderheden bij het lichamelijk onderzoek. De jeugdarts ziet een lichte scoliose laag thoracaal, de beenlengte is symmetrisch. Bij de buigtest is er sprake van een lichte scoliose met een gibbus rechts van ongeveer 5 graden.</a:t>
            </a:r>
          </a:p>
          <a:p>
            <a:pPr marL="0" indent="0">
              <a:lnSpc>
                <a:spcPts val="2500"/>
              </a:lnSpc>
              <a:spcBef>
                <a:spcPts val="0"/>
              </a:spcBef>
              <a:buNone/>
            </a:pPr>
            <a:endParaRPr lang="nl-NL" dirty="0"/>
          </a:p>
          <a:p>
            <a:pPr marL="0" indent="0">
              <a:lnSpc>
                <a:spcPts val="2500"/>
              </a:lnSpc>
              <a:spcBef>
                <a:spcPts val="0"/>
              </a:spcBef>
              <a:buNone/>
            </a:pPr>
            <a:r>
              <a:rPr lang="nl-NL" i="1" dirty="0"/>
              <a:t>Wat doet de jeugdarts?</a:t>
            </a:r>
          </a:p>
          <a:p>
            <a:pPr marL="342900" indent="-342900">
              <a:lnSpc>
                <a:spcPts val="2500"/>
              </a:lnSpc>
              <a:spcBef>
                <a:spcPts val="0"/>
              </a:spcBef>
              <a:buSzPct val="100000"/>
              <a:buFont typeface="+mj-lt"/>
              <a:buAutoNum type="alphaLcPeriod"/>
            </a:pPr>
            <a:r>
              <a:rPr lang="nl-NL" dirty="0"/>
              <a:t>De jeugdarts bespreekt met moeder en Gert-Jan dat er sprake is van een lichte structurele scoliose, en spreekt een controle over een jaar af.</a:t>
            </a:r>
          </a:p>
          <a:p>
            <a:pPr marL="342900" indent="-342900">
              <a:lnSpc>
                <a:spcPts val="2500"/>
              </a:lnSpc>
              <a:spcBef>
                <a:spcPts val="0"/>
              </a:spcBef>
              <a:buSzPct val="100000"/>
              <a:buFont typeface="+mj-lt"/>
              <a:buAutoNum type="alphaLcPeriod"/>
            </a:pPr>
            <a:r>
              <a:rPr lang="nl-NL" dirty="0"/>
              <a:t>De jeugdarts bespreekt met moeder en Gert-Jan dat er sprake is van een lichte structurele scoliose. Omdat de scoliose en gibbus niet ernstig zijn, is verdere controle niet nodig.</a:t>
            </a:r>
          </a:p>
          <a:p>
            <a:pPr marL="342900" indent="-342900">
              <a:lnSpc>
                <a:spcPts val="2500"/>
              </a:lnSpc>
              <a:spcBef>
                <a:spcPts val="0"/>
              </a:spcBef>
              <a:buSzPct val="100000"/>
              <a:buFont typeface="+mj-lt"/>
              <a:buAutoNum type="alphaLcPeriod"/>
            </a:pPr>
            <a:r>
              <a:rPr lang="nl-NL" dirty="0">
                <a:solidFill>
                  <a:srgbClr val="00B050"/>
                </a:solidFill>
              </a:rPr>
              <a:t>De jeugdarts onderzoekt de groei en puberteitsontwikkeling van Gert-Jan, en bepaalt daarop het vervolgbeleid.</a:t>
            </a:r>
          </a:p>
          <a:p>
            <a:pPr marL="0" indent="0">
              <a:lnSpc>
                <a:spcPct val="150000"/>
              </a:lnSpc>
              <a:buNone/>
            </a:pPr>
            <a:endParaRPr lang="nl-NL" dirty="0"/>
          </a:p>
        </p:txBody>
      </p:sp>
    </p:spTree>
    <p:extLst>
      <p:ext uri="{BB962C8B-B14F-4D97-AF65-F5344CB8AC3E}">
        <p14:creationId xmlns:p14="http://schemas.microsoft.com/office/powerpoint/2010/main" val="33999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3D8C2-BBC3-48C7-97B1-D157660D3793}"/>
              </a:ext>
            </a:extLst>
          </p:cNvPr>
          <p:cNvSpPr>
            <a:spLocks noGrp="1"/>
          </p:cNvSpPr>
          <p:nvPr>
            <p:ph idx="1"/>
          </p:nvPr>
        </p:nvSpPr>
        <p:spPr>
          <a:xfrm>
            <a:off x="355600" y="853441"/>
            <a:ext cx="8788400" cy="4676248"/>
          </a:xfrm>
        </p:spPr>
        <p:txBody>
          <a:bodyPr/>
          <a:lstStyle/>
          <a:p>
            <a:pPr marL="0" indent="0">
              <a:lnSpc>
                <a:spcPts val="2500"/>
              </a:lnSpc>
              <a:spcBef>
                <a:spcPts val="0"/>
              </a:spcBef>
              <a:buNone/>
            </a:pPr>
            <a:r>
              <a:rPr lang="nl-NL" dirty="0"/>
              <a:t>Op de leeftijd van 15 jaar komt Gert-Jan voor een </a:t>
            </a:r>
            <a:r>
              <a:rPr lang="nl-NL" dirty="0" err="1"/>
              <a:t>rugcontrole</a:t>
            </a:r>
            <a:r>
              <a:rPr lang="nl-NL" dirty="0"/>
              <a:t>. Bij de vorige controle 6 maanden geleden was er sprake van een lichte scoliose laag thoracaal, de beenlengte was symmetrisch. Bij de buigtest was er sprake van een lichte scoliose met een gibbus rechts van ongeveer 5 graden. Bij hernieuwd lichamelijk onderzoek is het beeld onveranderd. De groeicurve toont een afnemende groeisnelheid, het puberteitsstadium is G5P4.</a:t>
            </a:r>
          </a:p>
          <a:p>
            <a:pPr marL="0" indent="0">
              <a:lnSpc>
                <a:spcPts val="2500"/>
              </a:lnSpc>
              <a:spcBef>
                <a:spcPts val="0"/>
              </a:spcBef>
              <a:buNone/>
            </a:pPr>
            <a:endParaRPr lang="nl-NL" dirty="0"/>
          </a:p>
          <a:p>
            <a:pPr marL="0" indent="0">
              <a:lnSpc>
                <a:spcPts val="2500"/>
              </a:lnSpc>
              <a:spcBef>
                <a:spcPts val="0"/>
              </a:spcBef>
              <a:buNone/>
            </a:pPr>
            <a:r>
              <a:rPr lang="nl-NL" i="1" dirty="0"/>
              <a:t>Wat doet de jeugdarts?</a:t>
            </a:r>
          </a:p>
          <a:p>
            <a:pPr indent="-457200">
              <a:lnSpc>
                <a:spcPts val="2500"/>
              </a:lnSpc>
              <a:spcBef>
                <a:spcPts val="0"/>
              </a:spcBef>
              <a:buSzPct val="100000"/>
              <a:buFont typeface="+mj-lt"/>
              <a:buAutoNum type="alphaLcPeriod"/>
            </a:pPr>
            <a:r>
              <a:rPr lang="nl-NL" dirty="0"/>
              <a:t>De jeugdarts bespreekt met moeder en Gert-Jan dat er sprake is van een lichte structurele scoliose, en spreekt een controle over een jaar af.</a:t>
            </a:r>
          </a:p>
          <a:p>
            <a:pPr indent="-457200">
              <a:lnSpc>
                <a:spcPts val="2500"/>
              </a:lnSpc>
              <a:spcBef>
                <a:spcPts val="0"/>
              </a:spcBef>
              <a:buSzPct val="100000"/>
              <a:buFont typeface="+mj-lt"/>
              <a:buAutoNum type="alphaLcPeriod"/>
            </a:pPr>
            <a:r>
              <a:rPr lang="nl-NL" dirty="0"/>
              <a:t>De jeugdarts bespreekt met moeder en Gert-Jan dat er sprake is van een lichte structurele scoliose. Omdat de scoliose en gibbus niet ernstig zijn, is verdere controle niet nodig.</a:t>
            </a:r>
          </a:p>
          <a:p>
            <a:pPr indent="-457200">
              <a:lnSpc>
                <a:spcPts val="2500"/>
              </a:lnSpc>
              <a:spcBef>
                <a:spcPts val="0"/>
              </a:spcBef>
              <a:buSzPct val="100000"/>
              <a:buFont typeface="+mj-lt"/>
              <a:buAutoNum type="alphaLcPeriod"/>
            </a:pPr>
            <a:r>
              <a:rPr lang="nl-NL" dirty="0"/>
              <a:t>De jeugdarts bespreekt met moeder en Gert-Jan dat er sprake is van een lichte structurele scoliose. Omdat Gert-Jan (vrijwel) is uitgegroeid, is verdere controle niet nodig.</a:t>
            </a:r>
          </a:p>
          <a:p>
            <a:pPr marL="0" indent="0">
              <a:buNone/>
            </a:pPr>
            <a:endParaRPr lang="nl-NL" sz="1800" dirty="0"/>
          </a:p>
        </p:txBody>
      </p:sp>
      <p:sp>
        <p:nvSpPr>
          <p:cNvPr id="5" name="Title 1">
            <a:extLst>
              <a:ext uri="{FF2B5EF4-FFF2-40B4-BE49-F238E27FC236}">
                <a16:creationId xmlns:a16="http://schemas.microsoft.com/office/drawing/2014/main" id="{A7591284-5EB9-488D-89FC-95197864DF45}"/>
              </a:ext>
            </a:extLst>
          </p:cNvPr>
          <p:cNvSpPr txBox="1">
            <a:spLocks/>
          </p:cNvSpPr>
          <p:nvPr/>
        </p:nvSpPr>
        <p:spPr>
          <a:xfrm>
            <a:off x="2914000" y="36533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pPr>
              <a:spcBef>
                <a:spcPts val="0"/>
              </a:spcBef>
              <a:buSzPts val="1400"/>
            </a:pPr>
            <a:r>
              <a:rPr lang="nl-NL" sz="1900" b="1" cap="none" dirty="0">
                <a:solidFill>
                  <a:schemeClr val="dk2"/>
                </a:solidFill>
                <a:latin typeface="Arial"/>
                <a:cs typeface="Arial"/>
              </a:rPr>
              <a:t>Casus 1 </a:t>
            </a:r>
          </a:p>
        </p:txBody>
      </p:sp>
    </p:spTree>
    <p:extLst>
      <p:ext uri="{BB962C8B-B14F-4D97-AF65-F5344CB8AC3E}">
        <p14:creationId xmlns:p14="http://schemas.microsoft.com/office/powerpoint/2010/main" val="180160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3D8C2-BBC3-48C7-97B1-D157660D3793}"/>
              </a:ext>
            </a:extLst>
          </p:cNvPr>
          <p:cNvSpPr>
            <a:spLocks noGrp="1"/>
          </p:cNvSpPr>
          <p:nvPr>
            <p:ph idx="1"/>
          </p:nvPr>
        </p:nvSpPr>
        <p:spPr>
          <a:xfrm>
            <a:off x="355600" y="853441"/>
            <a:ext cx="8788400" cy="4676248"/>
          </a:xfrm>
        </p:spPr>
        <p:txBody>
          <a:bodyPr/>
          <a:lstStyle/>
          <a:p>
            <a:pPr marL="0" indent="0">
              <a:lnSpc>
                <a:spcPts val="2500"/>
              </a:lnSpc>
              <a:spcBef>
                <a:spcPts val="0"/>
              </a:spcBef>
              <a:buNone/>
            </a:pPr>
            <a:r>
              <a:rPr lang="nl-NL" sz="1800" dirty="0"/>
              <a:t>Op de leeftijd van 15 jaar komt Gert-Jan voor een </a:t>
            </a:r>
            <a:r>
              <a:rPr lang="nl-NL" sz="1800" dirty="0" err="1"/>
              <a:t>rugcontrole</a:t>
            </a:r>
            <a:r>
              <a:rPr lang="nl-NL" sz="1800" dirty="0"/>
              <a:t>. Bij de vorige controle 6 maanden geleden was er sprake van een lichte scoliose laag thoracaal, de beenlengte was symmetrisch. Bij de buigtest was er sprake van een lichte scoliose met een </a:t>
            </a:r>
            <a:r>
              <a:rPr lang="nl-NL" sz="1800" dirty="0" err="1"/>
              <a:t>gibbus</a:t>
            </a:r>
            <a:r>
              <a:rPr lang="nl-NL" sz="1800" dirty="0"/>
              <a:t> rechts van ongeveer 5 graden. Bij hernieuwd lichamelijk onderzoek is het beeld onveranderd. De groeicurve toont een afnemende groeisnelheid, het puberteitsstadium is G5P4.</a:t>
            </a:r>
          </a:p>
          <a:p>
            <a:pPr marL="0" indent="0">
              <a:lnSpc>
                <a:spcPts val="2500"/>
              </a:lnSpc>
              <a:spcBef>
                <a:spcPts val="0"/>
              </a:spcBef>
              <a:buNone/>
            </a:pPr>
            <a:endParaRPr lang="nl-NL" sz="1800" dirty="0"/>
          </a:p>
          <a:p>
            <a:pPr marL="0" indent="0">
              <a:lnSpc>
                <a:spcPts val="2500"/>
              </a:lnSpc>
              <a:spcBef>
                <a:spcPts val="0"/>
              </a:spcBef>
              <a:buNone/>
            </a:pPr>
            <a:r>
              <a:rPr lang="nl-NL" sz="1800" i="1" dirty="0"/>
              <a:t>Wat doet de jeugdarts?</a:t>
            </a:r>
          </a:p>
          <a:p>
            <a:pPr indent="-457200">
              <a:lnSpc>
                <a:spcPts val="2500"/>
              </a:lnSpc>
              <a:spcBef>
                <a:spcPts val="0"/>
              </a:spcBef>
              <a:buSzPct val="100000"/>
              <a:buFont typeface="+mj-lt"/>
              <a:buAutoNum type="alphaLcPeriod"/>
            </a:pPr>
            <a:r>
              <a:rPr lang="nl-NL" sz="1800" dirty="0"/>
              <a:t>De jeugdarts bespreekt met moeder en Gert-Jan dat er sprake is van een lichte structurele scoliose, en spreekt een controle over een jaar af.</a:t>
            </a:r>
          </a:p>
          <a:p>
            <a:pPr indent="-457200">
              <a:lnSpc>
                <a:spcPts val="2500"/>
              </a:lnSpc>
              <a:spcBef>
                <a:spcPts val="0"/>
              </a:spcBef>
              <a:buSzPct val="100000"/>
              <a:buFont typeface="+mj-lt"/>
              <a:buAutoNum type="alphaLcPeriod"/>
            </a:pPr>
            <a:r>
              <a:rPr lang="nl-NL" sz="1800" dirty="0"/>
              <a:t>De jeugdarts bespreekt met moeder en Gert-Jan dat er sprake is van een lichte structurele scoliose. Omdat de scoliose en </a:t>
            </a:r>
            <a:r>
              <a:rPr lang="nl-NL" sz="1800" dirty="0" err="1"/>
              <a:t>gibbus</a:t>
            </a:r>
            <a:r>
              <a:rPr lang="nl-NL" sz="1800" dirty="0"/>
              <a:t> niet ernstig zijn, is verdere controle niet nodig.</a:t>
            </a:r>
          </a:p>
          <a:p>
            <a:pPr indent="-457200">
              <a:lnSpc>
                <a:spcPts val="2500"/>
              </a:lnSpc>
              <a:spcBef>
                <a:spcPts val="0"/>
              </a:spcBef>
              <a:buSzPct val="100000"/>
              <a:buFont typeface="+mj-lt"/>
              <a:buAutoNum type="alphaLcPeriod"/>
            </a:pPr>
            <a:r>
              <a:rPr lang="nl-NL" sz="1800" dirty="0">
                <a:solidFill>
                  <a:srgbClr val="00B050"/>
                </a:solidFill>
              </a:rPr>
              <a:t>De jeugdarts bespreekt met moeder en Gert-Jan dat er sprake is van een lichte structurele scoliose. Omdat Gert-Jan (vrijwel) is uitgegroeid, is verdere controle niet nodig.</a:t>
            </a:r>
          </a:p>
          <a:p>
            <a:pPr marL="0" indent="0">
              <a:buNone/>
            </a:pPr>
            <a:endParaRPr lang="nl-NL" sz="1800" dirty="0"/>
          </a:p>
        </p:txBody>
      </p:sp>
      <p:sp>
        <p:nvSpPr>
          <p:cNvPr id="5" name="Title 1">
            <a:extLst>
              <a:ext uri="{FF2B5EF4-FFF2-40B4-BE49-F238E27FC236}">
                <a16:creationId xmlns:a16="http://schemas.microsoft.com/office/drawing/2014/main" id="{A7591284-5EB9-488D-89FC-95197864DF45}"/>
              </a:ext>
            </a:extLst>
          </p:cNvPr>
          <p:cNvSpPr txBox="1">
            <a:spLocks/>
          </p:cNvSpPr>
          <p:nvPr/>
        </p:nvSpPr>
        <p:spPr>
          <a:xfrm>
            <a:off x="2914000" y="36533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pPr>
              <a:spcBef>
                <a:spcPts val="0"/>
              </a:spcBef>
              <a:buSzPts val="1400"/>
            </a:pPr>
            <a:r>
              <a:rPr lang="nl-NL" sz="1900" b="1" cap="none" dirty="0">
                <a:solidFill>
                  <a:schemeClr val="dk2"/>
                </a:solidFill>
                <a:latin typeface="Arial"/>
                <a:cs typeface="Arial"/>
              </a:rPr>
              <a:t>Casus 1 </a:t>
            </a:r>
          </a:p>
        </p:txBody>
      </p:sp>
    </p:spTree>
    <p:extLst>
      <p:ext uri="{BB962C8B-B14F-4D97-AF65-F5344CB8AC3E}">
        <p14:creationId xmlns:p14="http://schemas.microsoft.com/office/powerpoint/2010/main" val="4471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C52513D-AA64-43F7-94D8-9D38A076758D}"/>
              </a:ext>
            </a:extLst>
          </p:cNvPr>
          <p:cNvSpPr>
            <a:spLocks noGrp="1"/>
          </p:cNvSpPr>
          <p:nvPr>
            <p:ph idx="1"/>
          </p:nvPr>
        </p:nvSpPr>
        <p:spPr>
          <a:xfrm>
            <a:off x="577200" y="2172255"/>
            <a:ext cx="8301600" cy="3021263"/>
          </a:xfrm>
        </p:spPr>
        <p:txBody>
          <a:bodyPr/>
          <a:lstStyle/>
          <a:p>
            <a:pPr marL="0" indent="0">
              <a:buNone/>
            </a:pPr>
            <a:r>
              <a:rPr lang="nl-NL" dirty="0" err="1"/>
              <a:t>Kerim</a:t>
            </a:r>
            <a:r>
              <a:rPr lang="nl-NL" dirty="0"/>
              <a:t> komt met zijn vader voor een regulier bezoek, hij is 4 maanden oud. Tijdens het Van Wiechenonderzoek onderzoekt de jeugdverpleegkundige  het optrekken tot zithouding (item 55). Zij ziet dat </a:t>
            </a:r>
            <a:r>
              <a:rPr lang="nl-NL" dirty="0" err="1"/>
              <a:t>Kerim</a:t>
            </a:r>
            <a:r>
              <a:rPr lang="nl-NL" dirty="0"/>
              <a:t> zijn hoofd moeizaam meeneemt en de armspieren niet aanspant (niet ‘zelf mee helpt’).</a:t>
            </a:r>
          </a:p>
          <a:p>
            <a:pPr marL="0" indent="0">
              <a:buNone/>
            </a:pPr>
            <a:r>
              <a:rPr lang="nl-NL" i="1" dirty="0"/>
              <a:t>Wat doet de jeugdverpleegkundige?</a:t>
            </a:r>
          </a:p>
          <a:p>
            <a:pPr marL="0" indent="0">
              <a:buNone/>
            </a:pPr>
            <a:endParaRPr lang="nl-NL" dirty="0"/>
          </a:p>
        </p:txBody>
      </p:sp>
      <p:sp>
        <p:nvSpPr>
          <p:cNvPr id="5" name="Title 1">
            <a:extLst>
              <a:ext uri="{FF2B5EF4-FFF2-40B4-BE49-F238E27FC236}">
                <a16:creationId xmlns:a16="http://schemas.microsoft.com/office/drawing/2014/main" id="{8BFEA4D8-90E1-4E21-8C29-1D28EF15172D}"/>
              </a:ext>
            </a:extLst>
          </p:cNvPr>
          <p:cNvSpPr txBox="1">
            <a:spLocks/>
          </p:cNvSpPr>
          <p:nvPr/>
        </p:nvSpPr>
        <p:spPr>
          <a:xfrm>
            <a:off x="577200" y="1620894"/>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27993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C52513D-AA64-43F7-94D8-9D38A076758D}"/>
              </a:ext>
            </a:extLst>
          </p:cNvPr>
          <p:cNvSpPr>
            <a:spLocks noGrp="1"/>
          </p:cNvSpPr>
          <p:nvPr>
            <p:ph idx="1"/>
          </p:nvPr>
        </p:nvSpPr>
        <p:spPr>
          <a:xfrm>
            <a:off x="577200" y="2076003"/>
            <a:ext cx="8301600" cy="3021263"/>
          </a:xfrm>
        </p:spPr>
        <p:txBody>
          <a:bodyPr/>
          <a:lstStyle/>
          <a:p>
            <a:pPr marL="0" indent="0">
              <a:buNone/>
            </a:pPr>
            <a:r>
              <a:rPr lang="nl-NL" dirty="0" err="1"/>
              <a:t>Kerim</a:t>
            </a:r>
            <a:r>
              <a:rPr lang="nl-NL" dirty="0"/>
              <a:t> komt met zijn vader voor een regulier bezoek, hij is 4 maanden oud. Tijdens het Van Wiechenonderzoek onderzoekt de jeugdverpleegkundige  het optrekken tot zithouding (item 55). Zij ziet dat </a:t>
            </a:r>
            <a:r>
              <a:rPr lang="nl-NL" dirty="0" err="1"/>
              <a:t>Kerim</a:t>
            </a:r>
            <a:r>
              <a:rPr lang="nl-NL" dirty="0"/>
              <a:t> zijn hoofd moeizaam meeneemt en de armspieren niet aanspant (niet ‘zelf mee helpt’).</a:t>
            </a:r>
          </a:p>
          <a:p>
            <a:pPr marL="0" indent="0">
              <a:buNone/>
            </a:pPr>
            <a:r>
              <a:rPr lang="nl-NL" i="1" dirty="0"/>
              <a:t>Wat doet de jeugdverpleegkundige?</a:t>
            </a:r>
          </a:p>
          <a:p>
            <a:pPr marL="0" indent="0">
              <a:buNone/>
            </a:pPr>
            <a:r>
              <a:rPr lang="nl-NL" sz="1600" dirty="0">
                <a:solidFill>
                  <a:srgbClr val="00B050"/>
                </a:solidFill>
              </a:rPr>
              <a:t>Zij registreert in het DD JGZ een ‘–‘ bij item 55, en registreert bij ‘opmerkingen’ dat er sprake is van een matige hoofdbalans en onvoldoende aanspannen van de armspieren. Zij gaat nog eens na of er bijzonderheden zijn geweest in de familieanamnese, gedurende de zwangerschap, bevalling en eerste levensdagen. Ook kijkt zij naar de scores op het VWO tijdens de eerdere bezoeken. Daarnaast vraagt zij hoe het met de voeding verloopt.</a:t>
            </a:r>
          </a:p>
          <a:p>
            <a:pPr marL="0" indent="0">
              <a:buNone/>
            </a:pPr>
            <a:endParaRPr lang="nl-NL" sz="1600" dirty="0"/>
          </a:p>
          <a:p>
            <a:pPr marL="0" indent="0">
              <a:buNone/>
            </a:pPr>
            <a:endParaRPr lang="nl-NL" dirty="0"/>
          </a:p>
        </p:txBody>
      </p:sp>
      <p:sp>
        <p:nvSpPr>
          <p:cNvPr id="5" name="Title 1">
            <a:extLst>
              <a:ext uri="{FF2B5EF4-FFF2-40B4-BE49-F238E27FC236}">
                <a16:creationId xmlns:a16="http://schemas.microsoft.com/office/drawing/2014/main" id="{8BFEA4D8-90E1-4E21-8C29-1D28EF15172D}"/>
              </a:ext>
            </a:extLst>
          </p:cNvPr>
          <p:cNvSpPr txBox="1">
            <a:spLocks/>
          </p:cNvSpPr>
          <p:nvPr/>
        </p:nvSpPr>
        <p:spPr>
          <a:xfrm>
            <a:off x="577200" y="1524642"/>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304447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2000185"/>
            <a:ext cx="8160115" cy="3962400"/>
          </a:xfrm>
        </p:spPr>
        <p:txBody>
          <a:bodyPr/>
          <a:lstStyle/>
          <a:p>
            <a:pPr marL="0" indent="0">
              <a:buNone/>
            </a:pPr>
            <a:r>
              <a:rPr lang="nl-NL" dirty="0"/>
              <a:t>Kerim is geboren na een ongecompliceerde zwangerschap van 39 weken, de bevalling is vlot verlopen. In de familieanamnese komen, behalve allergieën, geen bijzonderheden voor. Bij eerdere bezoeken waren er geen bijzonderheden in het VWO. Vader vertelt dat de borstvoeding goed verloopt. Ouders zijn nog niet begonnen met bijvoeding.</a:t>
            </a:r>
          </a:p>
          <a:p>
            <a:pPr marL="0" indent="0">
              <a:buNone/>
            </a:pPr>
            <a:r>
              <a:rPr lang="nl-NL" i="1" dirty="0"/>
              <a:t>Wat doet de jeugdverpleegkundige?</a:t>
            </a:r>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513032" y="1476515"/>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21494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2000185"/>
            <a:ext cx="8160115" cy="3962400"/>
          </a:xfrm>
        </p:spPr>
        <p:txBody>
          <a:bodyPr/>
          <a:lstStyle/>
          <a:p>
            <a:pPr marL="0" indent="0">
              <a:buNone/>
            </a:pPr>
            <a:r>
              <a:rPr lang="nl-NL" dirty="0"/>
              <a:t>Kerim is geboren na een ongecompliceerde zwangerschap van 39 weken, de bevalling is vlot verlopen. In de familieanamnese komen, behalve allergieën, geen bijzonderheden voor. Bij eerdere bezoeken waren er geen bijzonderheden in het VWO. Vader vertelt dat de borstvoeding goed verloopt. Ouders zijn nog niet begonnen met bijvoeding.</a:t>
            </a:r>
          </a:p>
          <a:p>
            <a:pPr marL="0" indent="0">
              <a:buNone/>
            </a:pPr>
            <a:r>
              <a:rPr lang="nl-NL" i="1" dirty="0"/>
              <a:t>Wat doet de jeugdverpleegkundige?</a:t>
            </a:r>
          </a:p>
          <a:p>
            <a:pPr marL="0" indent="0">
              <a:buNone/>
            </a:pPr>
            <a:r>
              <a:rPr lang="nl-NL" dirty="0">
                <a:solidFill>
                  <a:srgbClr val="00B050"/>
                </a:solidFill>
              </a:rPr>
              <a:t>Zij bespreekt haar bevindingen met vader. Omdat er momenteel geen bijkomende problemen zijn, geeft zij vader adviezen om de ontwikkeling van </a:t>
            </a:r>
            <a:r>
              <a:rPr lang="nl-NL" dirty="0" err="1">
                <a:solidFill>
                  <a:srgbClr val="00B050"/>
                </a:solidFill>
              </a:rPr>
              <a:t>Kerim</a:t>
            </a:r>
            <a:r>
              <a:rPr lang="nl-NL" dirty="0">
                <a:solidFill>
                  <a:srgbClr val="00B050"/>
                </a:solidFill>
              </a:rPr>
              <a:t> te stimuleren (buikligging, voetenspel). Daarnaast bespreekt zij met vader dat de ontwikkeling bij het volgend contact op de leeftijd van 6 maanden weer onderzocht zal worden.</a:t>
            </a:r>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513032" y="1476515"/>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4776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364525" y="1578842"/>
            <a:ext cx="7139100" cy="40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err="1">
                <a:solidFill>
                  <a:schemeClr val="dk2"/>
                </a:solidFill>
                <a:latin typeface="Calibri"/>
                <a:ea typeface="Calibri"/>
                <a:cs typeface="Calibri"/>
                <a:sym typeface="Calibri"/>
              </a:rPr>
              <a:t>Afbakening</a:t>
            </a:r>
            <a:endParaRPr sz="1800" b="0" i="0" u="none" strike="noStrike" cap="none" dirty="0">
              <a:solidFill>
                <a:schemeClr val="dk1"/>
              </a:solidFill>
              <a:latin typeface="Arial"/>
              <a:ea typeface="Arial"/>
              <a:cs typeface="Arial"/>
              <a:sym typeface="Arial"/>
            </a:endParaRPr>
          </a:p>
        </p:txBody>
      </p:sp>
      <p:sp>
        <p:nvSpPr>
          <p:cNvPr id="37" name="Google Shape;37;p7"/>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
        <p:nvSpPr>
          <p:cNvPr id="7" name="Rectangle 6">
            <a:extLst>
              <a:ext uri="{FF2B5EF4-FFF2-40B4-BE49-F238E27FC236}">
                <a16:creationId xmlns:a16="http://schemas.microsoft.com/office/drawing/2014/main" id="{55132A09-BA25-47AD-A6B9-257CABBF2D02}"/>
              </a:ext>
            </a:extLst>
          </p:cNvPr>
          <p:cNvSpPr/>
          <p:nvPr/>
        </p:nvSpPr>
        <p:spPr>
          <a:xfrm>
            <a:off x="364525" y="2191864"/>
            <a:ext cx="8414950" cy="1477328"/>
          </a:xfrm>
          <a:prstGeom prst="rect">
            <a:avLst/>
          </a:prstGeom>
        </p:spPr>
        <p:txBody>
          <a:bodyPr wrap="square">
            <a:spAutoFit/>
          </a:bodyPr>
          <a:lstStyle/>
          <a:p>
            <a:pPr marL="285750" indent="-285750">
              <a:buFont typeface="Arial" panose="020B0604020202020204" pitchFamily="34" charset="0"/>
              <a:buChar char="•"/>
            </a:pPr>
            <a:r>
              <a:rPr lang="nl-NL" sz="1800" dirty="0">
                <a:solidFill>
                  <a:schemeClr val="dk1"/>
                </a:solidFill>
              </a:rPr>
              <a:t>In de richtlijn is een overzicht opgenomen van symptomen en aandoeningen die in andere richtlijnen zijn opgenomen (bijlage 2)</a:t>
            </a:r>
          </a:p>
          <a:p>
            <a:pPr marL="285750" indent="-285750">
              <a:buFont typeface="Arial" panose="020B0604020202020204" pitchFamily="34" charset="0"/>
              <a:buChar char="•"/>
            </a:pPr>
            <a:endParaRPr lang="nl-NL" sz="1800" dirty="0">
              <a:solidFill>
                <a:schemeClr val="dk1"/>
              </a:solidFill>
            </a:endParaRPr>
          </a:p>
          <a:p>
            <a:pPr marL="285750" indent="-285750">
              <a:buFont typeface="Arial" panose="020B0604020202020204" pitchFamily="34" charset="0"/>
              <a:buChar char="•"/>
            </a:pPr>
            <a:r>
              <a:rPr lang="nl-NL" sz="1800" dirty="0">
                <a:solidFill>
                  <a:schemeClr val="dk1"/>
                </a:solidFill>
              </a:rPr>
              <a:t>Beeldschermgebruik: in deze richtlijn gaat het alleen over beeldschermgebruik in relatie tot houding en bewegen</a:t>
            </a:r>
          </a:p>
        </p:txBody>
      </p:sp>
    </p:spTree>
    <p:extLst>
      <p:ext uri="{BB962C8B-B14F-4D97-AF65-F5344CB8AC3E}">
        <p14:creationId xmlns:p14="http://schemas.microsoft.com/office/powerpoint/2010/main" val="35716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823724"/>
            <a:ext cx="8490267" cy="3962400"/>
          </a:xfrm>
        </p:spPr>
        <p:txBody>
          <a:bodyPr/>
          <a:lstStyle/>
          <a:p>
            <a:pPr marL="0" indent="0">
              <a:buNone/>
            </a:pPr>
            <a:r>
              <a:rPr lang="nl-NL" dirty="0"/>
              <a:t>Op de leeftijd van 6 maanden komt </a:t>
            </a:r>
            <a:r>
              <a:rPr lang="nl-NL" dirty="0" err="1"/>
              <a:t>Kerim</a:t>
            </a:r>
            <a:r>
              <a:rPr lang="nl-NL" dirty="0"/>
              <a:t> met zijn moeder bij de jeugdarts. Zij herhaalt het optrekken tot zithouding nog eens, en merkt dat </a:t>
            </a:r>
            <a:r>
              <a:rPr lang="nl-NL" dirty="0" err="1"/>
              <a:t>Kerim</a:t>
            </a:r>
            <a:r>
              <a:rPr lang="nl-NL" dirty="0"/>
              <a:t> met moeite zijn hoofd meeneemt en zelf slechts beperkt ‘meehelpt’ door de armspieren aan te spannen. Moeder vertelt dat zij sinds een week of 6 aan het oefenen zijn met lepeltjes bijvoeding. Dit verloopt nog moeizaam: </a:t>
            </a:r>
            <a:r>
              <a:rPr lang="nl-NL" dirty="0" err="1"/>
              <a:t>Kerim</a:t>
            </a:r>
            <a:r>
              <a:rPr lang="nl-NL" dirty="0"/>
              <a:t> lijkt wel te willen maar heeft moeite met het doorslikken van de hapjes. </a:t>
            </a:r>
            <a:r>
              <a:rPr lang="nl-NL" dirty="0" err="1"/>
              <a:t>Kerim</a:t>
            </a:r>
            <a:r>
              <a:rPr lang="nl-NL" dirty="0"/>
              <a:t> lijkt ook iets minder goed in gewicht aan te komen.</a:t>
            </a:r>
            <a:br>
              <a:rPr lang="nl-NL" dirty="0"/>
            </a:br>
            <a:r>
              <a:rPr lang="nl-NL" i="1" dirty="0"/>
              <a:t>Wat doet de jeugdarts?</a:t>
            </a: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513032" y="15888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121805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823724"/>
            <a:ext cx="8490267" cy="3962400"/>
          </a:xfrm>
        </p:spPr>
        <p:txBody>
          <a:bodyPr/>
          <a:lstStyle/>
          <a:p>
            <a:pPr marL="0" indent="0">
              <a:buNone/>
            </a:pPr>
            <a:r>
              <a:rPr lang="nl-NL" dirty="0"/>
              <a:t>Op de leeftijd van 6 maanden komt </a:t>
            </a:r>
            <a:r>
              <a:rPr lang="nl-NL" dirty="0" err="1"/>
              <a:t>Kerim</a:t>
            </a:r>
            <a:r>
              <a:rPr lang="nl-NL" dirty="0"/>
              <a:t> met zijn moeder bij de jeugdarts. Zij herhaalt het optrekken tot zithouding nog eens, en merkt dat </a:t>
            </a:r>
            <a:r>
              <a:rPr lang="nl-NL" dirty="0" err="1"/>
              <a:t>Kerim</a:t>
            </a:r>
            <a:r>
              <a:rPr lang="nl-NL" dirty="0"/>
              <a:t> met moeite zijn hoofd meeneemt en zelf slechts beperkt ‘meehelpt’ door de armspieren aan te spannen. Moeder vertelt dat zij sinds een week of 6 aan het oefenen zijn met lepeltjes bijvoeding. Dit verloopt nog moeizaam: </a:t>
            </a:r>
            <a:r>
              <a:rPr lang="nl-NL" dirty="0" err="1"/>
              <a:t>Kerim</a:t>
            </a:r>
            <a:r>
              <a:rPr lang="nl-NL" dirty="0"/>
              <a:t> lijkt wel te willen maar heeft moeite met het doorslikken van de hapjes. </a:t>
            </a:r>
            <a:r>
              <a:rPr lang="nl-NL" dirty="0" err="1"/>
              <a:t>Kerim</a:t>
            </a:r>
            <a:r>
              <a:rPr lang="nl-NL" dirty="0"/>
              <a:t> lijkt ook iets minder goed in gewicht aan te komen.</a:t>
            </a:r>
            <a:br>
              <a:rPr lang="nl-NL" dirty="0"/>
            </a:br>
            <a:r>
              <a:rPr lang="nl-NL" i="1" dirty="0"/>
              <a:t>Wat doet de jeugdarts?</a:t>
            </a:r>
          </a:p>
          <a:p>
            <a:pPr marL="0" indent="0">
              <a:buNone/>
            </a:pPr>
            <a:r>
              <a:rPr lang="nl-NL" sz="1800" dirty="0">
                <a:solidFill>
                  <a:srgbClr val="00B050"/>
                </a:solidFill>
              </a:rPr>
              <a:t>Omdat er sprake lijkt te zijn van hypotonie in combinatie met voedingsproblemen, verwijst de jeugdarts </a:t>
            </a:r>
            <a:r>
              <a:rPr lang="nl-NL" sz="1800" dirty="0" err="1">
                <a:solidFill>
                  <a:srgbClr val="00B050"/>
                </a:solidFill>
              </a:rPr>
              <a:t>Kerim</a:t>
            </a:r>
            <a:r>
              <a:rPr lang="nl-NL" sz="1800" dirty="0">
                <a:solidFill>
                  <a:srgbClr val="00B050"/>
                </a:solidFill>
              </a:rPr>
              <a:t> door naar de kinderarts. Daarnaast spreekt zij met moeder af dat zij zal overleggen met een pre-logopedist om te overleggen of een verwijzing mogelijk is.</a:t>
            </a:r>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513032" y="15888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2 </a:t>
            </a:r>
          </a:p>
        </p:txBody>
      </p:sp>
    </p:spTree>
    <p:extLst>
      <p:ext uri="{BB962C8B-B14F-4D97-AF65-F5344CB8AC3E}">
        <p14:creationId xmlns:p14="http://schemas.microsoft.com/office/powerpoint/2010/main" val="348798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dirty="0"/>
              <a:t>Op verzoek van ouders komt Noor, een meisje van 13 jaar, voor onderzoek bij de jeugdarts. Moeder vertelt dat Noor zo’n ‘slechte houding’ heeft, en vraagt zich af of zij zich hier zorgen over moet maken.</a:t>
            </a:r>
          </a:p>
          <a:p>
            <a:pPr marL="0" indent="0">
              <a:lnSpc>
                <a:spcPct val="150000"/>
              </a:lnSpc>
              <a:buNone/>
            </a:pPr>
            <a:r>
              <a:rPr lang="nl-NL" dirty="0"/>
              <a:t>Noor zit niet op een sport. Zij zit (of ‘hangt’, zoals moeder het noemt) vaak op de bank filmpjes te kijken op haar telefoon. Op school gaat het goed, Noor zit in de brugklas VMBO-TL. Noor heeft geen klachten, en vindt de zorgen van haar moeder maar overdreven.</a:t>
            </a:r>
          </a:p>
          <a:p>
            <a:pPr marL="0" indent="0">
              <a:lnSpc>
                <a:spcPct val="150000"/>
              </a:lnSpc>
              <a:buNone/>
            </a:pPr>
            <a:r>
              <a:rPr lang="nl-NL" i="1" dirty="0"/>
              <a:t>Wat doet de jeugdarts?</a:t>
            </a:r>
          </a:p>
          <a:p>
            <a:pPr marL="0" indent="0">
              <a:lnSpc>
                <a:spcPct val="150000"/>
              </a:lnSpc>
              <a:buNone/>
            </a:pPr>
            <a:endParaRPr lang="nl-NL" sz="2000"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10428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Op verzoek van ouders komt Noor, een meisje van 13 jaar, voor onderzoek bij de jeugdarts. Moeder vertelt dat Noor zo’n ‘slechte houding’ heeft, en vraagt zich af of zij zich hier zorgen over moet maken.</a:t>
            </a:r>
          </a:p>
          <a:p>
            <a:pPr marL="0" indent="0">
              <a:lnSpc>
                <a:spcPct val="150000"/>
              </a:lnSpc>
              <a:buNone/>
            </a:pPr>
            <a:r>
              <a:rPr lang="nl-NL" sz="1600" dirty="0"/>
              <a:t>Noor zit niet op een sport. Zij zit (of ‘hangt’, zoals moeder het noemt) vaak op de bank filmpjes te kijken op haar telefoon. Op school gaat het goed, Noor zit in de brugklas VMBO-TL. Noor heeft geen klachten, en vindt de zorgen van haar moeder maar overdreven.</a:t>
            </a:r>
          </a:p>
          <a:p>
            <a:pPr marL="0" indent="0">
              <a:lnSpc>
                <a:spcPct val="150000"/>
              </a:lnSpc>
              <a:buNone/>
            </a:pPr>
            <a:r>
              <a:rPr lang="nl-NL" sz="1600" i="1" dirty="0"/>
              <a:t>Wat doet de jeugdarts?</a:t>
            </a:r>
          </a:p>
          <a:p>
            <a:pPr marL="0" indent="0">
              <a:lnSpc>
                <a:spcPct val="150000"/>
              </a:lnSpc>
              <a:buNone/>
            </a:pPr>
            <a:r>
              <a:rPr lang="nl-NL" sz="1600" dirty="0">
                <a:solidFill>
                  <a:srgbClr val="00B050"/>
                </a:solidFill>
              </a:rPr>
              <a:t>De jeugdarts meet lengte en gewicht. Zij onderzoekt de houding van Noor in staande positie, waarbij Noor haar BH mag aanhouden. Daarnaast beoordeelt de jeugdarts de rug van Noor tijdens de buigtest (waarbij zij met gestrekte benen voorover buigt), zowel van opzij als van achter gezien. Als laatste vraagt de jeugdarts aan Noor om de schouders naar achter te bewegen en de kin op te tillen, om zo de houding actief te corrigeren.</a:t>
            </a:r>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4636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Tijdens het lichamelijk onderzoek ziet de jeugdarts een mild versterkte ‘bolling’ of </a:t>
            </a:r>
            <a:r>
              <a:rPr lang="nl-NL" sz="1600" dirty="0" err="1"/>
              <a:t>kyfose</a:t>
            </a:r>
            <a:r>
              <a:rPr lang="nl-NL" sz="1600" dirty="0"/>
              <a:t> hoog thoracaal. Bij het actief corrigeren van de houding wordt de </a:t>
            </a:r>
            <a:r>
              <a:rPr lang="nl-NL" sz="1600" dirty="0" err="1"/>
              <a:t>kyfose</a:t>
            </a:r>
            <a:r>
              <a:rPr lang="nl-NL" sz="1600" dirty="0"/>
              <a:t> iets minder duidelijk. Tijdens de buigtest verdwijnt de </a:t>
            </a:r>
            <a:r>
              <a:rPr lang="nl-NL" sz="1600" dirty="0" err="1"/>
              <a:t>kyfose</a:t>
            </a:r>
            <a:r>
              <a:rPr lang="nl-NL" sz="1600" dirty="0"/>
              <a:t> en is een egale kromming zichtbaar. Aan de groeicurve is te zien dat Noor net is begonnen aan de groeispurt. </a:t>
            </a:r>
          </a:p>
          <a:p>
            <a:pPr marL="0" indent="0">
              <a:lnSpc>
                <a:spcPct val="150000"/>
              </a:lnSpc>
              <a:buNone/>
            </a:pPr>
            <a:endParaRPr lang="nl-NL" sz="1600" dirty="0"/>
          </a:p>
          <a:p>
            <a:pPr marL="0" indent="0">
              <a:lnSpc>
                <a:spcPct val="150000"/>
              </a:lnSpc>
              <a:buNone/>
            </a:pPr>
            <a:r>
              <a:rPr lang="nl-NL" sz="1600" i="1" dirty="0"/>
              <a:t>Wat doet de jeugdarts?</a:t>
            </a:r>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13326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Tijdens het lichamelijk onderzoek ziet de jeugdarts een mild versterkte ‘bolling’ of </a:t>
            </a:r>
            <a:r>
              <a:rPr lang="nl-NL" sz="1600" dirty="0" err="1"/>
              <a:t>kyfose</a:t>
            </a:r>
            <a:r>
              <a:rPr lang="nl-NL" sz="1600" dirty="0"/>
              <a:t> hoog thoracaal. Bij het actief corrigeren van de houding wordt de </a:t>
            </a:r>
            <a:r>
              <a:rPr lang="nl-NL" sz="1600" dirty="0" err="1"/>
              <a:t>kyfose</a:t>
            </a:r>
            <a:r>
              <a:rPr lang="nl-NL" sz="1600" dirty="0"/>
              <a:t> iets minder duidelijk. Tijdens de buigtest verdwijnt de </a:t>
            </a:r>
            <a:r>
              <a:rPr lang="nl-NL" sz="1600" dirty="0" err="1"/>
              <a:t>kyfose</a:t>
            </a:r>
            <a:r>
              <a:rPr lang="nl-NL" sz="1600" dirty="0"/>
              <a:t> en is een egale kromming zichtbaar. Aan de groeicurve is te zien dat Noor net is begonnen aan de groeispurt. </a:t>
            </a:r>
          </a:p>
          <a:p>
            <a:pPr marL="0" indent="0">
              <a:lnSpc>
                <a:spcPct val="150000"/>
              </a:lnSpc>
              <a:buNone/>
            </a:pPr>
            <a:endParaRPr lang="nl-NL" sz="1600" dirty="0"/>
          </a:p>
          <a:p>
            <a:pPr marL="0" indent="0">
              <a:lnSpc>
                <a:spcPct val="150000"/>
              </a:lnSpc>
              <a:buNone/>
            </a:pPr>
            <a:r>
              <a:rPr lang="nl-NL" sz="1600" i="1" dirty="0"/>
              <a:t>Wat doet de jeugdarts?</a:t>
            </a:r>
          </a:p>
          <a:p>
            <a:pPr marL="0" indent="0">
              <a:lnSpc>
                <a:spcPct val="150000"/>
              </a:lnSpc>
              <a:buNone/>
            </a:pPr>
            <a:r>
              <a:rPr lang="nl-NL" sz="1600" dirty="0">
                <a:solidFill>
                  <a:srgbClr val="00B050"/>
                </a:solidFill>
              </a:rPr>
              <a:t>De jeugdarts bespreekt met Noor en moeder dat er sprake is van een niet-structurele </a:t>
            </a:r>
            <a:r>
              <a:rPr lang="nl-NL" sz="1600" dirty="0" err="1">
                <a:solidFill>
                  <a:srgbClr val="00B050"/>
                </a:solidFill>
              </a:rPr>
              <a:t>kyfose</a:t>
            </a:r>
            <a:r>
              <a:rPr lang="nl-NL" sz="1600" dirty="0">
                <a:solidFill>
                  <a:srgbClr val="00B050"/>
                </a:solidFill>
              </a:rPr>
              <a:t>, en dat dit met de houding van Noor te maken heeft.  De jeugdarts geeft Noor en haar moeder advies over de juiste houding, het belang van een afwisselende houding, en het maken van afspraken over minder beeldschermtijd. Daarnaast adviseert zij Noor om aan sport te gaan doen. Welke sport maakt niet zoveel uit, zolang Noor er maar plezier aan beleeft. Daarnaast spreekt de jeugdarts een controle na 6 maanden af.</a:t>
            </a:r>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18220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Tijdens het lichamelijk onderzoek ziet de jeugdarts een mild versterkte ‘bolling’ of </a:t>
            </a:r>
            <a:r>
              <a:rPr lang="nl-NL" sz="1600" dirty="0" err="1"/>
              <a:t>kyfose</a:t>
            </a:r>
            <a:r>
              <a:rPr lang="nl-NL" sz="1600" dirty="0"/>
              <a:t> hoog thoracaal. Bij het actief corrigeren van de houding wordt de </a:t>
            </a:r>
            <a:r>
              <a:rPr lang="nl-NL" sz="1600" dirty="0" err="1"/>
              <a:t>kyfose</a:t>
            </a:r>
            <a:r>
              <a:rPr lang="nl-NL" sz="1600" dirty="0"/>
              <a:t> iets minder duidelijk. Tijdens de buigtest verdwijnt de </a:t>
            </a:r>
            <a:r>
              <a:rPr lang="nl-NL" sz="1600" dirty="0" err="1"/>
              <a:t>kyfose</a:t>
            </a:r>
            <a:r>
              <a:rPr lang="nl-NL" sz="1600" dirty="0"/>
              <a:t> en is een egale kromming zichtbaar. Aan de groeicurve is te zien dat Noor net is begonnen aan de groeispurt. </a:t>
            </a:r>
          </a:p>
          <a:p>
            <a:pPr marL="0" indent="0">
              <a:lnSpc>
                <a:spcPct val="150000"/>
              </a:lnSpc>
              <a:buNone/>
            </a:pPr>
            <a:endParaRPr lang="nl-NL" sz="1600" i="1" dirty="0"/>
          </a:p>
          <a:p>
            <a:pPr marL="0" indent="0">
              <a:lnSpc>
                <a:spcPct val="150000"/>
              </a:lnSpc>
              <a:buNone/>
            </a:pPr>
            <a:r>
              <a:rPr lang="nl-NL" sz="1600" i="1" dirty="0"/>
              <a:t>Was het beleid anders geweest als bij de buigtest nog steeds een </a:t>
            </a:r>
            <a:r>
              <a:rPr lang="nl-NL" sz="1600" i="1" dirty="0" err="1"/>
              <a:t>kyfose</a:t>
            </a:r>
            <a:r>
              <a:rPr lang="nl-NL" sz="1600" i="1" dirty="0"/>
              <a:t> zichtbaar zou zijn?</a:t>
            </a:r>
          </a:p>
          <a:p>
            <a:pPr marL="0" indent="0">
              <a:lnSpc>
                <a:spcPct val="150000"/>
              </a:lnSpc>
              <a:buNone/>
            </a:pPr>
            <a:endParaRPr lang="nl-NL" sz="1600" i="1" dirty="0"/>
          </a:p>
          <a:p>
            <a:pPr marL="0" indent="0">
              <a:lnSpc>
                <a:spcPct val="150000"/>
              </a:lnSpc>
              <a:buNone/>
            </a:pPr>
            <a:endParaRPr lang="nl-NL" sz="1600" i="1" dirty="0"/>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253327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Tijdens het lichamelijk onderzoek ziet de jeugdarts een mild versterkte ‘bolling’ of </a:t>
            </a:r>
            <a:r>
              <a:rPr lang="nl-NL" sz="1600" dirty="0" err="1"/>
              <a:t>kyfose</a:t>
            </a:r>
            <a:r>
              <a:rPr lang="nl-NL" sz="1600" dirty="0"/>
              <a:t> hoog thoracaal. Bij het actief corrigeren van de houding wordt de </a:t>
            </a:r>
            <a:r>
              <a:rPr lang="nl-NL" sz="1600" dirty="0" err="1"/>
              <a:t>kyfose</a:t>
            </a:r>
            <a:r>
              <a:rPr lang="nl-NL" sz="1600" dirty="0"/>
              <a:t> iets minder duidelijk. Tijdens de buigtest verdwijnt de </a:t>
            </a:r>
            <a:r>
              <a:rPr lang="nl-NL" sz="1600" dirty="0" err="1"/>
              <a:t>kyfose</a:t>
            </a:r>
            <a:r>
              <a:rPr lang="nl-NL" sz="1600" dirty="0"/>
              <a:t> en is een egale kromming zichtbaar. Aan de groeicurve is te zien dat Noor net is begonnen aan de groeispurt. </a:t>
            </a:r>
          </a:p>
          <a:p>
            <a:pPr marL="0" indent="0">
              <a:lnSpc>
                <a:spcPct val="150000"/>
              </a:lnSpc>
              <a:buNone/>
            </a:pPr>
            <a:endParaRPr lang="nl-NL" sz="1600" i="1" dirty="0"/>
          </a:p>
          <a:p>
            <a:pPr marL="0" indent="0">
              <a:lnSpc>
                <a:spcPct val="150000"/>
              </a:lnSpc>
              <a:buNone/>
            </a:pPr>
            <a:r>
              <a:rPr lang="nl-NL" sz="1600" i="1" dirty="0"/>
              <a:t>Was het beleid anders geweest als bij de buigtest nog steeds een </a:t>
            </a:r>
            <a:r>
              <a:rPr lang="nl-NL" sz="1600" i="1" dirty="0" err="1"/>
              <a:t>kyfose</a:t>
            </a:r>
            <a:r>
              <a:rPr lang="nl-NL" sz="1600" i="1" dirty="0"/>
              <a:t> zichtbaar zou zijn?</a:t>
            </a:r>
          </a:p>
          <a:p>
            <a:pPr marL="0" indent="0">
              <a:lnSpc>
                <a:spcPct val="150000"/>
              </a:lnSpc>
              <a:buNone/>
            </a:pPr>
            <a:r>
              <a:rPr lang="nl-NL" sz="1600" dirty="0">
                <a:solidFill>
                  <a:srgbClr val="00B050"/>
                </a:solidFill>
              </a:rPr>
              <a:t>Ja, dan was er namelijk sprake geweest van een structurele </a:t>
            </a:r>
            <a:r>
              <a:rPr lang="nl-NL" sz="1600" dirty="0" err="1">
                <a:solidFill>
                  <a:srgbClr val="00B050"/>
                </a:solidFill>
              </a:rPr>
              <a:t>kyfose</a:t>
            </a:r>
            <a:r>
              <a:rPr lang="nl-NL" sz="1600" dirty="0">
                <a:solidFill>
                  <a:srgbClr val="00B050"/>
                </a:solidFill>
              </a:rPr>
              <a:t>. In dat geval zou verwijzing naar de (</a:t>
            </a:r>
            <a:r>
              <a:rPr lang="nl-NL" sz="1600" dirty="0" err="1">
                <a:solidFill>
                  <a:srgbClr val="00B050"/>
                </a:solidFill>
              </a:rPr>
              <a:t>kinder</a:t>
            </a:r>
            <a:r>
              <a:rPr lang="nl-NL" sz="1600" dirty="0">
                <a:solidFill>
                  <a:srgbClr val="00B050"/>
                </a:solidFill>
              </a:rPr>
              <a:t>)orthopeed het juiste beleid zijn geweest.</a:t>
            </a:r>
          </a:p>
          <a:p>
            <a:pPr marL="0" indent="0">
              <a:lnSpc>
                <a:spcPct val="150000"/>
              </a:lnSpc>
              <a:buNone/>
            </a:pPr>
            <a:endParaRPr lang="nl-NL" sz="1600" i="1" dirty="0"/>
          </a:p>
          <a:p>
            <a:pPr marL="0" indent="0">
              <a:lnSpc>
                <a:spcPct val="150000"/>
              </a:lnSpc>
              <a:buNone/>
            </a:pPr>
            <a:endParaRPr lang="nl-NL" sz="1600" i="1" dirty="0"/>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7352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Bij controle na 6 maanden blijkt dat Noor is gestart met voetballen. Het lukt slechts matig om haar houding in de vrije tijd te veranderen en variëren. Dit levert nogal eens strijd op tussen ouders en Noor. Bij het lichamelijk onderzoek is het beeld vrijwel onveranderd.</a:t>
            </a:r>
          </a:p>
          <a:p>
            <a:pPr marL="0" indent="0">
              <a:lnSpc>
                <a:spcPct val="150000"/>
              </a:lnSpc>
              <a:buNone/>
            </a:pPr>
            <a:endParaRPr lang="nl-NL" sz="1600" dirty="0"/>
          </a:p>
          <a:p>
            <a:pPr marL="0" indent="0">
              <a:lnSpc>
                <a:spcPct val="150000"/>
              </a:lnSpc>
              <a:buNone/>
            </a:pPr>
            <a:r>
              <a:rPr lang="nl-NL" sz="1600" i="1" dirty="0"/>
              <a:t>Wat doet de jeugdarts?</a:t>
            </a:r>
          </a:p>
          <a:p>
            <a:pPr marL="0" indent="0">
              <a:lnSpc>
                <a:spcPct val="150000"/>
              </a:lnSpc>
              <a:buNone/>
            </a:pPr>
            <a:endParaRPr lang="nl-NL" sz="1600" i="1" dirty="0"/>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19263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1791B7-D7C7-4523-B4C0-436AE22111E2}"/>
              </a:ext>
            </a:extLst>
          </p:cNvPr>
          <p:cNvSpPr>
            <a:spLocks noGrp="1"/>
          </p:cNvSpPr>
          <p:nvPr>
            <p:ph idx="1"/>
          </p:nvPr>
        </p:nvSpPr>
        <p:spPr>
          <a:xfrm>
            <a:off x="470853" y="1158240"/>
            <a:ext cx="8490267" cy="5237480"/>
          </a:xfrm>
        </p:spPr>
        <p:txBody>
          <a:bodyPr/>
          <a:lstStyle/>
          <a:p>
            <a:pPr marL="0" indent="0">
              <a:lnSpc>
                <a:spcPct val="150000"/>
              </a:lnSpc>
              <a:buNone/>
            </a:pPr>
            <a:r>
              <a:rPr lang="nl-NL" sz="1600" dirty="0"/>
              <a:t>Bij controle na 6 maanden blijkt dat Noor is gestart met voetballen. Het lukt slechts matig om haar houding in de vrije tijd te veranderen en variëren. Dit levert nogal eens strijd op tussen ouders en Noor. Bij het lichamelijk onderzoek is het beeld vrijwel onveranderd.</a:t>
            </a:r>
          </a:p>
          <a:p>
            <a:pPr marL="0" indent="0">
              <a:lnSpc>
                <a:spcPct val="150000"/>
              </a:lnSpc>
              <a:buNone/>
            </a:pPr>
            <a:endParaRPr lang="nl-NL" sz="1600" dirty="0"/>
          </a:p>
          <a:p>
            <a:pPr marL="0" indent="0">
              <a:lnSpc>
                <a:spcPct val="150000"/>
              </a:lnSpc>
              <a:buNone/>
            </a:pPr>
            <a:r>
              <a:rPr lang="nl-NL" sz="1600" i="1" dirty="0"/>
              <a:t>Wat doet de jeugdarts?</a:t>
            </a:r>
          </a:p>
          <a:p>
            <a:pPr marL="0" indent="0">
              <a:lnSpc>
                <a:spcPct val="150000"/>
              </a:lnSpc>
              <a:buNone/>
            </a:pPr>
            <a:r>
              <a:rPr lang="nl-NL" sz="1600" dirty="0">
                <a:solidFill>
                  <a:srgbClr val="00B050"/>
                </a:solidFill>
              </a:rPr>
              <a:t>De jeugdarts bespreekt met Noor en moeder dat een verwijzing naar de kinderfysiotherapeut of kinderoefentherapeut wenselijk is. Noor en moeder gaan hiermee akkoord.</a:t>
            </a:r>
          </a:p>
          <a:p>
            <a:pPr marL="0" indent="0">
              <a:lnSpc>
                <a:spcPct val="150000"/>
              </a:lnSpc>
              <a:buNone/>
            </a:pPr>
            <a:endParaRPr lang="nl-NL" sz="1600" i="1" dirty="0"/>
          </a:p>
          <a:p>
            <a:pPr marL="0" indent="0">
              <a:lnSpc>
                <a:spcPct val="150000"/>
              </a:lnSpc>
              <a:buNone/>
            </a:pPr>
            <a:endParaRPr lang="nl-NL" sz="1400" i="1" dirty="0"/>
          </a:p>
          <a:p>
            <a:pPr marL="0" indent="0">
              <a:lnSpc>
                <a:spcPct val="150000"/>
              </a:lnSpc>
              <a:buNone/>
            </a:pPr>
            <a:r>
              <a:rPr lang="nl-NL" sz="1400" dirty="0">
                <a:solidFill>
                  <a:srgbClr val="00B050"/>
                </a:solidFill>
              </a:rPr>
              <a:t>.</a:t>
            </a:r>
          </a:p>
          <a:p>
            <a:pPr marL="0" indent="0">
              <a:lnSpc>
                <a:spcPct val="150000"/>
              </a:lnSpc>
              <a:buNone/>
            </a:pPr>
            <a:endParaRPr lang="nl-NL" sz="1400" i="1" dirty="0"/>
          </a:p>
          <a:p>
            <a:pPr marL="0" indent="0">
              <a:lnSpc>
                <a:spcPct val="150000"/>
              </a:lnSpc>
              <a:buNone/>
            </a:pPr>
            <a:endParaRPr lang="nl-NL" sz="1400" i="1" dirty="0"/>
          </a:p>
          <a:p>
            <a:pPr marL="0" indent="0">
              <a:lnSpc>
                <a:spcPct val="150000"/>
              </a:lnSpc>
              <a:buNone/>
            </a:pPr>
            <a:endParaRPr lang="nl-NL" i="1" dirty="0"/>
          </a:p>
          <a:p>
            <a:pPr marL="0" indent="0">
              <a:lnSpc>
                <a:spcPct val="150000"/>
              </a:lnSpc>
              <a:buNone/>
            </a:pPr>
            <a:endParaRPr lang="nl-NL" i="1" dirty="0"/>
          </a:p>
          <a:p>
            <a:pPr marL="0" indent="0">
              <a:lnSpc>
                <a:spcPct val="150000"/>
              </a:lnSpc>
              <a:buNone/>
            </a:pPr>
            <a:endParaRPr lang="nl-NL" dirty="0"/>
          </a:p>
          <a:p>
            <a:pPr marL="0" indent="0">
              <a:buNone/>
            </a:pPr>
            <a:endParaRPr lang="nl-NL" dirty="0"/>
          </a:p>
          <a:p>
            <a:pPr lvl="0"/>
            <a:endParaRPr lang="nl-NL" i="1" dirty="0"/>
          </a:p>
          <a:p>
            <a:pPr marL="0" indent="0">
              <a:buNone/>
            </a:pPr>
            <a:endParaRPr lang="nl-NL" dirty="0"/>
          </a:p>
          <a:p>
            <a:pPr marL="0" indent="0">
              <a:buNone/>
            </a:pPr>
            <a:endParaRPr lang="nl-NL" dirty="0"/>
          </a:p>
        </p:txBody>
      </p:sp>
      <p:sp>
        <p:nvSpPr>
          <p:cNvPr id="4" name="Title 1">
            <a:extLst>
              <a:ext uri="{FF2B5EF4-FFF2-40B4-BE49-F238E27FC236}">
                <a16:creationId xmlns:a16="http://schemas.microsoft.com/office/drawing/2014/main" id="{A5686C0E-9230-4059-86C3-830B7AF3B2C5}"/>
              </a:ext>
            </a:extLst>
          </p:cNvPr>
          <p:cNvSpPr txBox="1">
            <a:spLocks/>
          </p:cNvSpPr>
          <p:nvPr/>
        </p:nvSpPr>
        <p:spPr>
          <a:xfrm>
            <a:off x="2934320" y="345010"/>
            <a:ext cx="8301600" cy="720000"/>
          </a:xfrm>
          <a:prstGeom prst="rect">
            <a:avLst/>
          </a:prstGeom>
        </p:spPr>
        <p:txBody>
          <a:bodyPr vert="horz" lIns="0" tIns="0" rIns="0" bIns="0" rtlCol="0" anchor="t" anchorCtr="0">
            <a:noAutofit/>
          </a:bodyPr>
          <a:lstStyle>
            <a:lvl1pPr algn="l" defTabSz="457200" rtl="0" eaLnBrk="1" latinLnBrk="0" hangingPunct="1">
              <a:spcBef>
                <a:spcPct val="0"/>
              </a:spcBef>
              <a:buNone/>
              <a:defRPr sz="2300" b="0" kern="1200" cap="all" spc="0" baseline="0">
                <a:solidFill>
                  <a:schemeClr val="tx2"/>
                </a:solidFill>
                <a:latin typeface="Arial Black"/>
                <a:ea typeface="+mj-ea"/>
                <a:cs typeface="Arial Black"/>
              </a:defRPr>
            </a:lvl1pPr>
          </a:lstStyle>
          <a:p>
            <a:r>
              <a:rPr lang="nl-NL" dirty="0"/>
              <a:t>Casus 3 </a:t>
            </a:r>
          </a:p>
        </p:txBody>
      </p:sp>
    </p:spTree>
    <p:extLst>
      <p:ext uri="{BB962C8B-B14F-4D97-AF65-F5344CB8AC3E}">
        <p14:creationId xmlns:p14="http://schemas.microsoft.com/office/powerpoint/2010/main" val="297186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8"/>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Veranderingen t.o.v. de huidige werkwijze</a:t>
            </a:r>
            <a:endParaRPr sz="1800" b="0" i="0" u="none" strike="noStrike" cap="none">
              <a:solidFill>
                <a:schemeClr val="dk1"/>
              </a:solidFill>
              <a:latin typeface="Arial"/>
              <a:ea typeface="Arial"/>
              <a:cs typeface="Arial"/>
              <a:sym typeface="Arial"/>
            </a:endParaRPr>
          </a:p>
        </p:txBody>
      </p:sp>
      <p:sp>
        <p:nvSpPr>
          <p:cNvPr id="43" name="Google Shape;43;p8"/>
          <p:cNvSpPr txBox="1"/>
          <p:nvPr/>
        </p:nvSpPr>
        <p:spPr>
          <a:xfrm>
            <a:off x="1547812" y="2209800"/>
            <a:ext cx="7138987" cy="3962400"/>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nl-NL" sz="1800" b="0" i="0" u="none" strike="noStrike" cap="none" dirty="0">
                <a:solidFill>
                  <a:schemeClr val="dk1"/>
                </a:solidFill>
                <a:latin typeface="Arial"/>
                <a:ea typeface="Arial"/>
                <a:cs typeface="Arial"/>
                <a:sym typeface="Arial"/>
              </a:rPr>
              <a:t>Actief opsporen (d.w.z.: </a:t>
            </a:r>
            <a:r>
              <a:rPr lang="nl-NL" sz="1800" dirty="0"/>
              <a:t>het onderzoek naar de aan- of afwezigheid van betreffende symptoom/aandoening wordt (in een beschreven leeftijdsfase) aan alle jeugdigen aangeboden) </a:t>
            </a:r>
            <a:r>
              <a:rPr lang="nl-NL" sz="1800" b="0" i="0" u="none" strike="noStrike" cap="none" dirty="0">
                <a:solidFill>
                  <a:schemeClr val="dk1"/>
                </a:solidFill>
                <a:latin typeface="Arial"/>
                <a:ea typeface="Arial"/>
                <a:cs typeface="Arial"/>
                <a:sym typeface="Arial"/>
              </a:rPr>
              <a:t>:</a:t>
            </a:r>
          </a:p>
          <a:p>
            <a:pPr marL="722313" lvl="8" indent="-369888">
              <a:lnSpc>
                <a:spcPct val="150000"/>
              </a:lnSpc>
              <a:buFont typeface="Arial" panose="020B0604020202020204" pitchFamily="34" charset="0"/>
              <a:buChar char="•"/>
            </a:pPr>
            <a:r>
              <a:rPr lang="nl-NL" sz="1800" dirty="0">
                <a:solidFill>
                  <a:schemeClr val="bg2"/>
                </a:solidFill>
              </a:rPr>
              <a:t>Scoliose</a:t>
            </a:r>
          </a:p>
          <a:p>
            <a:pPr marL="722313" lvl="7" indent="-369888">
              <a:lnSpc>
                <a:spcPct val="150000"/>
              </a:lnSpc>
              <a:buFont typeface="Arial" panose="020B0604020202020204" pitchFamily="34" charset="0"/>
              <a:buChar char="•"/>
            </a:pPr>
            <a:r>
              <a:rPr lang="nl-NL" sz="1800" dirty="0">
                <a:solidFill>
                  <a:schemeClr val="bg2"/>
                </a:solidFill>
              </a:rPr>
              <a:t>Spina bifida</a:t>
            </a:r>
          </a:p>
          <a:p>
            <a:pPr marL="722313" lvl="7" indent="-369888">
              <a:lnSpc>
                <a:spcPct val="150000"/>
              </a:lnSpc>
              <a:buFont typeface="Arial" panose="020B0604020202020204" pitchFamily="34" charset="0"/>
              <a:buChar char="•"/>
            </a:pPr>
            <a:r>
              <a:rPr lang="nl-NL" sz="1800" dirty="0">
                <a:solidFill>
                  <a:schemeClr val="bg2"/>
                </a:solidFill>
              </a:rPr>
              <a:t>Bijzonderheden tonus (hypo-/hypertonie)</a:t>
            </a:r>
          </a:p>
          <a:p>
            <a:pPr marL="722313" lvl="7" indent="-369888">
              <a:lnSpc>
                <a:spcPct val="150000"/>
              </a:lnSpc>
              <a:buFont typeface="Arial" panose="020B0604020202020204" pitchFamily="34" charset="0"/>
              <a:buChar char="•"/>
            </a:pPr>
            <a:r>
              <a:rPr lang="nl-NL" sz="1800" dirty="0">
                <a:solidFill>
                  <a:schemeClr val="bg2"/>
                </a:solidFill>
              </a:rPr>
              <a:t>Tremor</a:t>
            </a:r>
          </a:p>
          <a:p>
            <a:pPr marL="285750" lvl="0" indent="-285750">
              <a:buFont typeface="Arial" panose="020B0604020202020204" pitchFamily="34" charset="0"/>
              <a:buChar char="•"/>
            </a:pPr>
            <a:r>
              <a:rPr lang="nl-NL" sz="1800" dirty="0">
                <a:solidFill>
                  <a:schemeClr val="dk1"/>
                </a:solidFill>
              </a:rPr>
              <a:t>Ten minste éénmaal per leeftijdsperiode (1-4, 4-12 en 12-18 jaar) wordt naar het beweeggedrag en beeldschermgedrag gevraagd. JGZ-organisaties bepalen zelf op welke wijze dit wordt gedaan.</a:t>
            </a:r>
            <a:endParaRPr lang="nl-NL" sz="1800" b="0" i="0" u="none" strike="noStrike" cap="none" dirty="0">
              <a:solidFill>
                <a:schemeClr val="dk1"/>
              </a:solidFill>
              <a:latin typeface="Arial"/>
              <a:ea typeface="Arial"/>
              <a:cs typeface="Arial"/>
              <a:sym typeface="Arial"/>
            </a:endParaRPr>
          </a:p>
        </p:txBody>
      </p:sp>
      <p:sp>
        <p:nvSpPr>
          <p:cNvPr id="44" name="Google Shape;44;p8"/>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p:nvPr/>
        </p:nvSpPr>
        <p:spPr>
          <a:xfrm>
            <a:off x="607925" y="1623000"/>
            <a:ext cx="2816100" cy="40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dirty="0" err="1">
                <a:solidFill>
                  <a:schemeClr val="dk2"/>
                </a:solidFill>
                <a:latin typeface="Calibri"/>
                <a:ea typeface="Calibri"/>
                <a:cs typeface="Calibri"/>
                <a:sym typeface="Calibri"/>
              </a:rPr>
              <a:t>W</a:t>
            </a:r>
            <a:r>
              <a:rPr lang="en-US" sz="1900" b="1" i="0" u="none" strike="noStrike" cap="none" dirty="0" err="1">
                <a:solidFill>
                  <a:schemeClr val="dk2"/>
                </a:solidFill>
                <a:latin typeface="Calibri"/>
                <a:ea typeface="Calibri"/>
                <a:cs typeface="Calibri"/>
                <a:sym typeface="Calibri"/>
              </a:rPr>
              <a:t>ijze</a:t>
            </a:r>
            <a:r>
              <a:rPr lang="en-US" sz="1900" b="1" i="0" u="none" strike="noStrike" cap="none" dirty="0">
                <a:solidFill>
                  <a:schemeClr val="dk2"/>
                </a:solidFill>
                <a:latin typeface="Calibri"/>
                <a:ea typeface="Calibri"/>
                <a:cs typeface="Calibri"/>
                <a:sym typeface="Calibri"/>
              </a:rPr>
              <a:t> van </a:t>
            </a:r>
            <a:r>
              <a:rPr lang="en-US" sz="1900" b="1" i="0" u="none" strike="noStrike" cap="none" dirty="0" err="1">
                <a:solidFill>
                  <a:schemeClr val="dk2"/>
                </a:solidFill>
                <a:latin typeface="Calibri"/>
                <a:ea typeface="Calibri"/>
                <a:cs typeface="Calibri"/>
                <a:sym typeface="Calibri"/>
              </a:rPr>
              <a:t>registratie</a:t>
            </a:r>
            <a:r>
              <a:rPr lang="en-US" sz="1900" b="1" i="0" u="none" strike="noStrike" cap="none" dirty="0">
                <a:solidFill>
                  <a:schemeClr val="dk2"/>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p:txBody>
      </p:sp>
      <p:sp>
        <p:nvSpPr>
          <p:cNvPr id="113" name="Google Shape;113;p18"/>
          <p:cNvSpPr txBox="1"/>
          <p:nvPr/>
        </p:nvSpPr>
        <p:spPr>
          <a:xfrm>
            <a:off x="486300" y="2186380"/>
            <a:ext cx="8657700" cy="283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endParaRPr lang="nl-NL" sz="1800" dirty="0">
              <a:solidFill>
                <a:schemeClr val="dk1"/>
              </a:solidFill>
            </a:endParaRPr>
          </a:p>
          <a:p>
            <a:pPr marL="0" marR="0" lvl="0" indent="0" algn="l" rtl="0">
              <a:lnSpc>
                <a:spcPct val="100000"/>
              </a:lnSpc>
              <a:spcBef>
                <a:spcPts val="0"/>
              </a:spcBef>
              <a:spcAft>
                <a:spcPts val="0"/>
              </a:spcAft>
              <a:buNone/>
            </a:pPr>
            <a:r>
              <a:rPr lang="nl-NL" sz="1800" dirty="0">
                <a:solidFill>
                  <a:schemeClr val="dk1"/>
                </a:solidFill>
              </a:rPr>
              <a:t>Wijzingen:</a:t>
            </a:r>
            <a:endParaRPr lang="nl-NL" sz="1900" dirty="0">
              <a:solidFill>
                <a:srgbClr val="222222"/>
              </a:solidFill>
              <a:highlight>
                <a:srgbClr val="FCF8F1"/>
              </a:highlight>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dk1"/>
              </a:solidFill>
            </a:endParaRPr>
          </a:p>
          <a:p>
            <a:pPr marL="0" marR="0" lvl="0" indent="0" algn="l" rtl="0">
              <a:lnSpc>
                <a:spcPct val="136842"/>
              </a:lnSpc>
              <a:spcBef>
                <a:spcPts val="380"/>
              </a:spcBef>
              <a:spcAft>
                <a:spcPts val="0"/>
              </a:spcAft>
              <a:buClr>
                <a:schemeClr val="dk1"/>
              </a:buClr>
              <a:buFont typeface="Calibri"/>
              <a:buNone/>
            </a:pPr>
            <a:r>
              <a:rPr lang="en-US" sz="1900" b="0" i="0" u="none" strike="noStrike" cap="none" dirty="0">
                <a:solidFill>
                  <a:schemeClr val="dk1"/>
                </a:solidFill>
                <a:latin typeface="Calibri"/>
                <a:ea typeface="Calibri"/>
                <a:cs typeface="Calibri"/>
                <a:sym typeface="Calibri"/>
              </a:rPr>
              <a:t>     </a:t>
            </a:r>
            <a:endParaRPr sz="1900" b="0" i="0" u="none" strike="noStrike" cap="none"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b="0" i="0" u="none" strike="noStrike" cap="none" dirty="0">
              <a:solidFill>
                <a:schemeClr val="dk1"/>
              </a:solidFill>
              <a:latin typeface="Calibri"/>
              <a:ea typeface="Calibri"/>
              <a:cs typeface="Calibri"/>
              <a:sym typeface="Calibri"/>
            </a:endParaRPr>
          </a:p>
        </p:txBody>
      </p:sp>
      <p:sp>
        <p:nvSpPr>
          <p:cNvPr id="114" name="Google Shape;114;p18"/>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4440DFC2-8B92-4B16-93CA-C7E9F115539B}"/>
              </a:ext>
            </a:extLst>
          </p:cNvPr>
          <p:cNvGraphicFramePr>
            <a:graphicFrameLocks noGrp="1"/>
          </p:cNvGraphicFramePr>
          <p:nvPr>
            <p:extLst>
              <p:ext uri="{D42A27DB-BD31-4B8C-83A1-F6EECF244321}">
                <p14:modId xmlns:p14="http://schemas.microsoft.com/office/powerpoint/2010/main" val="1224405718"/>
              </p:ext>
            </p:extLst>
          </p:nvPr>
        </p:nvGraphicFramePr>
        <p:xfrm>
          <a:off x="486300" y="3150929"/>
          <a:ext cx="8226584" cy="2233995"/>
        </p:xfrm>
        <a:graphic>
          <a:graphicData uri="http://schemas.openxmlformats.org/drawingml/2006/table">
            <a:tbl>
              <a:tblPr>
                <a:tableStyleId>{5C22544A-7EE6-4342-B048-85BDC9FD1C3A}</a:tableStyleId>
              </a:tblPr>
              <a:tblGrid>
                <a:gridCol w="1587827">
                  <a:extLst>
                    <a:ext uri="{9D8B030D-6E8A-4147-A177-3AD203B41FA5}">
                      <a16:colId xmlns:a16="http://schemas.microsoft.com/office/drawing/2014/main" val="495838871"/>
                    </a:ext>
                  </a:extLst>
                </a:gridCol>
                <a:gridCol w="2843608">
                  <a:extLst>
                    <a:ext uri="{9D8B030D-6E8A-4147-A177-3AD203B41FA5}">
                      <a16:colId xmlns:a16="http://schemas.microsoft.com/office/drawing/2014/main" val="2481989243"/>
                    </a:ext>
                  </a:extLst>
                </a:gridCol>
                <a:gridCol w="1280160">
                  <a:extLst>
                    <a:ext uri="{9D8B030D-6E8A-4147-A177-3AD203B41FA5}">
                      <a16:colId xmlns:a16="http://schemas.microsoft.com/office/drawing/2014/main" val="3690817157"/>
                    </a:ext>
                  </a:extLst>
                </a:gridCol>
                <a:gridCol w="2514989">
                  <a:extLst>
                    <a:ext uri="{9D8B030D-6E8A-4147-A177-3AD203B41FA5}">
                      <a16:colId xmlns:a16="http://schemas.microsoft.com/office/drawing/2014/main" val="1424135246"/>
                    </a:ext>
                  </a:extLst>
                </a:gridCol>
              </a:tblGrid>
              <a:tr h="360374">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1" i="0" u="none" strike="noStrike" kern="1200" cap="none" dirty="0">
                          <a:solidFill>
                            <a:schemeClr val="lt1"/>
                          </a:solidFill>
                          <a:latin typeface="+mn-lt"/>
                          <a:ea typeface="+mn-ea"/>
                          <a:cs typeface="+mn-cs"/>
                          <a:sym typeface="Arial"/>
                        </a:rPr>
                        <a:t>BDS Rubriek</a:t>
                      </a:r>
                    </a:p>
                  </a:txBody>
                  <a:tcPr marL="63500" marR="63500" marT="63500" marB="63500">
                    <a:solidFill>
                      <a:schemeClr val="bg2"/>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1" i="0" u="none" strike="noStrike" kern="1200" cap="none" dirty="0">
                          <a:solidFill>
                            <a:schemeClr val="lt1"/>
                          </a:solidFill>
                          <a:latin typeface="+mn-lt"/>
                          <a:ea typeface="+mn-ea"/>
                          <a:cs typeface="+mn-cs"/>
                          <a:sym typeface="Arial"/>
                        </a:rPr>
                        <a:t>BDS Element</a:t>
                      </a:r>
                    </a:p>
                  </a:txBody>
                  <a:tcPr marL="63500" marR="63500" marT="63500" marB="63500">
                    <a:solidFill>
                      <a:schemeClr val="bg2"/>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1" i="0" u="none" strike="noStrike" kern="1200" cap="none" dirty="0">
                          <a:solidFill>
                            <a:schemeClr val="lt1"/>
                          </a:solidFill>
                          <a:latin typeface="+mn-lt"/>
                          <a:ea typeface="+mn-ea"/>
                          <a:cs typeface="+mn-cs"/>
                          <a:sym typeface="Arial"/>
                        </a:rPr>
                        <a:t>Registratie</a:t>
                      </a:r>
                    </a:p>
                  </a:txBody>
                  <a:tcPr marL="63500" marR="63500" marT="63500" marB="63500">
                    <a:solidFill>
                      <a:schemeClr val="bg2"/>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1" i="0" u="none" strike="noStrike" kern="1200" cap="none" dirty="0">
                          <a:solidFill>
                            <a:schemeClr val="lt1"/>
                          </a:solidFill>
                          <a:latin typeface="+mn-lt"/>
                          <a:ea typeface="+mn-ea"/>
                          <a:cs typeface="+mn-cs"/>
                          <a:sym typeface="Arial"/>
                        </a:rPr>
                        <a:t>Opmerking</a:t>
                      </a:r>
                    </a:p>
                  </a:txBody>
                  <a:tcPr marL="63500" marR="63500" marT="63500" marB="63500">
                    <a:solidFill>
                      <a:schemeClr val="bg2"/>
                    </a:solidFill>
                  </a:tcPr>
                </a:tc>
                <a:extLst>
                  <a:ext uri="{0D108BD9-81ED-4DB2-BD59-A6C34878D82A}">
                    <a16:rowId xmlns:a16="http://schemas.microsoft.com/office/drawing/2014/main" val="2459822759"/>
                  </a:ext>
                </a:extLst>
              </a:tr>
              <a:tr h="574346">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0" i="0" u="none" strike="noStrike" kern="1200" cap="none" dirty="0">
                          <a:solidFill>
                            <a:schemeClr val="bg2"/>
                          </a:solidFill>
                          <a:latin typeface="+mn-lt"/>
                          <a:ea typeface="+mn-ea"/>
                          <a:cs typeface="+mn-cs"/>
                          <a:sym typeface="Arial"/>
                        </a:rPr>
                        <a:t>Erfelijke belasting en ouderkenmerken: R012</a:t>
                      </a:r>
                    </a:p>
                  </a:txBody>
                  <a:tcPr marL="63500" marR="63500" marT="63500" marB="63500">
                    <a:solidFill>
                      <a:srgbClr val="FCF8F1"/>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0" i="0" u="none" strike="noStrike" kern="1200" cap="none" dirty="0">
                          <a:solidFill>
                            <a:schemeClr val="bg2"/>
                          </a:solidFill>
                          <a:latin typeface="+mn-lt"/>
                          <a:ea typeface="+mn-ea"/>
                          <a:cs typeface="+mn-cs"/>
                          <a:sym typeface="Arial"/>
                        </a:rPr>
                        <a:t>Erfelijk bepaalde ziekte in de familie: 80</a:t>
                      </a:r>
                    </a:p>
                  </a:txBody>
                  <a:tcPr marL="63500" marR="63500" marT="63500" marB="63500">
                    <a:solidFill>
                      <a:srgbClr val="FCF8F1"/>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0" i="0" u="none" strike="noStrike" kern="1200" cap="none" dirty="0">
                          <a:solidFill>
                            <a:schemeClr val="bg2"/>
                          </a:solidFill>
                          <a:latin typeface="+mn-lt"/>
                          <a:ea typeface="+mn-ea"/>
                          <a:cs typeface="+mn-cs"/>
                          <a:sym typeface="Arial"/>
                        </a:rPr>
                        <a:t> </a:t>
                      </a:r>
                    </a:p>
                  </a:txBody>
                  <a:tcPr marL="63500" marR="63500" marT="63500" marB="63500">
                    <a:solidFill>
                      <a:srgbClr val="FCF8F1"/>
                    </a:solidFill>
                  </a:tcPr>
                </a:tc>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0" i="0" u="none" strike="noStrike" kern="1200" cap="none" dirty="0">
                          <a:solidFill>
                            <a:srgbClr val="FF0000"/>
                          </a:solidFill>
                          <a:latin typeface="+mn-lt"/>
                          <a:ea typeface="+mn-ea"/>
                          <a:cs typeface="+mn-cs"/>
                          <a:sym typeface="Arial"/>
                        </a:rPr>
                        <a:t>Voorstel om hier item ‘scoliose’ aan toe te voegen</a:t>
                      </a:r>
                      <a:r>
                        <a:rPr lang="nl-NL" sz="1200" b="0" i="0" u="none" strike="noStrike" kern="1200" cap="none" dirty="0">
                          <a:solidFill>
                            <a:schemeClr val="bg2"/>
                          </a:solidFill>
                          <a:latin typeface="+mn-lt"/>
                          <a:ea typeface="+mn-ea"/>
                          <a:cs typeface="+mn-cs"/>
                          <a:sym typeface="Arial"/>
                        </a:rPr>
                        <a:t>.</a:t>
                      </a:r>
                    </a:p>
                  </a:txBody>
                  <a:tcPr marL="63500" marR="63500" marT="63500" marB="63500">
                    <a:solidFill>
                      <a:srgbClr val="FCF8F1"/>
                    </a:solidFill>
                  </a:tcPr>
                </a:tc>
                <a:extLst>
                  <a:ext uri="{0D108BD9-81ED-4DB2-BD59-A6C34878D82A}">
                    <a16:rowId xmlns:a16="http://schemas.microsoft.com/office/drawing/2014/main" val="3926423163"/>
                  </a:ext>
                </a:extLst>
              </a:tr>
              <a:tr h="702222">
                <a:tc>
                  <a:txBody>
                    <a:bodyPr/>
                    <a:lstStyle/>
                    <a:p>
                      <a:pPr marL="0" marR="0" algn="l" defTabSz="600006" rtl="0" eaLnBrk="1" latinLnBrk="0" hangingPunct="1">
                        <a:lnSpc>
                          <a:spcPct val="150000"/>
                        </a:lnSpc>
                        <a:spcBef>
                          <a:spcPts val="0"/>
                        </a:spcBef>
                        <a:spcAft>
                          <a:spcPts val="0"/>
                        </a:spcAft>
                        <a:buClr>
                          <a:srgbClr val="000000"/>
                        </a:buClr>
                        <a:buFont typeface="Arial"/>
                      </a:pPr>
                      <a:r>
                        <a:rPr lang="nl-NL" sz="1200" b="0" i="0" u="none" strike="noStrike" cap="none" dirty="0">
                          <a:solidFill>
                            <a:schemeClr val="dk1"/>
                          </a:solidFill>
                          <a:effectLst/>
                          <a:latin typeface="+mn-lt"/>
                          <a:ea typeface="+mn-ea"/>
                          <a:cs typeface="+mn-cs"/>
                          <a:sym typeface="Arial"/>
                        </a:rPr>
                        <a:t>Wervelkolom: G024</a:t>
                      </a:r>
                      <a:endParaRPr lang="nl-NL" sz="1200" b="0" i="0" u="none" strike="noStrike" kern="1200" cap="none" dirty="0">
                        <a:solidFill>
                          <a:schemeClr val="bg2"/>
                        </a:solidFill>
                        <a:latin typeface="+mn-lt"/>
                        <a:ea typeface="+mn-ea"/>
                        <a:cs typeface="+mn-cs"/>
                        <a:sym typeface="Arial"/>
                      </a:endParaRPr>
                    </a:p>
                  </a:txBody>
                  <a:tcPr marL="63500" marR="63500" marT="63500" marB="63500">
                    <a:solidFill>
                      <a:srgbClr val="FCF8F1"/>
                    </a:solidFill>
                  </a:tcPr>
                </a:tc>
                <a:tc>
                  <a:txBody>
                    <a:bodyPr/>
                    <a:lstStyle/>
                    <a:p>
                      <a:pPr marR="38100">
                        <a:lnSpc>
                          <a:spcPct val="115000"/>
                        </a:lnSpc>
                        <a:spcAft>
                          <a:spcPts val="0"/>
                        </a:spcAft>
                      </a:pPr>
                      <a:r>
                        <a:rPr lang="nl-NL" sz="1200" b="0">
                          <a:effectLst/>
                          <a:latin typeface="+mn-lt"/>
                          <a:ea typeface="Open Sans"/>
                          <a:cs typeface="Open Sans"/>
                        </a:rPr>
                        <a:t>Scoliose hoekmeting: 218</a:t>
                      </a:r>
                      <a:endParaRPr lang="nl-NL" sz="1200" b="0">
                        <a:effectLst/>
                        <a:latin typeface="+mn-lt"/>
                        <a:ea typeface="Arial" panose="020B0604020202020204" pitchFamily="34" charset="0"/>
                      </a:endParaRPr>
                    </a:p>
                  </a:txBody>
                  <a:tcPr marL="63500" marR="63500" marT="63500" marB="63500">
                    <a:solidFill>
                      <a:srgbClr val="FCF8F1"/>
                    </a:solidFill>
                  </a:tcPr>
                </a:tc>
                <a:tc>
                  <a:txBody>
                    <a:bodyPr/>
                    <a:lstStyle/>
                    <a:p>
                      <a:pPr algn="just">
                        <a:lnSpc>
                          <a:spcPct val="115000"/>
                        </a:lnSpc>
                        <a:spcAft>
                          <a:spcPts val="0"/>
                        </a:spcAft>
                      </a:pPr>
                      <a:r>
                        <a:rPr lang="nl-NL" sz="1200" b="0">
                          <a:solidFill>
                            <a:srgbClr val="000000"/>
                          </a:solidFill>
                          <a:effectLst/>
                          <a:latin typeface="+mn-lt"/>
                          <a:ea typeface="Arial" panose="020B0604020202020204" pitchFamily="34" charset="0"/>
                        </a:rPr>
                        <a:t>Hoek &lt; 4°: 01</a:t>
                      </a:r>
                      <a:endParaRPr lang="nl-NL" sz="1200" b="0">
                        <a:effectLst/>
                        <a:latin typeface="+mn-lt"/>
                        <a:ea typeface="Arial" panose="020B0604020202020204" pitchFamily="34" charset="0"/>
                      </a:endParaRPr>
                    </a:p>
                    <a:p>
                      <a:pPr algn="just">
                        <a:lnSpc>
                          <a:spcPct val="115000"/>
                        </a:lnSpc>
                        <a:spcAft>
                          <a:spcPts val="0"/>
                        </a:spcAft>
                      </a:pPr>
                      <a:r>
                        <a:rPr lang="nl-NL" sz="1200" b="0">
                          <a:solidFill>
                            <a:srgbClr val="000000"/>
                          </a:solidFill>
                          <a:effectLst/>
                          <a:latin typeface="+mn-lt"/>
                          <a:ea typeface="Arial" panose="020B0604020202020204" pitchFamily="34" charset="0"/>
                        </a:rPr>
                        <a:t>Hoek 4° tot 7°: 02</a:t>
                      </a:r>
                      <a:endParaRPr lang="nl-NL" sz="1200" b="0">
                        <a:effectLst/>
                        <a:latin typeface="+mn-lt"/>
                        <a:ea typeface="Arial" panose="020B0604020202020204" pitchFamily="34" charset="0"/>
                      </a:endParaRPr>
                    </a:p>
                    <a:p>
                      <a:pPr algn="just">
                        <a:lnSpc>
                          <a:spcPct val="115000"/>
                        </a:lnSpc>
                        <a:spcAft>
                          <a:spcPts val="0"/>
                        </a:spcAft>
                      </a:pPr>
                      <a:r>
                        <a:rPr lang="nl-NL" sz="1200" b="0">
                          <a:solidFill>
                            <a:srgbClr val="000000"/>
                          </a:solidFill>
                          <a:effectLst/>
                          <a:latin typeface="+mn-lt"/>
                          <a:ea typeface="Arial" panose="020B0604020202020204" pitchFamily="34" charset="0"/>
                        </a:rPr>
                        <a:t>Hoek = 7°: 03</a:t>
                      </a:r>
                      <a:endParaRPr lang="nl-NL" sz="1200" b="0">
                        <a:effectLst/>
                        <a:latin typeface="+mn-lt"/>
                        <a:ea typeface="Arial" panose="020B0604020202020204" pitchFamily="34" charset="0"/>
                      </a:endParaRPr>
                    </a:p>
                  </a:txBody>
                  <a:tcPr marL="63500" marR="63500" marT="63500" marB="63500">
                    <a:solidFill>
                      <a:srgbClr val="FCF8F1"/>
                    </a:solidFill>
                  </a:tcPr>
                </a:tc>
                <a:tc>
                  <a:txBody>
                    <a:bodyPr/>
                    <a:lstStyle/>
                    <a:p>
                      <a:pPr>
                        <a:lnSpc>
                          <a:spcPct val="115000"/>
                        </a:lnSpc>
                        <a:spcAft>
                          <a:spcPts val="0"/>
                        </a:spcAft>
                      </a:pPr>
                      <a:r>
                        <a:rPr lang="nl-NL" sz="1200" b="0" dirty="0">
                          <a:solidFill>
                            <a:srgbClr val="FF0000"/>
                          </a:solidFill>
                          <a:effectLst/>
                          <a:latin typeface="+mn-lt"/>
                          <a:ea typeface="Open Sans"/>
                          <a:cs typeface="Open Sans"/>
                        </a:rPr>
                        <a:t>Richtlijn maakt onderscheid &lt;7˚ en ≥ 7˚. </a:t>
                      </a:r>
                      <a:r>
                        <a:rPr lang="nl-NL" sz="1200" b="0" dirty="0" err="1">
                          <a:solidFill>
                            <a:srgbClr val="FF0000"/>
                          </a:solidFill>
                          <a:effectLst/>
                          <a:latin typeface="+mn-lt"/>
                          <a:ea typeface="Open Sans"/>
                          <a:cs typeface="Open Sans"/>
                        </a:rPr>
                        <a:t>Categorieen</a:t>
                      </a:r>
                      <a:r>
                        <a:rPr lang="nl-NL" sz="1200" b="0" dirty="0">
                          <a:solidFill>
                            <a:srgbClr val="FF0000"/>
                          </a:solidFill>
                          <a:effectLst/>
                          <a:latin typeface="+mn-lt"/>
                          <a:ea typeface="Open Sans"/>
                          <a:cs typeface="Open Sans"/>
                        </a:rPr>
                        <a:t> aanpassen?</a:t>
                      </a:r>
                      <a:endParaRPr lang="nl-NL" sz="1200" b="0" dirty="0">
                        <a:effectLst/>
                        <a:latin typeface="+mn-lt"/>
                        <a:ea typeface="Arial" panose="020B0604020202020204" pitchFamily="34" charset="0"/>
                      </a:endParaRPr>
                    </a:p>
                  </a:txBody>
                  <a:tcPr marL="63500" marR="63500" marT="63500" marB="63500">
                    <a:solidFill>
                      <a:srgbClr val="FCF8F1"/>
                    </a:solidFill>
                  </a:tcPr>
                </a:tc>
                <a:extLst>
                  <a:ext uri="{0D108BD9-81ED-4DB2-BD59-A6C34878D82A}">
                    <a16:rowId xmlns:a16="http://schemas.microsoft.com/office/drawing/2014/main" val="222769336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1547813" y="1800225"/>
            <a:ext cx="7139100" cy="409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Registratie- Voorbeeld</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3" name="Google Shape;123;p19"/>
          <p:cNvSpPr txBox="1">
            <a:spLocks noGrp="1"/>
          </p:cNvSpPr>
          <p:nvPr>
            <p:ph type="body" idx="1"/>
          </p:nvPr>
        </p:nvSpPr>
        <p:spPr>
          <a:xfrm>
            <a:off x="1547813" y="2209800"/>
            <a:ext cx="7139100" cy="396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t>Zet hier een voorbeeld of printscreen uit jullie eigen DD-JGZ </a:t>
            </a:r>
            <a:endParaRPr sz="1800"/>
          </a:p>
          <a:p>
            <a:pPr marL="342900" lvl="0" indent="-222250" algn="l" rtl="0">
              <a:spcBef>
                <a:spcPts val="38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Randvoorwaarden</a:t>
            </a:r>
            <a:endParaRPr sz="1800" b="0" i="0" u="none" strike="noStrike" cap="none">
              <a:solidFill>
                <a:schemeClr val="dk1"/>
              </a:solidFill>
              <a:latin typeface="Arial"/>
              <a:ea typeface="Arial"/>
              <a:cs typeface="Arial"/>
              <a:sym typeface="Arial"/>
            </a:endParaRPr>
          </a:p>
        </p:txBody>
      </p:sp>
      <p:sp>
        <p:nvSpPr>
          <p:cNvPr id="129" name="Google Shape;129;p20"/>
          <p:cNvSpPr txBox="1"/>
          <p:nvPr/>
        </p:nvSpPr>
        <p:spPr>
          <a:xfrm>
            <a:off x="386080" y="2209800"/>
            <a:ext cx="8757920" cy="3962400"/>
          </a:xfrm>
          <a:prstGeom prst="rect">
            <a:avLst/>
          </a:prstGeom>
          <a:noFill/>
          <a:ln>
            <a:noFill/>
          </a:ln>
        </p:spPr>
        <p:txBody>
          <a:bodyPr spcFirstLastPara="1" wrap="square" lIns="91425" tIns="45700" rIns="91425" bIns="45700" anchor="t" anchorCtr="0">
            <a:noAutofit/>
          </a:bodyPr>
          <a:lstStyle/>
          <a:p>
            <a:pPr lvl="0">
              <a:lnSpc>
                <a:spcPct val="136842"/>
              </a:lnSpc>
              <a:spcBef>
                <a:spcPts val="380"/>
              </a:spcBef>
              <a:buClr>
                <a:schemeClr val="dk1"/>
              </a:buClr>
              <a:buSzPts val="1900"/>
            </a:pPr>
            <a:r>
              <a:rPr lang="nl-NL" sz="1900" dirty="0">
                <a:solidFill>
                  <a:schemeClr val="dk1"/>
                </a:solidFill>
                <a:latin typeface="Calibri"/>
                <a:ea typeface="Calibri"/>
                <a:cs typeface="Calibri"/>
                <a:sym typeface="Calibri"/>
              </a:rPr>
              <a:t>Benodigde onderzoeksmaterialen:</a:t>
            </a:r>
          </a:p>
          <a:p>
            <a:pPr lvl="0">
              <a:lnSpc>
                <a:spcPct val="136842"/>
              </a:lnSpc>
              <a:spcBef>
                <a:spcPts val="380"/>
              </a:spcBef>
              <a:buClr>
                <a:schemeClr val="dk1"/>
              </a:buClr>
              <a:buSzPts val="1900"/>
              <a:buFont typeface="Calibri"/>
              <a:buChar char="•"/>
            </a:pPr>
            <a:r>
              <a:rPr lang="nl-NL" sz="1900" dirty="0">
                <a:solidFill>
                  <a:schemeClr val="dk1"/>
                </a:solidFill>
                <a:latin typeface="Calibri"/>
                <a:ea typeface="Calibri"/>
                <a:cs typeface="Calibri"/>
                <a:sym typeface="Calibri"/>
              </a:rPr>
              <a:t> Plankjes ter bepaling van een beenlengteverschil (kosten ± € 60,00); </a:t>
            </a:r>
          </a:p>
          <a:p>
            <a:pPr lvl="0">
              <a:lnSpc>
                <a:spcPct val="136842"/>
              </a:lnSpc>
              <a:spcBef>
                <a:spcPts val="380"/>
              </a:spcBef>
              <a:buClr>
                <a:schemeClr val="dk1"/>
              </a:buClr>
              <a:buSzPts val="1900"/>
              <a:buFont typeface="Calibri"/>
              <a:buChar char="•"/>
            </a:pPr>
            <a:r>
              <a:rPr lang="nl-NL" sz="1900" dirty="0">
                <a:solidFill>
                  <a:schemeClr val="dk1"/>
                </a:solidFill>
                <a:latin typeface="Calibri"/>
                <a:ea typeface="Calibri"/>
                <a:cs typeface="Calibri"/>
                <a:sym typeface="Calibri"/>
              </a:rPr>
              <a:t> </a:t>
            </a:r>
            <a:r>
              <a:rPr lang="nl-NL" sz="1900" dirty="0" err="1">
                <a:solidFill>
                  <a:schemeClr val="dk1"/>
                </a:solidFill>
                <a:latin typeface="Calibri"/>
                <a:ea typeface="Calibri"/>
                <a:cs typeface="Calibri"/>
                <a:sym typeface="Calibri"/>
              </a:rPr>
              <a:t>Scoliometer</a:t>
            </a:r>
            <a:r>
              <a:rPr lang="nl-NL" sz="1900" dirty="0">
                <a:solidFill>
                  <a:schemeClr val="dk1"/>
                </a:solidFill>
                <a:latin typeface="Calibri"/>
                <a:ea typeface="Calibri"/>
                <a:cs typeface="Calibri"/>
                <a:sym typeface="Calibri"/>
              </a:rPr>
              <a:t> (kosten ± € 100,00);</a:t>
            </a:r>
          </a:p>
          <a:p>
            <a:pPr lvl="0">
              <a:lnSpc>
                <a:spcPct val="136842"/>
              </a:lnSpc>
              <a:spcBef>
                <a:spcPts val="380"/>
              </a:spcBef>
              <a:buClr>
                <a:schemeClr val="dk1"/>
              </a:buClr>
              <a:buSzPts val="1900"/>
              <a:buFont typeface="Calibri"/>
              <a:buChar char="•"/>
            </a:pPr>
            <a:r>
              <a:rPr lang="nl-NL" sz="1900" dirty="0">
                <a:solidFill>
                  <a:schemeClr val="dk1"/>
                </a:solidFill>
                <a:latin typeface="Calibri"/>
                <a:ea typeface="Calibri"/>
                <a:cs typeface="Calibri"/>
                <a:sym typeface="Calibri"/>
              </a:rPr>
              <a:t> Bij voorkeur is op JGZ-locaties een onderzoeksbank beschikbaar voor het uitvoeren van het lichamelijk onderzoek (kosten ± € 1000,00).</a:t>
            </a:r>
          </a:p>
          <a:p>
            <a:pPr lvl="0">
              <a:lnSpc>
                <a:spcPct val="136842"/>
              </a:lnSpc>
              <a:spcBef>
                <a:spcPts val="380"/>
              </a:spcBef>
              <a:buClr>
                <a:schemeClr val="dk1"/>
              </a:buClr>
              <a:buSzPts val="1900"/>
              <a:buFont typeface="Calibri"/>
              <a:buChar char="•"/>
            </a:pPr>
            <a:endParaRPr lang="nl-NL" sz="1900" dirty="0">
              <a:solidFill>
                <a:schemeClr val="dk1"/>
              </a:solidFill>
              <a:latin typeface="Calibri"/>
              <a:ea typeface="Calibri"/>
              <a:cs typeface="Calibri"/>
              <a:sym typeface="Calibri"/>
            </a:endParaRPr>
          </a:p>
          <a:p>
            <a:pPr>
              <a:lnSpc>
                <a:spcPct val="136842"/>
              </a:lnSpc>
              <a:spcBef>
                <a:spcPts val="380"/>
              </a:spcBef>
              <a:buClr>
                <a:schemeClr val="dk1"/>
              </a:buClr>
              <a:buSzPts val="1900"/>
            </a:pPr>
            <a:r>
              <a:rPr lang="nl-NL" sz="1900" dirty="0">
                <a:solidFill>
                  <a:schemeClr val="dk1"/>
                </a:solidFill>
                <a:latin typeface="Calibri"/>
                <a:cs typeface="Calibri"/>
              </a:rPr>
              <a:t>Optioneel: materialen voor het gesprek met ouders en jeugdigen</a:t>
            </a:r>
          </a:p>
          <a:p>
            <a:pPr marL="342900" indent="-342900">
              <a:lnSpc>
                <a:spcPct val="136842"/>
              </a:lnSpc>
              <a:spcBef>
                <a:spcPts val="380"/>
              </a:spcBef>
              <a:buClr>
                <a:schemeClr val="dk1"/>
              </a:buClr>
              <a:buSzPts val="1900"/>
              <a:buFont typeface="Calibri"/>
              <a:buChar char="•"/>
            </a:pPr>
            <a:r>
              <a:rPr lang="nl-NL" sz="1900" dirty="0">
                <a:solidFill>
                  <a:schemeClr val="dk1"/>
                </a:solidFill>
                <a:latin typeface="Calibri"/>
                <a:cs typeface="Calibri"/>
              </a:rPr>
              <a:t>De meeste materialen zijn gratis te downloaden of te bestellen; </a:t>
            </a:r>
          </a:p>
          <a:p>
            <a:pPr marL="342900" indent="-342900">
              <a:lnSpc>
                <a:spcPct val="136842"/>
              </a:lnSpc>
              <a:spcBef>
                <a:spcPts val="380"/>
              </a:spcBef>
              <a:buClr>
                <a:schemeClr val="dk1"/>
              </a:buClr>
              <a:buSzPts val="1900"/>
              <a:buFont typeface="Calibri"/>
              <a:buChar char="•"/>
            </a:pPr>
            <a:r>
              <a:rPr lang="nl-NL" sz="1900" dirty="0">
                <a:solidFill>
                  <a:schemeClr val="dk1"/>
                </a:solidFill>
                <a:latin typeface="Calibri"/>
                <a:cs typeface="Calibri"/>
              </a:rPr>
              <a:t>Voor sommige materialen (bijv. praatplaten) dient eerst een (gratis) workshop gevolgd te worden via Kenniscentrum Sport en Bewegen. </a:t>
            </a:r>
            <a:endParaRPr sz="1900" dirty="0">
              <a:solidFill>
                <a:schemeClr val="dk1"/>
              </a:solidFill>
              <a:latin typeface="Calibri"/>
              <a:cs typeface="Calibri"/>
            </a:endParaRPr>
          </a:p>
        </p:txBody>
      </p:sp>
      <p:sp>
        <p:nvSpPr>
          <p:cNvPr id="130" name="Google Shape;130;p20"/>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p:nvPr/>
        </p:nvSpPr>
        <p:spPr>
          <a:xfrm>
            <a:off x="468312" y="1800225"/>
            <a:ext cx="8218487" cy="409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Vragen en discussiepunten</a:t>
            </a:r>
            <a:endParaRPr sz="1800" b="0" i="0" u="none" strike="noStrike" cap="none">
              <a:solidFill>
                <a:schemeClr val="dk1"/>
              </a:solidFill>
              <a:latin typeface="Arial"/>
              <a:ea typeface="Arial"/>
              <a:cs typeface="Arial"/>
              <a:sym typeface="Arial"/>
            </a:endParaRPr>
          </a:p>
        </p:txBody>
      </p:sp>
      <p:sp>
        <p:nvSpPr>
          <p:cNvPr id="136" name="Google Shape;136;p21"/>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p:nvPr/>
        </p:nvSpPr>
        <p:spPr>
          <a:xfrm>
            <a:off x="1547812" y="1800225"/>
            <a:ext cx="7138987" cy="409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Calibri"/>
              <a:buNone/>
            </a:pPr>
            <a:r>
              <a:rPr lang="en-US" sz="1900" b="1" i="0" u="none" strike="noStrike" cap="none">
                <a:solidFill>
                  <a:schemeClr val="dk2"/>
                </a:solidFill>
                <a:latin typeface="Calibri"/>
                <a:ea typeface="Calibri"/>
                <a:cs typeface="Calibri"/>
                <a:sym typeface="Calibri"/>
              </a:rPr>
              <a:t>Contactinformatie</a:t>
            </a:r>
            <a:endParaRPr sz="1800" b="0" i="0" u="none" strike="noStrike" cap="none">
              <a:solidFill>
                <a:schemeClr val="dk1"/>
              </a:solidFill>
              <a:latin typeface="Arial"/>
              <a:ea typeface="Arial"/>
              <a:cs typeface="Arial"/>
              <a:sym typeface="Arial"/>
            </a:endParaRPr>
          </a:p>
        </p:txBody>
      </p:sp>
      <p:sp>
        <p:nvSpPr>
          <p:cNvPr id="142" name="Google Shape;142;p22"/>
          <p:cNvSpPr txBox="1"/>
          <p:nvPr/>
        </p:nvSpPr>
        <p:spPr>
          <a:xfrm>
            <a:off x="1547812" y="2209800"/>
            <a:ext cx="7139100" cy="3962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900">
                <a:solidFill>
                  <a:schemeClr val="dk1"/>
                </a:solidFill>
                <a:latin typeface="Calibri"/>
                <a:ea typeface="Calibri"/>
                <a:cs typeface="Calibri"/>
                <a:sym typeface="Calibri"/>
              </a:rPr>
              <a:t>Voor vragen over de richtlijn en de implementatie materialen</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Clr>
                <a:schemeClr val="dk1"/>
              </a:buClr>
              <a:buFont typeface="Calibri"/>
              <a:buNone/>
            </a:pPr>
            <a:r>
              <a:rPr lang="en-US" sz="1900" b="1" u="sng">
                <a:solidFill>
                  <a:schemeClr val="hlink"/>
                </a:solidFill>
                <a:latin typeface="Calibri"/>
                <a:ea typeface="Calibri"/>
                <a:cs typeface="Calibri"/>
                <a:sym typeface="Calibri"/>
                <a:hlinkClick r:id="rId4"/>
              </a:rPr>
              <a:t>contact@ncj.nl</a:t>
            </a:r>
            <a:r>
              <a:rPr lang="en-US" sz="1900" b="1">
                <a:solidFill>
                  <a:schemeClr val="dk1"/>
                </a:solidFill>
                <a:latin typeface="Calibri"/>
                <a:ea typeface="Calibri"/>
                <a:cs typeface="Calibri"/>
                <a:sym typeface="Calibri"/>
              </a:rPr>
              <a:t> </a:t>
            </a: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900" b="1">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r>
              <a:rPr lang="en-US" sz="1900">
                <a:solidFill>
                  <a:schemeClr val="dk1"/>
                </a:solidFill>
                <a:latin typeface="Calibri"/>
                <a:ea typeface="Calibri"/>
                <a:cs typeface="Calibri"/>
                <a:sym typeface="Calibri"/>
              </a:rPr>
              <a:t>Bekijk de richtlijn via </a:t>
            </a:r>
            <a:r>
              <a:rPr lang="en-US" sz="1900" u="sng">
                <a:solidFill>
                  <a:schemeClr val="hlink"/>
                </a:solidFill>
                <a:latin typeface="Calibri"/>
                <a:ea typeface="Calibri"/>
                <a:cs typeface="Calibri"/>
                <a:sym typeface="Calibri"/>
                <a:hlinkClick r:id="rId5"/>
              </a:rPr>
              <a:t>www.jgzrichtlijn.nl</a:t>
            </a:r>
            <a:r>
              <a:rPr lang="en-US" sz="1900">
                <a:solidFill>
                  <a:schemeClr val="dk1"/>
                </a:solidFill>
                <a:latin typeface="Calibri"/>
                <a:ea typeface="Calibri"/>
                <a:cs typeface="Calibri"/>
                <a:sym typeface="Calibri"/>
              </a:rPr>
              <a:t> en in de JGZ-richtlijnen app</a:t>
            </a:r>
            <a:endParaRPr sz="19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Calibri"/>
              <a:buNone/>
            </a:pPr>
            <a:endParaRPr sz="1800" b="1" i="0" u="none" strike="noStrike" cap="none">
              <a:solidFill>
                <a:schemeClr val="dk1"/>
              </a:solidFill>
              <a:latin typeface="Arial"/>
              <a:ea typeface="Arial"/>
              <a:cs typeface="Arial"/>
              <a:sym typeface="Arial"/>
            </a:endParaRPr>
          </a:p>
        </p:txBody>
      </p:sp>
      <p:sp>
        <p:nvSpPr>
          <p:cNvPr id="143" name="Google Shape;143;p22"/>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Calibri"/>
              <a:buNone/>
            </a:pPr>
            <a:r>
              <a:rPr lang="en-US" sz="1000" b="0" i="0" u="none" strike="noStrike" cap="none">
                <a:solidFill>
                  <a:srgbClr val="A0824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6705600" y="6553200"/>
            <a:ext cx="19812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08241"/>
              </a:buClr>
              <a:buFont typeface="Arial"/>
              <a:buNone/>
            </a:pPr>
            <a:r>
              <a:rPr lang="en-US" sz="1000" b="0" i="0" u="none" strike="noStrike" cap="none">
                <a:solidFill>
                  <a:srgbClr val="A0824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149" name="Google Shape;149;p23"/>
          <p:cNvSpPr txBox="1"/>
          <p:nvPr/>
        </p:nvSpPr>
        <p:spPr>
          <a:xfrm>
            <a:off x="1547812" y="6553200"/>
            <a:ext cx="5157787"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08241"/>
              </a:buClr>
              <a:buFont typeface="Arial"/>
              <a:buNone/>
            </a:pPr>
            <a:r>
              <a:rPr lang="en-US" sz="1000" b="1" i="0" u="none" strike="noStrike" cap="none">
                <a:solidFill>
                  <a:srgbClr val="A08241"/>
                </a:solidFill>
                <a:latin typeface="Arial"/>
                <a:ea typeface="Arial"/>
                <a:cs typeface="Arial"/>
                <a:sym typeface="Arial"/>
              </a:rPr>
              <a:t>Presentatie-titel | Wijzig deze tekst onder 'Beeld'&gt;'Koptekst en voettekst' |</a:t>
            </a:r>
            <a:endParaRPr sz="1800" b="0" i="0" u="none" strike="noStrike" cap="none">
              <a:solidFill>
                <a:schemeClr val="dk1"/>
              </a:solidFill>
              <a:latin typeface="Arial"/>
              <a:ea typeface="Arial"/>
              <a:cs typeface="Arial"/>
              <a:sym typeface="Arial"/>
            </a:endParaRPr>
          </a:p>
        </p:txBody>
      </p:sp>
      <p:pic>
        <p:nvPicPr>
          <p:cNvPr id="150" name="Google Shape;150;p23"/>
          <p:cNvPicPr preferRelativeResize="0"/>
          <p:nvPr/>
        </p:nvPicPr>
        <p:blipFill>
          <a:blip r:embed="rId4">
            <a:alphaModFix/>
          </a:blip>
          <a:stretch>
            <a:fillRect/>
          </a:stretch>
        </p:blipFill>
        <p:spPr>
          <a:xfrm>
            <a:off x="0" y="0"/>
            <a:ext cx="9144000" cy="6858000"/>
          </a:xfrm>
          <a:prstGeom prst="rect">
            <a:avLst/>
          </a:prstGeom>
          <a:noFill/>
          <a:ln>
            <a:noFill/>
          </a:ln>
        </p:spPr>
      </p:pic>
      <p:sp>
        <p:nvSpPr>
          <p:cNvPr id="151" name="Google Shape;151;p23"/>
          <p:cNvSpPr txBox="1">
            <a:spLocks noGrp="1"/>
          </p:cNvSpPr>
          <p:nvPr>
            <p:ph type="ftr" idx="4294967295"/>
          </p:nvPr>
        </p:nvSpPr>
        <p:spPr>
          <a:xfrm>
            <a:off x="1547812" y="6553200"/>
            <a:ext cx="5157787"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err="1">
                <a:solidFill>
                  <a:schemeClr val="dk1"/>
                </a:solidFill>
                <a:latin typeface="Arial"/>
                <a:ea typeface="Arial"/>
                <a:cs typeface="Arial"/>
                <a:sym typeface="Arial"/>
              </a:rPr>
              <a:t>Presentatie-titel</a:t>
            </a:r>
            <a:r>
              <a:rPr lang="en-US" sz="1800" b="0" i="0" u="none" strike="noStrike" cap="none" dirty="0">
                <a:solidFill>
                  <a:schemeClr val="dk1"/>
                </a:solidFill>
                <a:latin typeface="Arial"/>
                <a:ea typeface="Arial"/>
                <a:cs typeface="Arial"/>
                <a:sym typeface="Arial"/>
              </a:rPr>
              <a:t> | </a:t>
            </a:r>
            <a:r>
              <a:rPr lang="en-US" sz="1800" b="0" i="0" u="none" strike="noStrike" cap="none" dirty="0" err="1">
                <a:solidFill>
                  <a:schemeClr val="dk1"/>
                </a:solidFill>
                <a:latin typeface="Arial"/>
                <a:ea typeface="Arial"/>
                <a:cs typeface="Arial"/>
                <a:sym typeface="Arial"/>
              </a:rPr>
              <a:t>Wijzig</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deze</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tekst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onder</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Beeld</a:t>
            </a:r>
            <a:r>
              <a:rPr lang="en-US" sz="1800" b="0" i="0" u="none" strike="noStrike" cap="none" dirty="0">
                <a:solidFill>
                  <a:schemeClr val="dk1"/>
                </a:solidFill>
                <a:latin typeface="Arial"/>
                <a:ea typeface="Arial"/>
                <a:cs typeface="Arial"/>
                <a:sym typeface="Arial"/>
              </a:rPr>
              <a:t>'&gt;'</a:t>
            </a:r>
            <a:r>
              <a:rPr lang="en-US" sz="1800" b="0" i="0" u="none" strike="noStrike" cap="none" dirty="0" err="1">
                <a:solidFill>
                  <a:schemeClr val="dk1"/>
                </a:solidFill>
                <a:latin typeface="Arial"/>
                <a:ea typeface="Arial"/>
                <a:cs typeface="Arial"/>
                <a:sym typeface="Arial"/>
              </a:rPr>
              <a:t>Koptekst</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en</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voettekst</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Houding</a:t>
            </a:r>
          </a:p>
        </p:txBody>
      </p:sp>
      <p:sp>
        <p:nvSpPr>
          <p:cNvPr id="3" name="Text Placeholder 2">
            <a:extLst>
              <a:ext uri="{FF2B5EF4-FFF2-40B4-BE49-F238E27FC236}">
                <a16:creationId xmlns:a16="http://schemas.microsoft.com/office/drawing/2014/main" id="{A45AB320-BD0F-45EE-ABB4-5BC15A62625F}"/>
              </a:ext>
            </a:extLst>
          </p:cNvPr>
          <p:cNvSpPr>
            <a:spLocks noGrp="1"/>
          </p:cNvSpPr>
          <p:nvPr>
            <p:ph type="body" idx="1"/>
          </p:nvPr>
        </p:nvSpPr>
        <p:spPr/>
        <p:txBody>
          <a:bodyPr/>
          <a:lstStyle/>
          <a:p>
            <a:pPr marL="139700" indent="0">
              <a:buNone/>
            </a:pPr>
            <a:r>
              <a:rPr lang="nl-NL" i="1" dirty="0"/>
              <a:t>‘’De stand van het lichaam of de wijze waarop men het lichaam houdt’’</a:t>
            </a:r>
          </a:p>
          <a:p>
            <a:pPr marL="139700" indent="0">
              <a:buNone/>
            </a:pPr>
            <a:r>
              <a:rPr lang="nl-NL" dirty="0"/>
              <a:t>Soepel aangepaste manier houdingsregulatie is een continu ontwikkelingsproces tot 16-18 jaar</a:t>
            </a:r>
          </a:p>
          <a:p>
            <a:pPr marL="139700" indent="0">
              <a:buNone/>
            </a:pPr>
            <a:r>
              <a:rPr lang="nl-NL" dirty="0"/>
              <a:t>Een gezonde sta-, zit- en loophouding is een actieve houding</a:t>
            </a:r>
          </a:p>
          <a:p>
            <a:pPr marL="139700" indent="0">
              <a:buNone/>
            </a:pPr>
            <a:r>
              <a:rPr lang="nl-NL" dirty="0"/>
              <a:t>Veel zitten lijkt, los van onvoldoende bewegen, ongunstig te zijn voor de gezondheid</a:t>
            </a:r>
          </a:p>
          <a:p>
            <a:pPr marL="139700" indent="0">
              <a:buNone/>
            </a:pPr>
            <a:endParaRPr lang="nl-NL" dirty="0"/>
          </a:p>
          <a:p>
            <a:endParaRPr lang="nl-NL" dirty="0"/>
          </a:p>
        </p:txBody>
      </p:sp>
    </p:spTree>
    <p:extLst>
      <p:ext uri="{BB962C8B-B14F-4D97-AF65-F5344CB8AC3E}">
        <p14:creationId xmlns:p14="http://schemas.microsoft.com/office/powerpoint/2010/main" val="217596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Bewegen</a:t>
            </a:r>
          </a:p>
        </p:txBody>
      </p:sp>
      <p:sp>
        <p:nvSpPr>
          <p:cNvPr id="3" name="Text Placeholder 2">
            <a:extLst>
              <a:ext uri="{FF2B5EF4-FFF2-40B4-BE49-F238E27FC236}">
                <a16:creationId xmlns:a16="http://schemas.microsoft.com/office/drawing/2014/main" id="{A45AB320-BD0F-45EE-ABB4-5BC15A62625F}"/>
              </a:ext>
            </a:extLst>
          </p:cNvPr>
          <p:cNvSpPr>
            <a:spLocks noGrp="1"/>
          </p:cNvSpPr>
          <p:nvPr>
            <p:ph type="body" idx="1"/>
          </p:nvPr>
        </p:nvSpPr>
        <p:spPr/>
        <p:txBody>
          <a:bodyPr/>
          <a:lstStyle/>
          <a:p>
            <a:pPr marL="139700" indent="0">
              <a:buNone/>
            </a:pPr>
            <a:r>
              <a:rPr lang="nl-NL" i="1" dirty="0"/>
              <a:t>‘’Lichaamsbeweging of lichamelijke activiteiten’’</a:t>
            </a:r>
          </a:p>
          <a:p>
            <a:pPr marL="139700" indent="0">
              <a:buNone/>
            </a:pPr>
            <a:endParaRPr lang="nl-NL" dirty="0"/>
          </a:p>
          <a:p>
            <a:pPr marL="139700" indent="0">
              <a:buNone/>
            </a:pPr>
            <a:r>
              <a:rPr lang="nl-NL" dirty="0"/>
              <a:t>Beweegrichtlijnen (2017) van de Gezondheidsraad (4-18 jaar)</a:t>
            </a:r>
          </a:p>
          <a:p>
            <a:pPr marL="139700" indent="0">
              <a:buNone/>
            </a:pPr>
            <a:r>
              <a:rPr lang="nl-NL" dirty="0"/>
              <a:t>Bewegen is goed, meer bewegen is beter;</a:t>
            </a:r>
          </a:p>
          <a:p>
            <a:pPr marL="139700" indent="0">
              <a:buNone/>
            </a:pPr>
            <a:r>
              <a:rPr lang="nl-NL" dirty="0"/>
              <a:t>Doe minstens elke dag een uur aan matig intensieve inspanning. Langer, vaker en / of intensiever bewegen geeft extra gezondheidsvoordeel;</a:t>
            </a:r>
          </a:p>
          <a:p>
            <a:pPr marL="139700" indent="0">
              <a:buNone/>
            </a:pPr>
            <a:r>
              <a:rPr lang="nl-NL" dirty="0"/>
              <a:t>Doe minstens driemaal per week spier- en botversterkende activiteiten;</a:t>
            </a:r>
          </a:p>
          <a:p>
            <a:pPr marL="139700" indent="0">
              <a:buNone/>
            </a:pPr>
            <a:r>
              <a:rPr lang="nl-NL" dirty="0"/>
              <a:t>En: voorkom veel stilzitten.</a:t>
            </a:r>
          </a:p>
          <a:p>
            <a:pPr marL="139700" indent="0">
              <a:buNone/>
            </a:pPr>
            <a:endParaRPr lang="nl-NL" dirty="0"/>
          </a:p>
          <a:p>
            <a:endParaRPr lang="nl-NL" dirty="0"/>
          </a:p>
        </p:txBody>
      </p:sp>
    </p:spTree>
    <p:extLst>
      <p:ext uri="{BB962C8B-B14F-4D97-AF65-F5344CB8AC3E}">
        <p14:creationId xmlns:p14="http://schemas.microsoft.com/office/powerpoint/2010/main" val="183335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Bewegen</a:t>
            </a:r>
          </a:p>
        </p:txBody>
      </p:sp>
      <p:sp>
        <p:nvSpPr>
          <p:cNvPr id="3" name="Text Placeholder 2">
            <a:extLst>
              <a:ext uri="{FF2B5EF4-FFF2-40B4-BE49-F238E27FC236}">
                <a16:creationId xmlns:a16="http://schemas.microsoft.com/office/drawing/2014/main" id="{A45AB320-BD0F-45EE-ABB4-5BC15A62625F}"/>
              </a:ext>
            </a:extLst>
          </p:cNvPr>
          <p:cNvSpPr>
            <a:spLocks noGrp="1"/>
          </p:cNvSpPr>
          <p:nvPr>
            <p:ph type="body" idx="1"/>
          </p:nvPr>
        </p:nvSpPr>
        <p:spPr/>
        <p:txBody>
          <a:bodyPr/>
          <a:lstStyle/>
          <a:p>
            <a:pPr marL="0" indent="0">
              <a:lnSpc>
                <a:spcPct val="150000"/>
              </a:lnSpc>
              <a:buNone/>
            </a:pPr>
            <a:endParaRPr lang="nl-NL" sz="2000" dirty="0"/>
          </a:p>
          <a:p>
            <a:pPr marL="0" indent="0">
              <a:lnSpc>
                <a:spcPct val="150000"/>
              </a:lnSpc>
              <a:buNone/>
            </a:pPr>
            <a:r>
              <a:rPr lang="nl-NL" sz="2000" dirty="0">
                <a:solidFill>
                  <a:schemeClr val="tx2"/>
                </a:solidFill>
              </a:rPr>
              <a:t>Leefstijlmonitor (2017)</a:t>
            </a:r>
            <a:r>
              <a:rPr lang="nl-NL" sz="2000" dirty="0"/>
              <a:t>:</a:t>
            </a:r>
          </a:p>
          <a:p>
            <a:pPr>
              <a:lnSpc>
                <a:spcPct val="150000"/>
              </a:lnSpc>
            </a:pPr>
            <a:r>
              <a:rPr lang="nl-NL" sz="2000" dirty="0"/>
              <a:t>Kinderen (4 t/m 11 jaar) voldeden het vaakst aan de Beweegrichtlijnen (56%);</a:t>
            </a:r>
          </a:p>
          <a:p>
            <a:pPr>
              <a:lnSpc>
                <a:spcPct val="150000"/>
              </a:lnSpc>
            </a:pPr>
            <a:r>
              <a:rPr lang="nl-NL" sz="2000" dirty="0"/>
              <a:t>Jongeren (12 t/m 17 jaar) voldeden het minst vaak aan de Beweegrichtlijnen (31%). </a:t>
            </a:r>
          </a:p>
          <a:p>
            <a:pPr>
              <a:lnSpc>
                <a:spcPct val="150000"/>
              </a:lnSpc>
            </a:pPr>
            <a:endParaRPr lang="nl-NL" sz="2000" dirty="0"/>
          </a:p>
          <a:p>
            <a:pPr>
              <a:lnSpc>
                <a:spcPct val="150000"/>
              </a:lnSpc>
            </a:pPr>
            <a:endParaRPr lang="nl-NL" sz="2000" dirty="0"/>
          </a:p>
          <a:p>
            <a:pPr marL="139700" indent="0">
              <a:buNone/>
            </a:pPr>
            <a:endParaRPr lang="nl-NL" dirty="0"/>
          </a:p>
          <a:p>
            <a:endParaRPr lang="nl-NL" dirty="0"/>
          </a:p>
        </p:txBody>
      </p:sp>
    </p:spTree>
    <p:extLst>
      <p:ext uri="{BB962C8B-B14F-4D97-AF65-F5344CB8AC3E}">
        <p14:creationId xmlns:p14="http://schemas.microsoft.com/office/powerpoint/2010/main" val="375414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058-AA4E-4933-A617-870E0728840C}"/>
              </a:ext>
            </a:extLst>
          </p:cNvPr>
          <p:cNvSpPr>
            <a:spLocks noGrp="1"/>
          </p:cNvSpPr>
          <p:nvPr>
            <p:ph type="title"/>
          </p:nvPr>
        </p:nvSpPr>
        <p:spPr/>
        <p:txBody>
          <a:bodyPr/>
          <a:lstStyle/>
          <a:p>
            <a:pPr indent="0">
              <a:buNone/>
            </a:pPr>
            <a:r>
              <a:rPr lang="nl-NL" b="1" dirty="0"/>
              <a:t>Belangrijke punten in ontwikkeling </a:t>
            </a:r>
            <a:r>
              <a:rPr lang="nl-NL" b="1" dirty="0" err="1"/>
              <a:t>h&amp;b</a:t>
            </a:r>
            <a:endParaRPr lang="nl-NL" b="1" dirty="0"/>
          </a:p>
        </p:txBody>
      </p:sp>
      <p:graphicFrame>
        <p:nvGraphicFramePr>
          <p:cNvPr id="4" name="Table 2">
            <a:extLst>
              <a:ext uri="{FF2B5EF4-FFF2-40B4-BE49-F238E27FC236}">
                <a16:creationId xmlns:a16="http://schemas.microsoft.com/office/drawing/2014/main" id="{18D8A50C-9FB2-4DDA-A997-456C9E0AC631}"/>
              </a:ext>
            </a:extLst>
          </p:cNvPr>
          <p:cNvGraphicFramePr>
            <a:graphicFrameLocks noGrp="1"/>
          </p:cNvGraphicFramePr>
          <p:nvPr>
            <p:extLst>
              <p:ext uri="{D42A27DB-BD31-4B8C-83A1-F6EECF244321}">
                <p14:modId xmlns:p14="http://schemas.microsoft.com/office/powerpoint/2010/main" val="2864428716"/>
              </p:ext>
            </p:extLst>
          </p:nvPr>
        </p:nvGraphicFramePr>
        <p:xfrm>
          <a:off x="424800" y="2209800"/>
          <a:ext cx="8521976" cy="4112946"/>
        </p:xfrm>
        <a:graphic>
          <a:graphicData uri="http://schemas.openxmlformats.org/drawingml/2006/table">
            <a:tbl>
              <a:tblPr bandRow="1">
                <a:tableStyleId>{E8034E78-7F5D-4C2E-B375-FC64B27BC917}</a:tableStyleId>
              </a:tblPr>
              <a:tblGrid>
                <a:gridCol w="1173817">
                  <a:extLst>
                    <a:ext uri="{9D8B030D-6E8A-4147-A177-3AD203B41FA5}">
                      <a16:colId xmlns:a16="http://schemas.microsoft.com/office/drawing/2014/main" val="3435824154"/>
                    </a:ext>
                  </a:extLst>
                </a:gridCol>
                <a:gridCol w="7348159">
                  <a:extLst>
                    <a:ext uri="{9D8B030D-6E8A-4147-A177-3AD203B41FA5}">
                      <a16:colId xmlns:a16="http://schemas.microsoft.com/office/drawing/2014/main" val="574955702"/>
                    </a:ext>
                  </a:extLst>
                </a:gridCol>
              </a:tblGrid>
              <a:tr h="233524">
                <a:tc gridSpan="2">
                  <a:txBody>
                    <a:bodyPr/>
                    <a:lstStyle/>
                    <a:p>
                      <a:pPr>
                        <a:lnSpc>
                          <a:spcPct val="107000"/>
                        </a:lnSpc>
                        <a:spcAft>
                          <a:spcPts val="0"/>
                        </a:spcAft>
                      </a:pPr>
                      <a:r>
                        <a:rPr lang="en-GB" sz="1100" dirty="0">
                          <a:solidFill>
                            <a:schemeClr val="bg1"/>
                          </a:solidFill>
                          <a:effectLst/>
                        </a:rPr>
                        <a:t>Babyfase</a:t>
                      </a:r>
                    </a:p>
                  </a:txBody>
                  <a:tcPr marL="45000" marR="45000" marT="0" marB="0">
                    <a:solidFill>
                      <a:schemeClr val="tx2"/>
                    </a:solidFill>
                  </a:tcPr>
                </a:tc>
                <a:tc hMerge="1">
                  <a:txBody>
                    <a:bodyPr/>
                    <a:lstStyle/>
                    <a:p>
                      <a:pPr>
                        <a:lnSpc>
                          <a:spcPct val="107000"/>
                        </a:lnSpc>
                        <a:spcAft>
                          <a:spcPts val="0"/>
                        </a:spcAft>
                      </a:pPr>
                      <a:endParaRPr lang="nl-NL" sz="800" b="1" dirty="0">
                        <a:effectLst/>
                        <a:latin typeface="Calibri" panose="020F0502020204030204" pitchFamily="34" charset="0"/>
                        <a:cs typeface="Times New Roman" panose="02020603050405020304" pitchFamily="18"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76497239"/>
                  </a:ext>
                </a:extLst>
              </a:tr>
              <a:tr h="239190">
                <a:tc>
                  <a:txBody>
                    <a:bodyPr/>
                    <a:lstStyle/>
                    <a:p>
                      <a:pPr>
                        <a:lnSpc>
                          <a:spcPct val="107000"/>
                        </a:lnSpc>
                        <a:spcAft>
                          <a:spcPts val="0"/>
                        </a:spcAft>
                      </a:pPr>
                      <a:r>
                        <a:rPr lang="en-GB" sz="1100" dirty="0">
                          <a:solidFill>
                            <a:sysClr val="windowText" lastClr="000000"/>
                          </a:solidFill>
                          <a:effectLst/>
                        </a:rPr>
                        <a:t>0-1 mnd</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en-GB" sz="1100" dirty="0">
                          <a:solidFill>
                            <a:sysClr val="windowText" lastClr="000000"/>
                          </a:solidFill>
                          <a:effectLst/>
                        </a:rPr>
                        <a:t>Ontwikkeling hoofdbalans</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lnT>
                      <a:noFill/>
                    </a:lnT>
                    <a:noFill/>
                  </a:tcPr>
                </a:tc>
                <a:extLst>
                  <a:ext uri="{0D108BD9-81ED-4DB2-BD59-A6C34878D82A}">
                    <a16:rowId xmlns:a16="http://schemas.microsoft.com/office/drawing/2014/main" val="3480304964"/>
                  </a:ext>
                </a:extLst>
              </a:tr>
              <a:tr h="239190">
                <a:tc>
                  <a:txBody>
                    <a:bodyPr/>
                    <a:lstStyle/>
                    <a:p>
                      <a:pPr>
                        <a:lnSpc>
                          <a:spcPct val="107000"/>
                        </a:lnSpc>
                        <a:spcAft>
                          <a:spcPts val="0"/>
                        </a:spcAft>
                      </a:pPr>
                      <a:r>
                        <a:rPr lang="en-GB" sz="1100" dirty="0">
                          <a:solidFill>
                            <a:sysClr val="windowText" lastClr="000000"/>
                          </a:solidFill>
                          <a:effectLst/>
                        </a:rPr>
                        <a:t>1-4 mnd</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Bewust en gericht bewegen, hoofd meedraaien</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3462051884"/>
                  </a:ext>
                </a:extLst>
              </a:tr>
              <a:tr h="239190">
                <a:tc>
                  <a:txBody>
                    <a:bodyPr/>
                    <a:lstStyle/>
                    <a:p>
                      <a:pPr>
                        <a:lnSpc>
                          <a:spcPct val="107000"/>
                        </a:lnSpc>
                        <a:spcAft>
                          <a:spcPts val="0"/>
                        </a:spcAft>
                      </a:pPr>
                      <a:r>
                        <a:rPr lang="en-GB" sz="1100" dirty="0">
                          <a:solidFill>
                            <a:sysClr val="windowText" lastClr="000000"/>
                          </a:solidFill>
                          <a:effectLst/>
                        </a:rPr>
                        <a:t>4-8 mnd</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Omrollen en gaan zitten, grijpen voorwerpen, voorwerpen naar de mond brengen</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888389751"/>
                  </a:ext>
                </a:extLst>
              </a:tr>
              <a:tr h="239190">
                <a:tc>
                  <a:txBody>
                    <a:bodyPr/>
                    <a:lstStyle/>
                    <a:p>
                      <a:pPr>
                        <a:lnSpc>
                          <a:spcPct val="107000"/>
                        </a:lnSpc>
                        <a:spcAft>
                          <a:spcPts val="0"/>
                        </a:spcAft>
                      </a:pPr>
                      <a:r>
                        <a:rPr lang="en-GB" sz="1100" dirty="0">
                          <a:solidFill>
                            <a:sysClr val="windowText" lastClr="000000"/>
                          </a:solidFill>
                          <a:effectLst/>
                        </a:rPr>
                        <a:t>8-12 mnd</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Vastpakken voorwerpen, los zitten en kruipen, optrekken om te gaan staan en lopen langs tafels</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176166856"/>
                  </a:ext>
                </a:extLst>
              </a:tr>
              <a:tr h="239190">
                <a:tc gridSpan="2">
                  <a:txBody>
                    <a:bodyPr/>
                    <a:lstStyle/>
                    <a:p>
                      <a:pPr>
                        <a:lnSpc>
                          <a:spcPct val="107000"/>
                        </a:lnSpc>
                        <a:spcAft>
                          <a:spcPts val="0"/>
                        </a:spcAft>
                      </a:pPr>
                      <a:r>
                        <a:rPr lang="en-GB" sz="1100" dirty="0">
                          <a:solidFill>
                            <a:schemeClr val="bg1"/>
                          </a:solidFill>
                          <a:effectLst/>
                        </a:rPr>
                        <a:t>Peuterfase</a:t>
                      </a:r>
                      <a:endParaRPr lang="nl-NL" sz="1100" b="1" dirty="0">
                        <a:solidFill>
                          <a:schemeClr val="bg1"/>
                        </a:solidFill>
                        <a:effectLst/>
                        <a:latin typeface="Calibri" panose="020F0502020204030204" pitchFamily="34" charset="0"/>
                        <a:cs typeface="Times New Roman" panose="02020603050405020304" pitchFamily="18" charset="0"/>
                      </a:endParaRPr>
                    </a:p>
                  </a:txBody>
                  <a:tcPr marL="45000" marR="45000" marT="0" marB="0">
                    <a:solidFill>
                      <a:schemeClr val="tx2"/>
                    </a:solidFill>
                  </a:tcPr>
                </a:tc>
                <a:tc hMerge="1">
                  <a:txBody>
                    <a:bodyPr/>
                    <a:lstStyle/>
                    <a:p>
                      <a:pPr>
                        <a:lnSpc>
                          <a:spcPct val="107000"/>
                        </a:lnSpc>
                        <a:spcAft>
                          <a:spcPts val="0"/>
                        </a:spcAft>
                      </a:pPr>
                      <a:endParaRPr lang="nl-NL" sz="800" b="1" dirty="0">
                        <a:effectLst/>
                        <a:latin typeface="Calibri" panose="020F0502020204030204" pitchFamily="34" charset="0"/>
                        <a:cs typeface="Times New Roman" panose="02020603050405020304" pitchFamily="18" charset="0"/>
                      </a:endParaRPr>
                    </a:p>
                  </a:txBody>
                  <a:tcPr marL="68580" marR="68580" marT="0" marB="0">
                    <a:lnR w="12700" cmpd="sng">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14605291"/>
                  </a:ext>
                </a:extLst>
              </a:tr>
              <a:tr h="239190">
                <a:tc>
                  <a:txBody>
                    <a:bodyPr/>
                    <a:lstStyle/>
                    <a:p>
                      <a:pPr>
                        <a:lnSpc>
                          <a:spcPct val="107000"/>
                        </a:lnSpc>
                        <a:spcAft>
                          <a:spcPts val="0"/>
                        </a:spcAft>
                      </a:pPr>
                      <a:r>
                        <a:rPr lang="en-GB" sz="1100" dirty="0">
                          <a:solidFill>
                            <a:sysClr val="windowText" lastClr="000000"/>
                          </a:solidFill>
                          <a:effectLst/>
                        </a:rPr>
                        <a:t>1-2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Pincetgreep, toren bouwen, bladzijde omslaan, loslopen</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lnT>
                      <a:noFill/>
                    </a:lnT>
                    <a:noFill/>
                  </a:tcPr>
                </a:tc>
                <a:extLst>
                  <a:ext uri="{0D108BD9-81ED-4DB2-BD59-A6C34878D82A}">
                    <a16:rowId xmlns:a16="http://schemas.microsoft.com/office/drawing/2014/main" val="4271678900"/>
                  </a:ext>
                </a:extLst>
              </a:tr>
              <a:tr h="239190">
                <a:tc>
                  <a:txBody>
                    <a:bodyPr/>
                    <a:lstStyle/>
                    <a:p>
                      <a:pPr>
                        <a:lnSpc>
                          <a:spcPct val="107000"/>
                        </a:lnSpc>
                        <a:spcAft>
                          <a:spcPts val="0"/>
                        </a:spcAft>
                      </a:pPr>
                      <a:r>
                        <a:rPr lang="en-GB" sz="1100" dirty="0">
                          <a:solidFill>
                            <a:sysClr val="windowText" lastClr="000000"/>
                          </a:solidFill>
                          <a:effectLst/>
                        </a:rPr>
                        <a:t>2-3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Tekenen (krassen), plakken, leren traplopen, rennen en springen</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220177573"/>
                  </a:ext>
                </a:extLst>
              </a:tr>
              <a:tr h="234241">
                <a:tc>
                  <a:txBody>
                    <a:bodyPr/>
                    <a:lstStyle/>
                    <a:p>
                      <a:pPr>
                        <a:lnSpc>
                          <a:spcPct val="107000"/>
                        </a:lnSpc>
                        <a:spcAft>
                          <a:spcPts val="0"/>
                        </a:spcAft>
                      </a:pPr>
                      <a:r>
                        <a:rPr lang="en-GB" sz="1100" dirty="0">
                          <a:solidFill>
                            <a:sysClr val="windowText" lastClr="000000"/>
                          </a:solidFill>
                          <a:effectLst/>
                        </a:rPr>
                        <a:t>3-4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Knippen, pen of potloodgreep, hinkelen, huppelen en fietsen (met zijwieltjes), k</a:t>
                      </a:r>
                      <a:r>
                        <a:rPr lang="en-GB" sz="1100" dirty="0">
                          <a:solidFill>
                            <a:sysClr val="windowText" lastClr="000000"/>
                          </a:solidFill>
                          <a:effectLst/>
                        </a:rPr>
                        <a:t>leren aantrekken, knopen losmaken</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406273552"/>
                  </a:ext>
                </a:extLst>
              </a:tr>
              <a:tr h="239190">
                <a:tc gridSpan="2">
                  <a:txBody>
                    <a:bodyPr/>
                    <a:lstStyle/>
                    <a:p>
                      <a:pPr>
                        <a:lnSpc>
                          <a:spcPct val="107000"/>
                        </a:lnSpc>
                        <a:spcAft>
                          <a:spcPts val="0"/>
                        </a:spcAft>
                      </a:pPr>
                      <a:r>
                        <a:rPr lang="en-GB" sz="1100" kern="1200" dirty="0">
                          <a:solidFill>
                            <a:schemeClr val="bg1"/>
                          </a:solidFill>
                          <a:effectLst/>
                          <a:latin typeface="+mn-lt"/>
                          <a:ea typeface="+mn-ea"/>
                          <a:cs typeface="+mn-cs"/>
                        </a:rPr>
                        <a:t>Schoolkind</a:t>
                      </a:r>
                      <a:endParaRPr lang="nl-NL" sz="1100" kern="1200" dirty="0">
                        <a:solidFill>
                          <a:schemeClr val="bg1"/>
                        </a:solidFill>
                        <a:effectLst/>
                        <a:latin typeface="+mn-lt"/>
                        <a:ea typeface="+mn-ea"/>
                        <a:cs typeface="+mn-cs"/>
                      </a:endParaRPr>
                    </a:p>
                  </a:txBody>
                  <a:tcPr marL="45000" marR="45000" marT="0" marB="0">
                    <a:solidFill>
                      <a:schemeClr val="tx2"/>
                    </a:solidFill>
                  </a:tcPr>
                </a:tc>
                <a:tc hMerge="1">
                  <a:txBody>
                    <a:bodyPr/>
                    <a:lstStyle/>
                    <a:p>
                      <a:pPr>
                        <a:lnSpc>
                          <a:spcPct val="107000"/>
                        </a:lnSpc>
                        <a:spcAft>
                          <a:spcPts val="0"/>
                        </a:spcAft>
                      </a:pPr>
                      <a:endParaRPr lang="nl-NL" sz="800" b="1" dirty="0">
                        <a:effectLst/>
                        <a:latin typeface="Calibri" panose="020F0502020204030204" pitchFamily="34" charset="0"/>
                        <a:cs typeface="Times New Roman" panose="02020603050405020304" pitchFamily="18" charset="0"/>
                      </a:endParaRPr>
                    </a:p>
                  </a:txBody>
                  <a:tcPr marL="68580" marR="68580" marT="0" marB="0">
                    <a:lnR w="12700" cmpd="sng">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94524729"/>
                  </a:ext>
                </a:extLst>
              </a:tr>
              <a:tr h="239190">
                <a:tc>
                  <a:txBody>
                    <a:bodyPr/>
                    <a:lstStyle/>
                    <a:p>
                      <a:pPr>
                        <a:lnSpc>
                          <a:spcPct val="107000"/>
                        </a:lnSpc>
                        <a:spcAft>
                          <a:spcPts val="0"/>
                        </a:spcAft>
                      </a:pPr>
                      <a:r>
                        <a:rPr lang="en-GB" sz="1100" dirty="0">
                          <a:solidFill>
                            <a:sysClr val="windowText" lastClr="000000"/>
                          </a:solidFill>
                          <a:effectLst/>
                        </a:rPr>
                        <a:t>4-6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Herkenbare figuren tekenen, veters strikken, fluiten, zwemmen, ritmiciteit en timing</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lnT>
                      <a:noFill/>
                    </a:lnT>
                    <a:noFill/>
                  </a:tcPr>
                </a:tc>
                <a:extLst>
                  <a:ext uri="{0D108BD9-81ED-4DB2-BD59-A6C34878D82A}">
                    <a16:rowId xmlns:a16="http://schemas.microsoft.com/office/drawing/2014/main" val="1968317336"/>
                  </a:ext>
                </a:extLst>
              </a:tr>
              <a:tr h="239190">
                <a:tc>
                  <a:txBody>
                    <a:bodyPr/>
                    <a:lstStyle/>
                    <a:p>
                      <a:pPr>
                        <a:lnSpc>
                          <a:spcPct val="107000"/>
                        </a:lnSpc>
                        <a:spcAft>
                          <a:spcPts val="0"/>
                        </a:spcAft>
                      </a:pPr>
                      <a:r>
                        <a:rPr lang="en-GB" sz="1100" dirty="0">
                          <a:solidFill>
                            <a:sysClr val="windowText" lastClr="000000"/>
                          </a:solidFill>
                          <a:effectLst/>
                        </a:rPr>
                        <a:t>6-12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Lichaamsbeheersing, ontwikkelen van spieren (kracht en tonus), armen en benen in proportie</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extLst>
                  <a:ext uri="{0D108BD9-81ED-4DB2-BD59-A6C34878D82A}">
                    <a16:rowId xmlns:a16="http://schemas.microsoft.com/office/drawing/2014/main" val="3986487798"/>
                  </a:ext>
                </a:extLst>
              </a:tr>
              <a:tr h="239190">
                <a:tc gridSpan="2">
                  <a:txBody>
                    <a:bodyPr/>
                    <a:lstStyle/>
                    <a:p>
                      <a:pPr>
                        <a:lnSpc>
                          <a:spcPct val="107000"/>
                        </a:lnSpc>
                        <a:spcAft>
                          <a:spcPts val="0"/>
                        </a:spcAft>
                      </a:pPr>
                      <a:r>
                        <a:rPr lang="en-GB" sz="1100" dirty="0">
                          <a:solidFill>
                            <a:schemeClr val="bg1"/>
                          </a:solidFill>
                          <a:effectLst/>
                        </a:rPr>
                        <a:t>Puberteit</a:t>
                      </a:r>
                      <a:endParaRPr lang="nl-NL" sz="1100" b="1" dirty="0">
                        <a:solidFill>
                          <a:schemeClr val="bg1"/>
                        </a:solidFill>
                        <a:effectLst/>
                        <a:latin typeface="Calibri" panose="020F0502020204030204" pitchFamily="34" charset="0"/>
                        <a:cs typeface="Times New Roman" panose="02020603050405020304" pitchFamily="18" charset="0"/>
                      </a:endParaRPr>
                    </a:p>
                  </a:txBody>
                  <a:tcPr marL="45000" marR="45000" marT="0" marB="0">
                    <a:solidFill>
                      <a:schemeClr val="tx2"/>
                    </a:solidFill>
                  </a:tcPr>
                </a:tc>
                <a:tc hMerge="1">
                  <a:txBody>
                    <a:bodyPr/>
                    <a:lstStyle/>
                    <a:p>
                      <a:pPr>
                        <a:lnSpc>
                          <a:spcPct val="107000"/>
                        </a:lnSpc>
                        <a:spcAft>
                          <a:spcPts val="0"/>
                        </a:spcAft>
                      </a:pPr>
                      <a:endParaRPr lang="nl-NL" sz="800" b="1" dirty="0">
                        <a:effectLst/>
                        <a:latin typeface="Calibri" panose="020F0502020204030204" pitchFamily="34" charset="0"/>
                        <a:cs typeface="Times New Roman" panose="02020603050405020304" pitchFamily="18" charset="0"/>
                      </a:endParaRPr>
                    </a:p>
                  </a:txBody>
                  <a:tcPr marL="68580" marR="68580" marT="0" marB="0">
                    <a:lnR w="12700" cmpd="sng">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10852187"/>
                  </a:ext>
                </a:extLst>
              </a:tr>
              <a:tr h="246413">
                <a:tc>
                  <a:txBody>
                    <a:bodyPr/>
                    <a:lstStyle/>
                    <a:p>
                      <a:pPr>
                        <a:lnSpc>
                          <a:spcPct val="107000"/>
                        </a:lnSpc>
                        <a:spcAft>
                          <a:spcPts val="0"/>
                        </a:spcAft>
                      </a:pPr>
                      <a:r>
                        <a:rPr lang="en-GB" sz="1100" dirty="0">
                          <a:solidFill>
                            <a:sysClr val="windowText" lastClr="000000"/>
                          </a:solidFill>
                          <a:effectLst/>
                        </a:rPr>
                        <a:t>10-15 jaar</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a:lnSpc>
                          <a:spcPct val="107000"/>
                        </a:lnSpc>
                        <a:spcAft>
                          <a:spcPts val="0"/>
                        </a:spcAft>
                      </a:pPr>
                      <a:r>
                        <a:rPr lang="nl-NL" sz="1100" dirty="0">
                          <a:solidFill>
                            <a:sysClr val="windowText" lastClr="000000"/>
                          </a:solidFill>
                          <a:effectLst/>
                        </a:rPr>
                        <a:t>Bewegingen zijn tijdelijk ontregeld, (onhandig, slungelig), coördinatie van langere spieren (nog) niet in evenwicht</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lnT>
                      <a:noFill/>
                    </a:lnT>
                    <a:noFill/>
                  </a:tcPr>
                </a:tc>
                <a:extLst>
                  <a:ext uri="{0D108BD9-81ED-4DB2-BD59-A6C34878D82A}">
                    <a16:rowId xmlns:a16="http://schemas.microsoft.com/office/drawing/2014/main" val="1524321350"/>
                  </a:ext>
                </a:extLst>
              </a:tr>
              <a:tr h="239190">
                <a:tc gridSpan="2">
                  <a:txBody>
                    <a:bodyPr/>
                    <a:lstStyle/>
                    <a:p>
                      <a:pPr algn="l">
                        <a:lnSpc>
                          <a:spcPct val="107000"/>
                        </a:lnSpc>
                        <a:spcAft>
                          <a:spcPts val="0"/>
                        </a:spcAft>
                      </a:pPr>
                      <a:r>
                        <a:rPr lang="en-GB" sz="1100" dirty="0">
                          <a:solidFill>
                            <a:schemeClr val="bg1"/>
                          </a:solidFill>
                          <a:effectLst/>
                        </a:rPr>
                        <a:t>Adolescent</a:t>
                      </a:r>
                      <a:endParaRPr lang="nl-NL" sz="1100" b="1" dirty="0">
                        <a:solidFill>
                          <a:schemeClr val="bg1"/>
                        </a:solidFill>
                        <a:effectLst/>
                        <a:latin typeface="Calibri" panose="020F0502020204030204" pitchFamily="34" charset="0"/>
                        <a:cs typeface="Times New Roman" panose="02020603050405020304" pitchFamily="18" charset="0"/>
                      </a:endParaRPr>
                    </a:p>
                  </a:txBody>
                  <a:tcPr marL="45000" marR="45000" marT="0" marB="0">
                    <a:solidFill>
                      <a:schemeClr val="tx2"/>
                    </a:solidFill>
                  </a:tcPr>
                </a:tc>
                <a:tc hMerge="1">
                  <a:txBody>
                    <a:bodyPr/>
                    <a:lstStyle/>
                    <a:p>
                      <a:pPr>
                        <a:lnSpc>
                          <a:spcPct val="107000"/>
                        </a:lnSpc>
                        <a:spcAft>
                          <a:spcPts val="0"/>
                        </a:spcAft>
                      </a:pPr>
                      <a:endParaRPr lang="nl-NL" sz="800" b="1" dirty="0">
                        <a:effectLst/>
                        <a:latin typeface="Calibri" panose="020F0502020204030204" pitchFamily="34" charset="0"/>
                        <a:cs typeface="Times New Roman" panose="02020603050405020304" pitchFamily="18" charset="0"/>
                      </a:endParaRPr>
                    </a:p>
                  </a:txBody>
                  <a:tcPr marL="68580" marR="68580" marT="0" marB="0">
                    <a:lnR w="12700" cmpd="sng">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51887007"/>
                  </a:ext>
                </a:extLst>
              </a:tr>
              <a:tr h="205987">
                <a:tc>
                  <a:txBody>
                    <a:bodyPr/>
                    <a:lstStyle/>
                    <a:p>
                      <a:pPr algn="l">
                        <a:lnSpc>
                          <a:spcPct val="107000"/>
                        </a:lnSpc>
                        <a:spcAft>
                          <a:spcPts val="0"/>
                        </a:spcAft>
                      </a:pPr>
                      <a:r>
                        <a:rPr lang="en-GB" sz="1100" dirty="0">
                          <a:solidFill>
                            <a:sysClr val="windowText" lastClr="000000"/>
                          </a:solidFill>
                          <a:effectLst/>
                        </a:rPr>
                        <a:t>15-18+</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l-NL" sz="1100" dirty="0">
                          <a:solidFill>
                            <a:sysClr val="windowText" lastClr="000000"/>
                          </a:solidFill>
                          <a:effectLst/>
                        </a:rPr>
                        <a:t>Romp en ledematen in verhouding, toename spiermassa en kracht, g</a:t>
                      </a:r>
                      <a:r>
                        <a:rPr lang="en-GB" sz="1100" dirty="0">
                          <a:solidFill>
                            <a:sysClr val="windowText" lastClr="000000"/>
                          </a:solidFill>
                          <a:effectLst/>
                        </a:rPr>
                        <a:t>oede lichaamsbeheersing en coördinatie</a:t>
                      </a:r>
                      <a:endParaRPr lang="nl-NL" sz="11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lnT>
                      <a:noFill/>
                    </a:lnT>
                    <a:noFill/>
                  </a:tcPr>
                </a:tc>
                <a:extLst>
                  <a:ext uri="{0D108BD9-81ED-4DB2-BD59-A6C34878D82A}">
                    <a16:rowId xmlns:a16="http://schemas.microsoft.com/office/drawing/2014/main" val="3673098864"/>
                  </a:ext>
                </a:extLst>
              </a:tr>
              <a:tr h="322501">
                <a:tc gridSpan="2">
                  <a:txBody>
                    <a:bodyPr/>
                    <a:lstStyle/>
                    <a:p>
                      <a:pPr marL="0" indent="0">
                        <a:lnSpc>
                          <a:spcPct val="107000"/>
                        </a:lnSpc>
                        <a:spcAft>
                          <a:spcPts val="0"/>
                        </a:spcAft>
                        <a:buFont typeface="Arial" panose="020B0604020202020204" pitchFamily="34" charset="0"/>
                        <a:buNone/>
                      </a:pPr>
                      <a:r>
                        <a:rPr lang="en-GB" sz="900" dirty="0">
                          <a:solidFill>
                            <a:sysClr val="windowText" lastClr="000000"/>
                          </a:solidFill>
                          <a:effectLst/>
                        </a:rPr>
                        <a:t> </a:t>
                      </a:r>
                      <a:r>
                        <a:rPr lang="nl-NL" sz="900" dirty="0">
                          <a:solidFill>
                            <a:schemeClr val="bg2"/>
                          </a:solidFill>
                          <a:effectLst/>
                        </a:rPr>
                        <a:t>*</a:t>
                      </a:r>
                      <a:r>
                        <a:rPr lang="nl-NL" sz="900" dirty="0">
                          <a:solidFill>
                            <a:schemeClr val="tx1">
                              <a:lumMod val="50000"/>
                              <a:lumOff val="50000"/>
                            </a:schemeClr>
                          </a:solidFill>
                          <a:effectLst/>
                        </a:rPr>
                        <a:t>Bron: schema ‘Ontwikkelingsaspecten en Omgevingsinteractie’, NCJ</a:t>
                      </a:r>
                      <a:endParaRPr lang="nl-NL" sz="900" dirty="0">
                        <a:solidFill>
                          <a:sysClr val="windowText" lastClr="000000"/>
                        </a:solidFill>
                        <a:effectLst/>
                        <a:latin typeface="Calibri" panose="020F0502020204030204" pitchFamily="34" charset="0"/>
                        <a:cs typeface="Times New Roman" panose="02020603050405020304" pitchFamily="18" charset="0"/>
                      </a:endParaRPr>
                    </a:p>
                  </a:txBody>
                  <a:tcPr marL="45000" marR="45000" marT="0" marB="0">
                    <a:noFill/>
                  </a:tcPr>
                </a:tc>
                <a:tc hMerge="1">
                  <a:txBody>
                    <a:bodyPr/>
                    <a:lstStyle/>
                    <a:p>
                      <a:pPr>
                        <a:lnSpc>
                          <a:spcPct val="107000"/>
                        </a:lnSpc>
                        <a:spcAft>
                          <a:spcPts val="0"/>
                        </a:spcAft>
                      </a:pPr>
                      <a:endParaRPr lang="nl-NL" sz="800" dirty="0">
                        <a:effectLst/>
                        <a:latin typeface="Calibri" panose="020F0502020204030204" pitchFamily="34" charset="0"/>
                        <a:cs typeface="Times New Roman" panose="02020603050405020304" pitchFamily="18" charset="0"/>
                      </a:endParaRPr>
                    </a:p>
                  </a:txBody>
                  <a:tcPr marL="68580" marR="68580" marT="0" marB="0">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128603"/>
                  </a:ext>
                </a:extLst>
              </a:tr>
            </a:tbl>
          </a:graphicData>
        </a:graphic>
      </p:graphicFrame>
    </p:spTree>
    <p:extLst>
      <p:ext uri="{BB962C8B-B14F-4D97-AF65-F5344CB8AC3E}">
        <p14:creationId xmlns:p14="http://schemas.microsoft.com/office/powerpoint/2010/main" val="2153267888"/>
      </p:ext>
    </p:extLst>
  </p:cSld>
  <p:clrMapOvr>
    <a:masterClrMapping/>
  </p:clrMapOvr>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Aangepast 2">
    <a:dk1>
      <a:sysClr val="windowText" lastClr="000000"/>
    </a:dk1>
    <a:lt1>
      <a:sysClr val="window" lastClr="FFFFFF"/>
    </a:lt1>
    <a:dk2>
      <a:srgbClr val="71A4C3"/>
    </a:dk2>
    <a:lt2>
      <a:srgbClr val="9C9C9C"/>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218A0BB96E31B34E9ABD50BF6E6F7642" ma:contentTypeVersion="13" ma:contentTypeDescription=" " ma:contentTypeScope="" ma:versionID="50fb49de3588f267ce4e32816cf9f681">
  <xsd:schema xmlns:xsd="http://www.w3.org/2001/XMLSchema" xmlns:xs="http://www.w3.org/2001/XMLSchema" xmlns:p="http://schemas.microsoft.com/office/2006/metadata/properties" xmlns:ns2="30a654db-e38d-47c5-8871-c67267bd3aa8" xmlns:ns3="2f6a910d-138e-42c1-8e8a-320c1b7cf3f7" xmlns:ns5="6807eec4-67c7-445f-9fc0-38c8d4c744c9" targetNamespace="http://schemas.microsoft.com/office/2006/metadata/properties" ma:root="true" ma:fieldsID="9086f1ae6484f15833452f8a6848fe67" ns2:_="" ns3:_="" ns5:_="">
    <xsd:import namespace="30a654db-e38d-47c5-8871-c67267bd3aa8"/>
    <xsd:import namespace="2f6a910d-138e-42c1-8e8a-320c1b7cf3f7"/>
    <xsd:import namespace="6807eec4-67c7-445f-9fc0-38c8d4c744c9"/>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AutoTags" minOccurs="0"/>
                <xsd:element ref="ns5:MediaServiceOCR" minOccurs="0"/>
                <xsd:element ref="ns2:SharedWithUsers" minOccurs="0"/>
                <xsd:element ref="ns2:SharedWithDetails" minOccurs="0"/>
                <xsd:element ref="ns5:MediaServiceDateTake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654db-e38d-47c5-8871-c67267bd3aa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304f7188-4b5f-454b-aa94-c6c862b2997f}" ma:internalName="TaxCatchAll" ma:showField="CatchAllData" ma:web="30a654db-e38d-47c5-8871-c67267bd3aa8">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04f7188-4b5f-454b-aa94-c6c862b2997f}" ma:internalName="TaxCatchAllLabel" ma:readOnly="true" ma:showField="CatchAllDataLabel" ma:web="30a654db-e38d-47c5-8871-c67267bd3aa8">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CH 2 ZonMw JGZ richtlijn Houding en Bew." ma:internalName="TNOC_ClusterName">
      <xsd:simpleType>
        <xsd:restriction base="dms:Text">
          <xsd:maxLength value="255"/>
        </xsd:restriction>
      </xsd:simpleType>
    </xsd:element>
    <xsd:element name="TNOC_ClusterId" ma:index="12" nillable="true" ma:displayName="Cluster ID" ma:default="060.29653"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07eec4-67c7-445f-9fc0-38c8d4c744c9"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NOC_ClusterName xmlns="2f6a910d-138e-42c1-8e8a-320c1b7cf3f7">CH 2 ZonMw JGZ richtlijn Houding en Bew.</TNOC_ClusterName>
    <TaxCatchAll xmlns="30a654db-e38d-47c5-8871-c67267bd3aa8">
      <Value>5</Value>
      <Value>1</Value>
    </TaxCatchAll>
    <TNOC_ClusterId xmlns="2f6a910d-138e-42c1-8e8a-320c1b7cf3f7">060.29653</TNOC_ClusterId>
    <lca20d149a844688b6abf34073d5c21d xmlns="30a654db-e38d-47c5-8871-c67267bd3aa8">
      <Terms xmlns="http://schemas.microsoft.com/office/infopath/2007/PartnerControls"/>
    </lca20d149a844688b6abf34073d5c21d>
    <n2a7a23bcc2241cb9261f9a914c7c1bb xmlns="30a654db-e38d-47c5-8871-c67267bd3aa8">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bac4ab11065f4f6c809c820c57e320e5 xmlns="30a654db-e38d-47c5-8871-c67267bd3aa8">
      <Terms xmlns="http://schemas.microsoft.com/office/infopath/2007/PartnerControls"/>
    </bac4ab11065f4f6c809c820c57e320e5>
    <cf581d8792c646118aad2c2c4ecdfa8c xmlns="30a654db-e38d-47c5-8871-c67267bd3aa8">
      <Terms xmlns="http://schemas.microsoft.com/office/infopath/2007/PartnerControls"/>
    </cf581d8792c646118aad2c2c4ecdfa8c>
    <h15fbb78f4cb41d290e72f301ea2865f xmlns="30a654db-e38d-47c5-8871-c67267bd3aa8">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_dlc_DocId xmlns="30a654db-e38d-47c5-8871-c67267bd3aa8">WFUN6TTMAQFA-1219773069-1259</_dlc_DocId>
    <_dlc_DocIdUrl xmlns="30a654db-e38d-47c5-8871-c67267bd3aa8">
      <Url>https://365tno.sharepoint.com/teams/P060.29653/_layouts/15/DocIdRedir.aspx?ID=WFUN6TTMAQFA-1219773069-1259</Url>
      <Description>WFUN6TTMAQFA-1219773069-1259</Description>
    </_dlc_DocIdUrl>
  </documentManagement>
</p:properties>
</file>

<file path=customXml/itemProps1.xml><?xml version="1.0" encoding="utf-8"?>
<ds:datastoreItem xmlns:ds="http://schemas.openxmlformats.org/officeDocument/2006/customXml" ds:itemID="{C98AA4E8-D587-437B-9A9B-A4A21D28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a654db-e38d-47c5-8871-c67267bd3aa8"/>
    <ds:schemaRef ds:uri="2f6a910d-138e-42c1-8e8a-320c1b7cf3f7"/>
    <ds:schemaRef ds:uri="6807eec4-67c7-445f-9fc0-38c8d4c74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F88B6D-7030-4DD7-891C-6EFDA05CF180}">
  <ds:schemaRefs>
    <ds:schemaRef ds:uri="http://schemas.microsoft.com/sharepoint/events"/>
  </ds:schemaRefs>
</ds:datastoreItem>
</file>

<file path=customXml/itemProps3.xml><?xml version="1.0" encoding="utf-8"?>
<ds:datastoreItem xmlns:ds="http://schemas.openxmlformats.org/officeDocument/2006/customXml" ds:itemID="{CDD5EC09-091D-4BE8-BF20-F81D57700C1F}">
  <ds:schemaRefs>
    <ds:schemaRef ds:uri="http://schemas.microsoft.com/sharepoint/v3/contenttype/forms"/>
  </ds:schemaRefs>
</ds:datastoreItem>
</file>

<file path=customXml/itemProps4.xml><?xml version="1.0" encoding="utf-8"?>
<ds:datastoreItem xmlns:ds="http://schemas.openxmlformats.org/officeDocument/2006/customXml" ds:itemID="{083C543F-06A8-41A8-8975-FAF7E7682C6B}">
  <ds:schemaRefs>
    <ds:schemaRef ds:uri="http://schemas.microsoft.com/office/infopath/2007/PartnerControls"/>
    <ds:schemaRef ds:uri="http://purl.org/dc/elements/1.1/"/>
    <ds:schemaRef ds:uri="http://schemas.microsoft.com/office/2006/metadata/properties"/>
    <ds:schemaRef ds:uri="30a654db-e38d-47c5-8871-c67267bd3aa8"/>
    <ds:schemaRef ds:uri="http://purl.org/dc/terms/"/>
    <ds:schemaRef ds:uri="2f6a910d-138e-42c1-8e8a-320c1b7cf3f7"/>
    <ds:schemaRef ds:uri="6807eec4-67c7-445f-9fc0-38c8d4c744c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266</TotalTime>
  <Words>4980</Words>
  <Application>Microsoft Office PowerPoint</Application>
  <PresentationFormat>On-screen Show (4:3)</PresentationFormat>
  <Paragraphs>697</Paragraphs>
  <Slides>55</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55</vt:i4>
      </vt:variant>
    </vt:vector>
  </HeadingPairs>
  <TitlesOfParts>
    <vt:vector size="61" baseType="lpstr">
      <vt:lpstr>Arial</vt:lpstr>
      <vt:lpstr>Arial Black</vt:lpstr>
      <vt:lpstr>Calibri</vt:lpstr>
      <vt:lpstr>Courier New</vt:lpstr>
      <vt:lpstr>Presentatie</vt:lpstr>
      <vt:lpstr>1_Presentatie</vt:lpstr>
      <vt:lpstr>PowerPoint Presentation</vt:lpstr>
      <vt:lpstr>PowerPoint Presentation</vt:lpstr>
      <vt:lpstr>PowerPoint Presentation</vt:lpstr>
      <vt:lpstr>PowerPoint Presentation</vt:lpstr>
      <vt:lpstr>PowerPoint Presentation</vt:lpstr>
      <vt:lpstr>Houding</vt:lpstr>
      <vt:lpstr>Bewegen</vt:lpstr>
      <vt:lpstr>Bewegen</vt:lpstr>
      <vt:lpstr>Belangrijke punten in ontwikkeling h&amp;b</vt:lpstr>
      <vt:lpstr>Symptomen en aandoeningen die actief opgespoord worden</vt:lpstr>
      <vt:lpstr>Aandoeningen die actief opgespoord worden:</vt:lpstr>
      <vt:lpstr>Lichamelijk onderzoek</vt:lpstr>
      <vt:lpstr>Normale houding</vt:lpstr>
      <vt:lpstr>Normale houding</vt:lpstr>
      <vt:lpstr>Lordose (versterkte holling)</vt:lpstr>
      <vt:lpstr>Kyfose (versterkte bolling)</vt:lpstr>
      <vt:lpstr>Scoliose</vt:lpstr>
      <vt:lpstr>Pectus excavatum en carinatum</vt:lpstr>
      <vt:lpstr>Adviezen bewegen</vt:lpstr>
      <vt:lpstr>Adviezen houding</vt:lpstr>
      <vt:lpstr>Adviezen beeldschermgebruik in relatie tot h&amp;b</vt:lpstr>
      <vt:lpstr>PowerPoint Presentation</vt:lpstr>
      <vt:lpstr>PowerPoint Presentation</vt:lpstr>
      <vt:lpstr>PowerPoint Presentation</vt:lpstr>
      <vt:lpstr>Voorbeelden interventies bewegen</vt:lpstr>
      <vt:lpstr>Interventies houding</vt:lpstr>
      <vt:lpstr>PowerPoint Presentation</vt:lpstr>
      <vt:lpstr>Casus 1</vt:lpstr>
      <vt:lpstr>Casus 1</vt:lpstr>
      <vt:lpstr>Casus 1</vt:lpstr>
      <vt:lpstr>Casus 1</vt:lpstr>
      <vt:lpstr>Casus 1</vt:lpstr>
      <vt:lpstr>Casus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Registratie- Voorbeeld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Vlasblom, E. (Eline)</dc:creator>
  <cp:lastModifiedBy>Deurloo, J.A. (Jacqueline)</cp:lastModifiedBy>
  <cp:revision>4</cp:revision>
  <dcterms:modified xsi:type="dcterms:W3CDTF">2020-09-14T11:49:41Z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0x010100A35317DCC28344A7B82488658A034A5C0100218A0BB96E31B34E9ABD50BF6E6F7642</vt:lpwstr>
  </property>
  <property fmtid="{D5CDD505-2E9C-101B-9397-08002B2CF9AE}" pid="3" name="TNOC_DocumentClassification">
    <vt:lpwstr>5;#TNO Internal|1a23c89f-ef54-4907-86fd-8242403ff722</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_dlc_DocIdItemGuid">
    <vt:lpwstr>17ea07c0-1a23-4020-89c9-1d043a71d013</vt:lpwstr>
  </property>
</Properties>
</file>