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6858000" cx="9144000"/>
  <p:notesSz cx="6858000" cy="9144000"/>
  <p:embeddedFontLst>
    <p:embeddedFont>
      <p:font typeface="Arimo"/>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rimo-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Arimo-italic.fntdata"/><Relationship Id="rId63" Type="http://schemas.openxmlformats.org/officeDocument/2006/relationships/font" Target="fonts/Arimo-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Arimo-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1" name="Google Shape;421;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nl-NL" sz="1200" u="none" cap="none" strike="noStrike">
                <a:solidFill>
                  <a:schemeClr val="dk1"/>
                </a:solidFill>
                <a:latin typeface="Calibri"/>
                <a:ea typeface="Calibri"/>
                <a:cs typeface="Calibri"/>
                <a:sym typeface="Calibri"/>
              </a:rPr>
              <a:t>Wat is interactief voorlezen?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nl-NL" sz="1200" u="none" cap="none" strike="noStrike">
                <a:solidFill>
                  <a:schemeClr val="dk1"/>
                </a:solidFill>
                <a:latin typeface="Calibri"/>
                <a:ea typeface="Calibri"/>
                <a:cs typeface="Calibri"/>
                <a:sym typeface="Calibri"/>
              </a:rPr>
              <a:t>Interactief voorlezen wil zeggen dat het voorlezen van het prentenboek wordt onderbroken door open vragen over het verhaal of over de plaatjes. Spontane reacties van de kinderen kunnen ook een leuke aanleiding zijn voor een gesprekje. </a:t>
            </a:r>
            <a:endParaRPr/>
          </a:p>
          <a:p>
            <a:pPr indent="0" lvl="0" marL="0" marR="0" rtl="0" algn="l">
              <a:spcBef>
                <a:spcPts val="0"/>
              </a:spcBef>
              <a:spcAft>
                <a:spcPts val="0"/>
              </a:spcAft>
              <a:buNone/>
            </a:pPr>
            <a:r>
              <a:rPr b="0" i="0" lang="nl-NL" sz="1200" u="none" cap="none" strike="noStrike">
                <a:solidFill>
                  <a:schemeClr val="dk1"/>
                </a:solidFill>
                <a:latin typeface="Calibri"/>
                <a:ea typeface="Calibri"/>
                <a:cs typeface="Calibri"/>
                <a:sym typeface="Calibri"/>
              </a:rPr>
              <a:t>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nl-NL" sz="1200" u="none" cap="none" strike="noStrike">
                <a:solidFill>
                  <a:schemeClr val="dk1"/>
                </a:solidFill>
                <a:latin typeface="Calibri"/>
                <a:ea typeface="Calibri"/>
                <a:cs typeface="Calibri"/>
                <a:sym typeface="Calibri"/>
              </a:rPr>
              <a:t>Waarom interactief voorlezen?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nl-NL" sz="1200" u="none" cap="none" strike="noStrike">
                <a:solidFill>
                  <a:schemeClr val="dk1"/>
                </a:solidFill>
                <a:latin typeface="Calibri"/>
                <a:ea typeface="Calibri"/>
                <a:cs typeface="Calibri"/>
                <a:sym typeface="Calibri"/>
              </a:rPr>
              <a:t>Door het inlassen van interactieve momenten tijdens het voorlezen worden de taalontwikkeling, het verhaalbegrip en de woordenschat van kinderen gestimuleerd. Met enkele eenvoudige tips kun je ook als ouder interactief voorlezen.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2CCDC">
            <a:alpha val="0"/>
          </a:srgbClr>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hyperlink" Target="mailto:nuilenburg@nsdsk.nl" TargetMode="External"/><Relationship Id="rId6" Type="http://schemas.openxmlformats.org/officeDocument/2006/relationships/image" Target="../media/image1.jpg"/><Relationship Id="rId7"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NSDSK-logo_groot.jpg" id="89" name="Google Shape;89;p13"/>
          <p:cNvPicPr preferRelativeResize="0"/>
          <p:nvPr>
            <p:ph idx="1" type="body"/>
          </p:nvPr>
        </p:nvPicPr>
        <p:blipFill rotWithShape="1">
          <a:blip r:embed="rId3">
            <a:alphaModFix/>
          </a:blip>
          <a:srcRect b="0" l="0" r="0" t="0"/>
          <a:stretch/>
        </p:blipFill>
        <p:spPr>
          <a:xfrm>
            <a:off x="1980507" y="2420923"/>
            <a:ext cx="5182985" cy="2884516"/>
          </a:xfrm>
          <a:prstGeom prst="rect">
            <a:avLst/>
          </a:prstGeom>
          <a:noFill/>
          <a:ln>
            <a:noFill/>
          </a:ln>
        </p:spPr>
      </p:pic>
      <p:pic>
        <p:nvPicPr>
          <p:cNvPr descr="C:\Users\nuilenburg\Desktop\Afbeelding1.jpg" id="90" name="Google Shape;90;p13"/>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91" name="Google Shape;91;p13"/>
          <p:cNvSpPr/>
          <p:nvPr/>
        </p:nvSpPr>
        <p:spPr>
          <a:xfrm>
            <a:off x="2627784" y="2021359"/>
            <a:ext cx="6192688"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nl-NL" sz="1800" u="none" cap="none" strike="noStrike">
                <a:solidFill>
                  <a:schemeClr val="dk1"/>
                </a:solidFill>
                <a:latin typeface="Calibri"/>
                <a:ea typeface="Calibri"/>
                <a:cs typeface="Calibri"/>
                <a:sym typeface="Calibri"/>
              </a:rPr>
              <a:t>JGZ Richtlijn taalontwikkeling</a:t>
            </a:r>
            <a:endParaRPr/>
          </a:p>
          <a:p>
            <a:pPr indent="0" lvl="0" marL="0" marR="0" rtl="0" algn="l">
              <a:spcBef>
                <a:spcPts val="0"/>
              </a:spcBef>
              <a:spcAft>
                <a:spcPts val="0"/>
              </a:spcAft>
              <a:buNone/>
            </a:pPr>
            <a:r>
              <a:rPr b="1" i="1" lang="nl-NL" sz="1600" u="none" cap="none" strike="noStrike">
                <a:solidFill>
                  <a:schemeClr val="dk1"/>
                </a:solidFill>
                <a:latin typeface="Calibri"/>
                <a:ea typeface="Calibri"/>
                <a:cs typeface="Calibri"/>
                <a:sym typeface="Calibri"/>
              </a:rPr>
              <a:t>Thema 4 Voorlichting, advisering &amp; begeleiding</a:t>
            </a:r>
            <a:endParaRPr/>
          </a:p>
          <a:p>
            <a:pPr indent="0" lvl="0" marL="0" marR="0" rtl="0" algn="l">
              <a:spcBef>
                <a:spcPts val="0"/>
              </a:spcBef>
              <a:spcAft>
                <a:spcPts val="0"/>
              </a:spcAft>
              <a:buNone/>
            </a:pPr>
            <a:r>
              <a:rPr b="1" i="1" lang="nl-NL" sz="1600" u="none" cap="none" strike="noStrike">
                <a:solidFill>
                  <a:schemeClr val="dk1"/>
                </a:solidFill>
                <a:latin typeface="Calibri"/>
                <a:ea typeface="Calibri"/>
                <a:cs typeface="Calibri"/>
                <a:sym typeface="Calibri"/>
              </a:rPr>
              <a:t>Formulieren en werkwijze</a:t>
            </a:r>
            <a:endParaRPr b="1" i="1" sz="1600" u="none" cap="none" strike="noStrike">
              <a:solidFill>
                <a:schemeClr val="dk1"/>
              </a:solidFill>
              <a:latin typeface="Calibri"/>
              <a:ea typeface="Calibri"/>
              <a:cs typeface="Calibri"/>
              <a:sym typeface="Calibri"/>
            </a:endParaRPr>
          </a:p>
        </p:txBody>
      </p:sp>
      <p:pic>
        <p:nvPicPr>
          <p:cNvPr id="92" name="Google Shape;92;p13"/>
          <p:cNvPicPr preferRelativeResize="0"/>
          <p:nvPr/>
        </p:nvPicPr>
        <p:blipFill rotWithShape="1">
          <a:blip r:embed="rId5">
            <a:alphaModFix/>
          </a:blip>
          <a:srcRect b="0" l="0" r="0" t="0"/>
          <a:stretch/>
        </p:blipFill>
        <p:spPr>
          <a:xfrm>
            <a:off x="7236296" y="6457582"/>
            <a:ext cx="1883884" cy="374507"/>
          </a:xfrm>
          <a:prstGeom prst="rect">
            <a:avLst/>
          </a:prstGeom>
          <a:noFill/>
          <a:ln>
            <a:noFill/>
          </a:ln>
        </p:spPr>
      </p:pic>
      <p:pic>
        <p:nvPicPr>
          <p:cNvPr id="93" name="Google Shape;93;p13"/>
          <p:cNvPicPr preferRelativeResize="0"/>
          <p:nvPr/>
        </p:nvPicPr>
        <p:blipFill rotWithShape="1">
          <a:blip r:embed="rId6">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959"/>
              <a:buFont typeface="Calibri"/>
              <a:buNone/>
            </a:pPr>
            <a:r>
              <a:rPr b="1" i="0" lang="nl-NL" sz="3959" u="none" cap="none" strike="noStrike">
                <a:solidFill>
                  <a:srgbClr val="953734"/>
                </a:solidFill>
                <a:latin typeface="Calibri"/>
                <a:ea typeface="Calibri"/>
                <a:cs typeface="Calibri"/>
                <a:sym typeface="Calibri"/>
              </a:rPr>
              <a:t>Stappenplan taalstimulering</a:t>
            </a:r>
            <a:br>
              <a:rPr b="1" i="0" lang="nl-NL" sz="3959" u="none" cap="none" strike="noStrike">
                <a:solidFill>
                  <a:srgbClr val="953734"/>
                </a:solidFill>
                <a:latin typeface="Calibri"/>
                <a:ea typeface="Calibri"/>
                <a:cs typeface="Calibri"/>
                <a:sym typeface="Calibri"/>
              </a:rPr>
            </a:br>
            <a:endParaRPr b="0" i="0" sz="3959" u="none" cap="none" strike="noStrike">
              <a:solidFill>
                <a:srgbClr val="953734"/>
              </a:solidFill>
              <a:latin typeface="Calibri"/>
              <a:ea typeface="Calibri"/>
              <a:cs typeface="Calibri"/>
              <a:sym typeface="Calibri"/>
            </a:endParaRPr>
          </a:p>
        </p:txBody>
      </p:sp>
      <p:sp>
        <p:nvSpPr>
          <p:cNvPr id="163" name="Google Shape;16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64" name="Google Shape;164;p22"/>
          <p:cNvSpPr txBox="1"/>
          <p:nvPr/>
        </p:nvSpPr>
        <p:spPr>
          <a:xfrm>
            <a:off x="6660232" y="6237312"/>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t/>
            </a:r>
            <a:endParaRPr sz="1200">
              <a:solidFill>
                <a:srgbClr val="265A59"/>
              </a:solidFill>
              <a:latin typeface="Calibri"/>
              <a:ea typeface="Calibri"/>
              <a:cs typeface="Calibri"/>
              <a:sym typeface="Calibri"/>
            </a:endParaRPr>
          </a:p>
        </p:txBody>
      </p:sp>
      <p:sp>
        <p:nvSpPr>
          <p:cNvPr id="165" name="Google Shape;165;p22"/>
          <p:cNvSpPr txBox="1"/>
          <p:nvPr/>
        </p:nvSpPr>
        <p:spPr>
          <a:xfrm>
            <a:off x="460112" y="1670893"/>
            <a:ext cx="8276456" cy="47089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b="1" lang="nl-NL" sz="1200">
                <a:solidFill>
                  <a:srgbClr val="006699"/>
                </a:solidFill>
                <a:latin typeface="Arimo"/>
                <a:ea typeface="Arimo"/>
                <a:cs typeface="Arimo"/>
                <a:sym typeface="Arimo"/>
              </a:rPr>
              <a:t>Welke momenten van de dag geven de beste of minst goede gelegenheid voor een gesprekje met je kind?</a:t>
            </a:r>
            <a:endParaRPr/>
          </a:p>
          <a:p>
            <a:pPr indent="0" lvl="0" marL="0" marR="0" rtl="0" algn="l">
              <a:spcBef>
                <a:spcPts val="0"/>
              </a:spcBef>
              <a:spcAft>
                <a:spcPts val="0"/>
              </a:spcAft>
              <a:buNone/>
            </a:pPr>
            <a:r>
              <a:rPr lang="nl-NL" sz="1200">
                <a:solidFill>
                  <a:srgbClr val="006699"/>
                </a:solidFill>
                <a:latin typeface="Times New Roman"/>
                <a:ea typeface="Times New Roman"/>
                <a:cs typeface="Times New Roman"/>
                <a:sym typeface="Times New Roman"/>
              </a:rPr>
              <a:t>													</a:t>
            </a:r>
            <a:r>
              <a:rPr b="1" lang="nl-NL" sz="1200">
                <a:solidFill>
                  <a:srgbClr val="006699"/>
                </a:solidFill>
                <a:latin typeface="Arimo"/>
                <a:ea typeface="Arimo"/>
                <a:cs typeface="Arimo"/>
                <a:sym typeface="Arimo"/>
              </a:rPr>
              <a:t>Beste</a:t>
            </a:r>
            <a:r>
              <a:rPr lang="nl-NL" sz="1200">
                <a:solidFill>
                  <a:srgbClr val="006699"/>
                </a:solidFill>
                <a:latin typeface="Arimo"/>
                <a:ea typeface="Arimo"/>
                <a:cs typeface="Arimo"/>
                <a:sym typeface="Arimo"/>
              </a:rPr>
              <a:t>		</a:t>
            </a:r>
            <a:r>
              <a:rPr b="1" lang="nl-NL" sz="1200">
                <a:solidFill>
                  <a:srgbClr val="006699"/>
                </a:solidFill>
                <a:latin typeface="Arimo"/>
                <a:ea typeface="Arimo"/>
                <a:cs typeface="Arimo"/>
                <a:sym typeface="Arimo"/>
              </a:rPr>
              <a:t>Minste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Aan- en uitkleden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Samen eten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Thee-/koffietijd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gaat slapen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Op de fiets of in de auto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in het huishouden 'helpt'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hulp nodig heeft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uit peuterspeelzaal of crèche komt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aan het spelen is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Anders, namelijk .................................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p:txBody>
      </p:sp>
      <p:sp>
        <p:nvSpPr>
          <p:cNvPr id="166" name="Google Shape;166;p22"/>
          <p:cNvSpPr txBox="1"/>
          <p:nvPr/>
        </p:nvSpPr>
        <p:spPr>
          <a:xfrm>
            <a:off x="457200" y="1205880"/>
            <a:ext cx="82296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Calibri"/>
              <a:buNone/>
            </a:pPr>
            <a:r>
              <a:rPr b="1" i="1" lang="nl-NL" sz="2400">
                <a:solidFill>
                  <a:schemeClr val="dk2"/>
                </a:solidFill>
                <a:latin typeface="Calibri"/>
                <a:ea typeface="Calibri"/>
                <a:cs typeface="Calibri"/>
                <a:sym typeface="Calibri"/>
              </a:rPr>
              <a:t>Vragenlijst 1.</a:t>
            </a:r>
            <a:endParaRPr b="1" i="1" sz="2400" u="none" cap="none" strike="noStrike">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959"/>
              <a:buFont typeface="Calibri"/>
              <a:buNone/>
            </a:pPr>
            <a:r>
              <a:rPr b="1" i="0" lang="nl-NL" sz="3959" u="none" cap="none" strike="noStrike">
                <a:solidFill>
                  <a:srgbClr val="953734"/>
                </a:solidFill>
                <a:latin typeface="Calibri"/>
                <a:ea typeface="Calibri"/>
                <a:cs typeface="Calibri"/>
                <a:sym typeface="Calibri"/>
              </a:rPr>
              <a:t>Stappenplan taalstimulering</a:t>
            </a:r>
            <a:br>
              <a:rPr b="1" i="0" lang="nl-NL" sz="3959" u="none" cap="none" strike="noStrike">
                <a:solidFill>
                  <a:srgbClr val="953734"/>
                </a:solidFill>
                <a:latin typeface="Calibri"/>
                <a:ea typeface="Calibri"/>
                <a:cs typeface="Calibri"/>
                <a:sym typeface="Calibri"/>
              </a:rPr>
            </a:br>
            <a:endParaRPr b="0" i="0" sz="3959" u="none" cap="none" strike="noStrike">
              <a:solidFill>
                <a:srgbClr val="953734"/>
              </a:solidFill>
              <a:latin typeface="Calibri"/>
              <a:ea typeface="Calibri"/>
              <a:cs typeface="Calibri"/>
              <a:sym typeface="Calibri"/>
            </a:endParaRPr>
          </a:p>
        </p:txBody>
      </p:sp>
      <p:sp>
        <p:nvSpPr>
          <p:cNvPr id="172" name="Google Shape;17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73" name="Google Shape;173;p23"/>
          <p:cNvSpPr txBox="1"/>
          <p:nvPr/>
        </p:nvSpPr>
        <p:spPr>
          <a:xfrm>
            <a:off x="457200" y="1745820"/>
            <a:ext cx="8491860" cy="53553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1200">
                <a:solidFill>
                  <a:srgbClr val="006699"/>
                </a:solidFill>
                <a:latin typeface="Arimo"/>
                <a:ea typeface="Arimo"/>
                <a:cs typeface="Arimo"/>
                <a:sym typeface="Arimo"/>
              </a:rPr>
              <a:t>				</a:t>
            </a:r>
            <a:r>
              <a:rPr lang="nl-NL" sz="1200">
                <a:solidFill>
                  <a:srgbClr val="006699"/>
                </a:solidFill>
                <a:latin typeface="Times New Roman"/>
                <a:ea typeface="Times New Roman"/>
                <a:cs typeface="Times New Roman"/>
                <a:sym typeface="Times New Roman"/>
              </a:rPr>
              <a:t>					</a:t>
            </a:r>
            <a:r>
              <a:rPr b="1" lang="nl-NL" sz="1200">
                <a:solidFill>
                  <a:srgbClr val="006699"/>
                </a:solidFill>
                <a:latin typeface="Times New Roman"/>
                <a:ea typeface="Times New Roman"/>
                <a:cs typeface="Times New Roman"/>
                <a:sym typeface="Times New Roman"/>
              </a:rPr>
              <a:t>    </a:t>
            </a:r>
            <a:r>
              <a:rPr b="1" lang="nl-NL" sz="1200">
                <a:solidFill>
                  <a:srgbClr val="006699"/>
                </a:solidFill>
                <a:latin typeface="Arimo"/>
                <a:ea typeface="Arimo"/>
                <a:cs typeface="Arimo"/>
                <a:sym typeface="Arimo"/>
              </a:rPr>
              <a:t>Welke dingen vind je gemakkelijk en welke moeilijk?			Makkelijk	   moeilijk </a:t>
            </a:r>
            <a:endParaRPr/>
          </a:p>
          <a:p>
            <a:pPr indent="0" lvl="0" marL="0" marR="0" rtl="0" algn="l">
              <a:spcBef>
                <a:spcPts val="0"/>
              </a:spcBef>
              <a:spcAft>
                <a:spcPts val="0"/>
              </a:spcAft>
              <a:buNone/>
            </a:pPr>
            <a:r>
              <a:t/>
            </a:r>
            <a:endParaRPr b="1"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Niet te moeilijk of te makkelijk praten (op niveau van je kind)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In eenvoudige zinnen praten, niet krom praten		      	............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Handelingen van jezelf en van je kind benoemen	                   		............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Nieuwe woorden aanbieden voor nieuwe dingen die je kind ziet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Zelf niet te snel praten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Af en toe een zinnetje of woord herhalen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Het speels houden, je kind niet dwingen om te praten		                  	............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Je kind de gelegenheid geven om zelf te vertellen (op alle manieren)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echte 'om de beurt' gesprekjes voeren met je kind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Niet verbeteren, wel het goede voorbeeld geven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Dingen samen doen die jullie allebei leuk vinden		                 	............	    ..........</a:t>
            </a:r>
            <a:endParaRPr/>
          </a:p>
          <a:p>
            <a:pPr indent="0" lvl="0" marL="0" marR="0" rtl="0" algn="l">
              <a:spcBef>
                <a:spcPts val="1400"/>
              </a:spcBef>
              <a:spcAft>
                <a:spcPts val="0"/>
              </a:spcAft>
              <a:buNone/>
            </a:pPr>
            <a:r>
              <a:t/>
            </a:r>
            <a:endParaRPr sz="2800">
              <a:solidFill>
                <a:srgbClr val="006699"/>
              </a:solidFill>
              <a:latin typeface="Arimo"/>
              <a:ea typeface="Arimo"/>
              <a:cs typeface="Arimo"/>
              <a:sym typeface="Arimo"/>
            </a:endParaRPr>
          </a:p>
        </p:txBody>
      </p:sp>
      <p:sp>
        <p:nvSpPr>
          <p:cNvPr id="174" name="Google Shape;174;p23"/>
          <p:cNvSpPr txBox="1"/>
          <p:nvPr/>
        </p:nvSpPr>
        <p:spPr>
          <a:xfrm>
            <a:off x="457200" y="1205880"/>
            <a:ext cx="82296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Calibri"/>
              <a:buNone/>
            </a:pPr>
            <a:r>
              <a:rPr b="1" i="1" lang="nl-NL" sz="2400">
                <a:solidFill>
                  <a:schemeClr val="dk2"/>
                </a:solidFill>
                <a:latin typeface="Calibri"/>
                <a:ea typeface="Calibri"/>
                <a:cs typeface="Calibri"/>
                <a:sym typeface="Calibri"/>
              </a:rPr>
              <a:t>Vragenlijst 2.</a:t>
            </a:r>
            <a:endParaRPr b="1" i="1" sz="2400" u="none" cap="none" strike="noStrike">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959"/>
              <a:buFont typeface="Calibri"/>
              <a:buNone/>
            </a:pPr>
            <a:r>
              <a:rPr b="1" i="0" lang="nl-NL" sz="3959" u="none" cap="none" strike="noStrike">
                <a:solidFill>
                  <a:srgbClr val="953734"/>
                </a:solidFill>
                <a:latin typeface="Calibri"/>
                <a:ea typeface="Calibri"/>
                <a:cs typeface="Calibri"/>
                <a:sym typeface="Calibri"/>
              </a:rPr>
              <a:t>Stappenplan taalstimulering</a:t>
            </a:r>
            <a:br>
              <a:rPr b="1" i="0" lang="nl-NL" sz="3959" u="none" cap="none" strike="noStrike">
                <a:solidFill>
                  <a:srgbClr val="953734"/>
                </a:solidFill>
                <a:latin typeface="Calibri"/>
                <a:ea typeface="Calibri"/>
                <a:cs typeface="Calibri"/>
                <a:sym typeface="Calibri"/>
              </a:rPr>
            </a:br>
            <a:endParaRPr b="0" i="0" sz="3959" u="none" cap="none" strike="noStrike">
              <a:solidFill>
                <a:srgbClr val="953734"/>
              </a:solidFill>
              <a:latin typeface="Calibri"/>
              <a:ea typeface="Calibri"/>
              <a:cs typeface="Calibri"/>
              <a:sym typeface="Calibri"/>
            </a:endParaRPr>
          </a:p>
        </p:txBody>
      </p:sp>
      <p:sp>
        <p:nvSpPr>
          <p:cNvPr id="180" name="Google Shape;18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81" name="Google Shape;181;p24"/>
          <p:cNvSpPr txBox="1"/>
          <p:nvPr/>
        </p:nvSpPr>
        <p:spPr>
          <a:xfrm>
            <a:off x="549896" y="2348880"/>
            <a:ext cx="8136904" cy="313932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18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Wat vindt je kind leuk om te spelen? </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Bekijk één spel waar je kind helemaal in opgaat. </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Wat doet je kind precies?</a:t>
            </a:r>
            <a:endParaRPr sz="2000">
              <a:solidFill>
                <a:srgbClr val="006699"/>
              </a:solidFill>
              <a:latin typeface="Arimo"/>
              <a:ea typeface="Arimo"/>
              <a:cs typeface="Arimo"/>
              <a:sym typeface="Arimo"/>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Wat zegt je kind bij het spel of welke geluiden worden er gemaakt?</a:t>
            </a:r>
            <a:endParaRPr sz="2000">
              <a:solidFill>
                <a:srgbClr val="006699"/>
              </a:solidFill>
              <a:latin typeface="Arimo"/>
              <a:ea typeface="Arimo"/>
              <a:cs typeface="Arimo"/>
              <a:sym typeface="Arimo"/>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Hoe lang is je kind met het spel bezig?</a:t>
            </a:r>
            <a:endParaRPr/>
          </a:p>
        </p:txBody>
      </p:sp>
      <p:sp>
        <p:nvSpPr>
          <p:cNvPr id="182" name="Google Shape;182;p24"/>
          <p:cNvSpPr txBox="1"/>
          <p:nvPr/>
        </p:nvSpPr>
        <p:spPr>
          <a:xfrm>
            <a:off x="457200" y="1402535"/>
            <a:ext cx="82296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Calibri"/>
              <a:buNone/>
            </a:pPr>
            <a:r>
              <a:rPr b="1" i="1" lang="nl-NL" sz="2400">
                <a:solidFill>
                  <a:schemeClr val="dk2"/>
                </a:solidFill>
                <a:latin typeface="Calibri"/>
                <a:ea typeface="Calibri"/>
                <a:cs typeface="Calibri"/>
                <a:sym typeface="Calibri"/>
              </a:rPr>
              <a:t>Opdracht;  Kijken hoe je kind speelt</a:t>
            </a:r>
            <a:endParaRPr b="1" i="1" sz="2400" u="none" cap="none" strike="noStrike">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Stappenplan taalstimulering</a:t>
            </a:r>
            <a:endParaRPr/>
          </a:p>
        </p:txBody>
      </p:sp>
      <p:sp>
        <p:nvSpPr>
          <p:cNvPr id="188" name="Google Shape;188;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61938" lvl="0" marL="261938" marR="0" rtl="0" algn="l">
              <a:spcBef>
                <a:spcPts val="0"/>
              </a:spcBef>
              <a:spcAft>
                <a:spcPts val="0"/>
              </a:spcAft>
              <a:buClr>
                <a:schemeClr val="dk1"/>
              </a:buClr>
              <a:buSzPts val="2400"/>
              <a:buFont typeface="Arial"/>
              <a:buNone/>
            </a:pPr>
            <a:r>
              <a:t/>
            </a:r>
            <a:endParaRPr b="1" i="0" sz="2400" u="none" cap="none" strike="noStrike">
              <a:solidFill>
                <a:srgbClr val="006699"/>
              </a:solidFill>
              <a:latin typeface="Calibri"/>
              <a:ea typeface="Calibri"/>
              <a:cs typeface="Calibri"/>
              <a:sym typeface="Calibri"/>
            </a:endParaRPr>
          </a:p>
          <a:p>
            <a:pPr indent="-261938" lvl="0" marL="261938" marR="0" rtl="0" algn="l">
              <a:spcBef>
                <a:spcPts val="48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STAP 2 Het huisbezoek</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In het huisbezoek wordt een plan van aanpak gemaakt.</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De formulieren die de ouder heeft ingevuld ter voorbereiding geven richting aan dit plan van aanpak.</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Bespreek de formulieren met de ouder:</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Wat vindt de ouder makkelijk/moeilijk om te doen?</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Wat vindt de ouder zelf goede momenten om meer aandacht te besteden aan de taal?</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Wat heeft de ouder gezien bij zijn/haar kind?</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Stel samen met de ouder een plan van aanpak op:</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Wat gaat de ouder de komende tijd doen om de taalontwikkeling te stimuleren?</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Hoe gaat de ouder de komende tijd de taalontwikkeling stimuleren?</a:t>
            </a:r>
            <a:endParaRPr/>
          </a:p>
          <a:p>
            <a:pPr indent="-261938" lvl="0" marL="261938" marR="0" rtl="0" algn="l">
              <a:spcBef>
                <a:spcPts val="480"/>
              </a:spcBef>
              <a:spcAft>
                <a:spcPts val="0"/>
              </a:spcAft>
              <a:buClr>
                <a:schemeClr val="dk1"/>
              </a:buClr>
              <a:buSzPts val="2400"/>
              <a:buFont typeface="Arial"/>
              <a:buNone/>
            </a:pPr>
            <a:r>
              <a:t/>
            </a:r>
            <a:endParaRPr b="1" i="0" sz="2400" u="none" cap="none" strike="noStrike">
              <a:solidFill>
                <a:srgbClr val="006699"/>
              </a:solidFill>
              <a:latin typeface="Calibri"/>
              <a:ea typeface="Calibri"/>
              <a:cs typeface="Calibri"/>
              <a:sym typeface="Calibri"/>
            </a:endParaRPr>
          </a:p>
        </p:txBody>
      </p:sp>
      <p:sp>
        <p:nvSpPr>
          <p:cNvPr id="189" name="Google Shape;18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Stappenplan taalstimulering</a:t>
            </a:r>
            <a:endParaRPr/>
          </a:p>
        </p:txBody>
      </p:sp>
      <p:sp>
        <p:nvSpPr>
          <p:cNvPr id="195" name="Google Shape;195;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61938" lvl="0" marL="261938" marR="0" rtl="0" algn="l">
              <a:lnSpc>
                <a:spcPct val="90000"/>
              </a:lnSpc>
              <a:spcBef>
                <a:spcPts val="0"/>
              </a:spcBef>
              <a:spcAft>
                <a:spcPts val="0"/>
              </a:spcAft>
              <a:buClr>
                <a:schemeClr val="dk1"/>
              </a:buClr>
              <a:buSzPts val="2400"/>
              <a:buFont typeface="Arial"/>
              <a:buNone/>
            </a:pPr>
            <a:r>
              <a:t/>
            </a:r>
            <a:endParaRPr b="1" i="0" sz="2400" u="none" cap="none" strike="noStrike">
              <a:solidFill>
                <a:srgbClr val="006699"/>
              </a:solidFill>
              <a:latin typeface="Calibri"/>
              <a:ea typeface="Calibri"/>
              <a:cs typeface="Calibri"/>
              <a:sym typeface="Calibri"/>
            </a:endParaRPr>
          </a:p>
          <a:p>
            <a:pPr indent="-261938" lvl="0" marL="261938" marR="0" rtl="0" algn="l">
              <a:lnSpc>
                <a:spcPct val="90000"/>
              </a:lnSpc>
              <a:spcBef>
                <a:spcPts val="48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STAP 2 Het huisbezoek</a:t>
            </a:r>
            <a:endParaRPr/>
          </a:p>
          <a:p>
            <a:pPr indent="-261938" lvl="0" marL="261938" marR="0" rtl="0" algn="l">
              <a:lnSpc>
                <a:spcPct val="9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Bespreek daarnaast de mogelijkheden in de buurt met de ouder:</a:t>
            </a:r>
            <a:endParaRPr/>
          </a:p>
          <a:p>
            <a:pPr indent="-261937" lvl="1" marL="661988" marR="0" rtl="0" algn="l">
              <a:lnSpc>
                <a:spcPct val="9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Boekstart, boekenpret, voorleesochtenden in de bibliotheek</a:t>
            </a:r>
            <a:endParaRPr/>
          </a:p>
          <a:p>
            <a:pPr indent="-261937" lvl="1" marL="661988" marR="0" rtl="0" algn="l">
              <a:lnSpc>
                <a:spcPct val="9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Muziek op schoot etc.</a:t>
            </a:r>
            <a:endParaRPr/>
          </a:p>
          <a:p>
            <a:pPr indent="-261938" lvl="0" marL="261938" marR="0" rtl="0" algn="l">
              <a:lnSpc>
                <a:spcPct val="9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Bespreek met de ouder dat taal overal is en dat het niet alleen op de speciaal afgesproken momenten een rol speelt.</a:t>
            </a:r>
            <a:endParaRPr/>
          </a:p>
          <a:p>
            <a:pPr indent="-261937" lvl="1" marL="661988" marR="0" rtl="0" algn="l">
              <a:lnSpc>
                <a:spcPct val="9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Tijdens de afwas, het ramen lappen, samen boodschappen doen, badmoment, wandelen op straat. Overal zijn momenten waar de ouder taal kan toevoegen.</a:t>
            </a:r>
            <a:endParaRPr/>
          </a:p>
          <a:p>
            <a:pPr indent="-261937" lvl="1" marL="661988" marR="0" rtl="0" algn="l">
              <a:lnSpc>
                <a:spcPct val="9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Speel desnoods een scene die je hiervoor vooraf hebt voorbereid.</a:t>
            </a:r>
            <a:endParaRPr/>
          </a:p>
          <a:p>
            <a:pPr indent="-261938" lvl="0" marL="261938" marR="0" rtl="0" algn="l">
              <a:lnSpc>
                <a:spcPct val="9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Bespreek de ‘tips voor taal’ en laat deze achter in het gezin.</a:t>
            </a:r>
            <a:endParaRPr/>
          </a:p>
          <a:p>
            <a:pPr indent="-261938" lvl="0" marL="261938" marR="0" rtl="0" algn="l">
              <a:lnSpc>
                <a:spcPct val="9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Laat de videofragmenten aan de ouder zien.</a:t>
            </a:r>
            <a:endParaRPr/>
          </a:p>
          <a:p>
            <a:pPr indent="-261938" lvl="0" marL="261938" marR="0" rtl="0" algn="l">
              <a:lnSpc>
                <a:spcPct val="9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Bespreek dat er een herbeoordeling van de taalontwikkeling zal plaatsvinden op leeftijd van 30 maanden</a:t>
            </a:r>
            <a:endParaRPr/>
          </a:p>
          <a:p>
            <a:pPr indent="-261938" lvl="0" marL="261938" marR="0" rtl="0" algn="l">
              <a:lnSpc>
                <a:spcPct val="90000"/>
              </a:lnSpc>
              <a:spcBef>
                <a:spcPts val="400"/>
              </a:spcBef>
              <a:spcAft>
                <a:spcPts val="0"/>
              </a:spcAft>
              <a:buClr>
                <a:schemeClr val="dk1"/>
              </a:buClr>
              <a:buSzPts val="2000"/>
              <a:buFont typeface="Arial"/>
              <a:buNone/>
            </a:pPr>
            <a:r>
              <a:t/>
            </a:r>
            <a:endParaRPr b="0" i="0" sz="2000" u="none" cap="none" strike="noStrike">
              <a:solidFill>
                <a:srgbClr val="006699"/>
              </a:solidFill>
              <a:latin typeface="Calibri"/>
              <a:ea typeface="Calibri"/>
              <a:cs typeface="Calibri"/>
              <a:sym typeface="Calibri"/>
            </a:endParaRPr>
          </a:p>
          <a:p>
            <a:pPr indent="-134938" lvl="0" marL="261938" marR="0" rtl="0" algn="l">
              <a:lnSpc>
                <a:spcPct val="90000"/>
              </a:lnSpc>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109538" lvl="0" marL="261938" marR="0" rtl="0" algn="l">
              <a:lnSpc>
                <a:spcPct val="90000"/>
              </a:lnSpc>
              <a:spcBef>
                <a:spcPts val="480"/>
              </a:spcBef>
              <a:spcAft>
                <a:spcPts val="0"/>
              </a:spcAft>
              <a:buClr>
                <a:schemeClr val="dk1"/>
              </a:buClr>
              <a:buSzPts val="2400"/>
              <a:buFont typeface="Noto Sans Symbols"/>
              <a:buNone/>
            </a:pPr>
            <a:r>
              <a:t/>
            </a:r>
            <a:endParaRPr b="1" i="0" sz="2400" u="none" cap="none" strike="noStrike">
              <a:solidFill>
                <a:srgbClr val="006699"/>
              </a:solidFill>
              <a:latin typeface="Calibri"/>
              <a:ea typeface="Calibri"/>
              <a:cs typeface="Calibri"/>
              <a:sym typeface="Calibri"/>
            </a:endParaRPr>
          </a:p>
        </p:txBody>
      </p:sp>
      <p:sp>
        <p:nvSpPr>
          <p:cNvPr id="196" name="Google Shape;19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 2 Plan van aanpak </a:t>
            </a:r>
            <a:br>
              <a:rPr b="1" i="0" lang="nl-NL" sz="4000" u="none" cap="none" strike="noStrike">
                <a:solidFill>
                  <a:srgbClr val="953734"/>
                </a:solidFill>
                <a:latin typeface="Calibri"/>
                <a:ea typeface="Calibri"/>
                <a:cs typeface="Calibri"/>
                <a:sym typeface="Calibri"/>
              </a:rPr>
            </a:br>
            <a:r>
              <a:rPr b="1" i="1" lang="nl-NL" sz="2400" u="none" cap="none" strike="noStrike">
                <a:solidFill>
                  <a:srgbClr val="953734"/>
                </a:solidFill>
                <a:latin typeface="Calibri"/>
                <a:ea typeface="Calibri"/>
                <a:cs typeface="Calibri"/>
                <a:sym typeface="Calibri"/>
              </a:rPr>
              <a:t>Verkenning en observatie</a:t>
            </a:r>
            <a:endParaRPr/>
          </a:p>
        </p:txBody>
      </p:sp>
      <p:sp>
        <p:nvSpPr>
          <p:cNvPr id="202" name="Google Shape;202;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127000" lvl="0" marL="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Hoe ziet het gezin eruit?</a:t>
            </a:r>
            <a:endParaRPr/>
          </a:p>
          <a:p>
            <a:pPr indent="-127000" lvl="0" marL="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Zijn er gezinsproblemen </a:t>
            </a:r>
            <a:endParaRPr/>
          </a:p>
          <a:p>
            <a:pPr indent="-285750" lvl="1" marL="830263" marR="0" rtl="0" algn="l">
              <a:lnSpc>
                <a:spcPct val="80000"/>
              </a:lnSpc>
              <a:spcBef>
                <a:spcPts val="320"/>
              </a:spcBef>
              <a:spcAft>
                <a:spcPts val="0"/>
              </a:spcAft>
              <a:buClr>
                <a:srgbClr val="006699"/>
              </a:buClr>
              <a:buSzPts val="1600"/>
              <a:buFont typeface="Arial"/>
              <a:buChar char="–"/>
            </a:pPr>
            <a:r>
              <a:rPr b="0" i="0" lang="nl-NL" sz="1600" u="none" cap="none" strike="noStrike">
                <a:solidFill>
                  <a:srgbClr val="006699"/>
                </a:solidFill>
                <a:latin typeface="Calibri"/>
                <a:ea typeface="Calibri"/>
                <a:cs typeface="Calibri"/>
                <a:sym typeface="Calibri"/>
              </a:rPr>
              <a:t>Ziekte, </a:t>
            </a:r>
            <a:endParaRPr/>
          </a:p>
          <a:p>
            <a:pPr indent="-285750" lvl="1" marL="830263" marR="0" rtl="0" algn="l">
              <a:lnSpc>
                <a:spcPct val="80000"/>
              </a:lnSpc>
              <a:spcBef>
                <a:spcPts val="320"/>
              </a:spcBef>
              <a:spcAft>
                <a:spcPts val="0"/>
              </a:spcAft>
              <a:buClr>
                <a:srgbClr val="006699"/>
              </a:buClr>
              <a:buSzPts val="1600"/>
              <a:buFont typeface="Arial"/>
              <a:buChar char="–"/>
            </a:pPr>
            <a:r>
              <a:rPr b="0" i="0" lang="nl-NL" sz="1600" u="none" cap="none" strike="noStrike">
                <a:solidFill>
                  <a:srgbClr val="006699"/>
                </a:solidFill>
                <a:latin typeface="Calibri"/>
                <a:ea typeface="Calibri"/>
                <a:cs typeface="Calibri"/>
                <a:sym typeface="Calibri"/>
              </a:rPr>
              <a:t>Relatieproblemen, </a:t>
            </a:r>
            <a:endParaRPr/>
          </a:p>
          <a:p>
            <a:pPr indent="-285750" lvl="1" marL="830263" marR="0" rtl="0" algn="l">
              <a:lnSpc>
                <a:spcPct val="80000"/>
              </a:lnSpc>
              <a:spcBef>
                <a:spcPts val="320"/>
              </a:spcBef>
              <a:spcAft>
                <a:spcPts val="0"/>
              </a:spcAft>
              <a:buClr>
                <a:srgbClr val="006699"/>
              </a:buClr>
              <a:buSzPts val="1600"/>
              <a:buFont typeface="Arial"/>
              <a:buChar char="–"/>
            </a:pPr>
            <a:r>
              <a:rPr b="0" i="0" lang="nl-NL" sz="1600" u="none" cap="none" strike="noStrike">
                <a:solidFill>
                  <a:srgbClr val="006699"/>
                </a:solidFill>
                <a:latin typeface="Calibri"/>
                <a:ea typeface="Calibri"/>
                <a:cs typeface="Calibri"/>
                <a:sym typeface="Calibri"/>
              </a:rPr>
              <a:t>Financiële problemen,</a:t>
            </a:r>
            <a:endParaRPr/>
          </a:p>
          <a:p>
            <a:pPr indent="-285750" lvl="1" marL="830263" marR="0" rtl="0" algn="l">
              <a:lnSpc>
                <a:spcPct val="80000"/>
              </a:lnSpc>
              <a:spcBef>
                <a:spcPts val="320"/>
              </a:spcBef>
              <a:spcAft>
                <a:spcPts val="0"/>
              </a:spcAft>
              <a:buClr>
                <a:srgbClr val="006699"/>
              </a:buClr>
              <a:buSzPts val="1600"/>
              <a:buFont typeface="Arial"/>
              <a:buChar char="–"/>
            </a:pPr>
            <a:r>
              <a:rPr b="0" i="0" lang="nl-NL" sz="1600" u="none" cap="none" strike="noStrike">
                <a:solidFill>
                  <a:srgbClr val="006699"/>
                </a:solidFill>
                <a:latin typeface="Calibri"/>
                <a:ea typeface="Calibri"/>
                <a:cs typeface="Calibri"/>
                <a:sym typeface="Calibri"/>
              </a:rPr>
              <a:t>Werkloosheid etc.</a:t>
            </a:r>
            <a:endParaRPr/>
          </a:p>
          <a:p>
            <a:pPr indent="-127000" lvl="0" marL="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Hoe zien de ouders de spraak-/taalontwikkeling van hun kind?</a:t>
            </a:r>
            <a:endParaRPr/>
          </a:p>
          <a:p>
            <a:pPr indent="-261938" lvl="0" marL="261938"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Wat doen de ouders met hun kind om te spraaktaalontwikkeling te stimuleren?</a:t>
            </a:r>
            <a:endParaRPr/>
          </a:p>
          <a:p>
            <a:pPr indent="-261938" lvl="0" marL="261938"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Wat vinden de ouders ervan om met de spraak/taalontwikkeling bezig te zijn?</a:t>
            </a:r>
            <a:endParaRPr/>
          </a:p>
          <a:p>
            <a:pPr indent="-127000" lvl="0" marL="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Krijgt het kind al veel kansen om taal te oefenen</a:t>
            </a:r>
            <a:r>
              <a:rPr b="0" i="0" lang="nl-NL" sz="1900" u="none" cap="none" strike="noStrike">
                <a:solidFill>
                  <a:srgbClr val="006699"/>
                </a:solidFill>
                <a:latin typeface="Calibri"/>
                <a:ea typeface="Calibri"/>
                <a:cs typeface="Calibri"/>
                <a:sym typeface="Calibri"/>
              </a:rPr>
              <a:t>? 	</a:t>
            </a:r>
            <a:endParaRPr/>
          </a:p>
        </p:txBody>
      </p:sp>
      <p:sp>
        <p:nvSpPr>
          <p:cNvPr id="203" name="Google Shape;20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 2 Plan van aanpak </a:t>
            </a:r>
            <a:br>
              <a:rPr b="1" i="0" lang="nl-NL" sz="4000" u="none" cap="none" strike="noStrike">
                <a:solidFill>
                  <a:srgbClr val="953734"/>
                </a:solidFill>
                <a:latin typeface="Calibri"/>
                <a:ea typeface="Calibri"/>
                <a:cs typeface="Calibri"/>
                <a:sym typeface="Calibri"/>
              </a:rPr>
            </a:br>
            <a:r>
              <a:rPr b="1" i="1" lang="nl-NL" sz="2400" u="none" cap="none" strike="noStrike">
                <a:solidFill>
                  <a:srgbClr val="953734"/>
                </a:solidFill>
                <a:latin typeface="Calibri"/>
                <a:ea typeface="Calibri"/>
                <a:cs typeface="Calibri"/>
                <a:sym typeface="Calibri"/>
              </a:rPr>
              <a:t>Verkenning en observatie</a:t>
            </a:r>
            <a:endParaRPr/>
          </a:p>
        </p:txBody>
      </p:sp>
      <p:sp>
        <p:nvSpPr>
          <p:cNvPr id="209" name="Google Shape;20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10" name="Google Shape;210;p28"/>
          <p:cNvSpPr txBox="1"/>
          <p:nvPr/>
        </p:nvSpPr>
        <p:spPr>
          <a:xfrm>
            <a:off x="611560" y="2060848"/>
            <a:ext cx="7920880" cy="4114800"/>
          </a:xfrm>
          <a:prstGeom prst="rect">
            <a:avLst/>
          </a:prstGeom>
          <a:noFill/>
          <a:ln>
            <a:noFill/>
          </a:ln>
        </p:spPr>
        <p:txBody>
          <a:bodyPr anchorCtr="0" anchor="t" bIns="45700" lIns="91425" spcFirstLastPara="1" rIns="91425" wrap="square" tIns="45700">
            <a:noAutofit/>
          </a:bodyPr>
          <a:lstStyle/>
          <a:p>
            <a:pPr indent="-361950" lvl="0" marL="361950" marR="0" rtl="0" algn="l">
              <a:lnSpc>
                <a:spcPct val="80000"/>
              </a:lnSpc>
              <a:spcBef>
                <a:spcPts val="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Neem de tijd om te observeren</a:t>
            </a:r>
            <a:endParaRPr/>
          </a:p>
          <a:p>
            <a:pPr indent="-285750" lvl="1" marL="827088"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Laat de ouder spelen met het kind.</a:t>
            </a:r>
            <a:endParaRPr/>
          </a:p>
          <a:p>
            <a:pPr indent="-285750" lvl="1" marL="827088"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Observeer de omgeving (tv, radio aan, boeken in huis, speelgoed etc)</a:t>
            </a:r>
            <a:endParaRPr/>
          </a:p>
          <a:p>
            <a:pPr indent="-285750" lvl="1" marL="827088" marR="0" rtl="0" algn="l">
              <a:lnSpc>
                <a:spcPct val="80000"/>
              </a:lnSpc>
              <a:spcBef>
                <a:spcPts val="400"/>
              </a:spcBef>
              <a:spcAft>
                <a:spcPts val="0"/>
              </a:spcAft>
              <a:buClr>
                <a:schemeClr val="dk1"/>
              </a:buClr>
              <a:buSzPts val="2000"/>
              <a:buFont typeface="Calibri"/>
              <a:buNone/>
            </a:pPr>
            <a:r>
              <a:t/>
            </a:r>
            <a:endParaRPr b="0" i="0" sz="2000" u="none" cap="none" strike="noStrike">
              <a:solidFill>
                <a:srgbClr val="006699"/>
              </a:solidFill>
              <a:latin typeface="Calibri"/>
              <a:ea typeface="Calibri"/>
              <a:cs typeface="Calibri"/>
              <a:sym typeface="Calibri"/>
            </a:endParaRPr>
          </a:p>
          <a:p>
            <a:pPr indent="-361950" lvl="0" marL="36195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Observatie: Is er contact tussen ouder en kind? (verbaal of non-verbaal)</a:t>
            </a:r>
            <a:endParaRPr/>
          </a:p>
          <a:p>
            <a:pPr indent="-234950" lvl="0" marL="361950" marR="0" rtl="0" algn="l">
              <a:lnSpc>
                <a:spcPct val="80000"/>
              </a:lnSpc>
              <a:spcBef>
                <a:spcPts val="400"/>
              </a:spcBef>
              <a:spcAft>
                <a:spcPts val="0"/>
              </a:spcAft>
              <a:buClr>
                <a:schemeClr val="dk1"/>
              </a:buClr>
              <a:buSzPts val="2000"/>
              <a:buFont typeface="Arial"/>
              <a:buNone/>
            </a:pPr>
            <a:r>
              <a:t/>
            </a:r>
            <a:endParaRPr b="0" i="0" sz="2000" u="none" cap="none" strike="noStrike">
              <a:solidFill>
                <a:srgbClr val="006699"/>
              </a:solidFill>
              <a:latin typeface="Calibri"/>
              <a:ea typeface="Calibri"/>
              <a:cs typeface="Calibri"/>
              <a:sym typeface="Calibri"/>
            </a:endParaRPr>
          </a:p>
          <a:p>
            <a:pPr indent="-361950" lvl="0" marL="36195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Wat zie je de ouder doen?</a:t>
            </a:r>
            <a:endParaRPr b="0" i="0" sz="1600" u="none" cap="none" strike="noStrike">
              <a:solidFill>
                <a:srgbClr val="006699"/>
              </a:solidFill>
              <a:latin typeface="Calibri"/>
              <a:ea typeface="Calibri"/>
              <a:cs typeface="Calibri"/>
              <a:sym typeface="Calibri"/>
            </a:endParaRPr>
          </a:p>
          <a:p>
            <a:pPr indent="-285750" lvl="1" marL="827088"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Is er (gezamenlijke) aandacht,</a:t>
            </a:r>
            <a:endParaRPr/>
          </a:p>
          <a:p>
            <a:pPr indent="-285750" lvl="1" marL="827088"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Neemt de ouder de tijd – geeft hij/zij tijd </a:t>
            </a:r>
            <a:endParaRPr/>
          </a:p>
          <a:p>
            <a:pPr indent="-285750" lvl="1" marL="827088"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Wat doet de ouder al goed?) </a:t>
            </a:r>
            <a:endParaRPr/>
          </a:p>
          <a:p>
            <a:pPr indent="-285750" lvl="1" marL="827088"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Hoe reageert de ouder op de taaluitingen (bijv. afkeurend op fouten, nadrukkelijk verbeteren etc)</a:t>
            </a:r>
            <a:endParaRPr/>
          </a:p>
          <a:p>
            <a:pPr indent="-228600" lvl="2" marL="1235075" marR="0" rtl="0" algn="l">
              <a:lnSpc>
                <a:spcPct val="80000"/>
              </a:lnSpc>
              <a:spcBef>
                <a:spcPts val="400"/>
              </a:spcBef>
              <a:spcAft>
                <a:spcPts val="0"/>
              </a:spcAft>
              <a:buClr>
                <a:srgbClr val="006699"/>
              </a:buClr>
              <a:buSzPts val="2000"/>
              <a:buFont typeface="Calibri"/>
              <a:buNone/>
            </a:pPr>
            <a:r>
              <a:rPr b="0" i="0" lang="nl-NL" sz="2000" u="none" cap="none" strike="noStrike">
                <a:solidFill>
                  <a:srgbClr val="006699"/>
                </a:solidFill>
                <a:latin typeface="Calibri"/>
                <a:ea typeface="Calibri"/>
                <a:cs typeface="Calibri"/>
                <a:sym typeface="Calibri"/>
              </a:rPr>
              <a:t> </a:t>
            </a:r>
            <a:endParaRPr/>
          </a:p>
          <a:p>
            <a:pPr indent="-361950" lvl="0" marL="361950" marR="0" rtl="0" algn="l">
              <a:lnSpc>
                <a:spcPct val="80000"/>
              </a:lnSpc>
              <a:spcBef>
                <a:spcPts val="400"/>
              </a:spcBef>
              <a:spcAft>
                <a:spcPts val="0"/>
              </a:spcAft>
              <a:buClr>
                <a:schemeClr val="dk1"/>
              </a:buClr>
              <a:buSzPts val="2000"/>
              <a:buFont typeface="Calibri"/>
              <a:buNone/>
            </a:pPr>
            <a:r>
              <a:t/>
            </a:r>
            <a:endParaRPr b="0" i="0" sz="2000" u="none" cap="none" strike="noStrike">
              <a:solidFill>
                <a:srgbClr val="00669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400"/>
              <a:buFont typeface="Calibri"/>
              <a:buNone/>
            </a:pPr>
            <a:r>
              <a:rPr b="1" i="0" lang="nl-NL" sz="4400" u="none" cap="none" strike="noStrike">
                <a:solidFill>
                  <a:srgbClr val="953734"/>
                </a:solidFill>
                <a:latin typeface="Calibri"/>
                <a:ea typeface="Calibri"/>
                <a:cs typeface="Calibri"/>
                <a:sym typeface="Calibri"/>
              </a:rPr>
              <a:t>STAP 2 Plan van aanpak</a:t>
            </a:r>
            <a:endParaRPr b="0" i="0" sz="4400" u="none" cap="none" strike="noStrike">
              <a:solidFill>
                <a:srgbClr val="953734"/>
              </a:solidFill>
              <a:latin typeface="Calibri"/>
              <a:ea typeface="Calibri"/>
              <a:cs typeface="Calibri"/>
              <a:sym typeface="Calibri"/>
            </a:endParaRPr>
          </a:p>
        </p:txBody>
      </p:sp>
      <p:sp>
        <p:nvSpPr>
          <p:cNvPr id="216" name="Google Shape;216;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77800" lvl="1" marL="742950" marR="0" rtl="0" algn="l">
              <a:lnSpc>
                <a:spcPct val="80000"/>
              </a:lnSpc>
              <a:spcBef>
                <a:spcPts val="0"/>
              </a:spcBef>
              <a:spcAft>
                <a:spcPts val="0"/>
              </a:spcAft>
              <a:buClr>
                <a:schemeClr val="dk1"/>
              </a:buClr>
              <a:buSzPts val="1700"/>
              <a:buFont typeface="Arial"/>
              <a:buNone/>
            </a:pPr>
            <a:r>
              <a:t/>
            </a:r>
            <a:endParaRPr b="0" i="0" sz="1700" u="none" cap="none" strike="noStrike">
              <a:solidFill>
                <a:srgbClr val="006699"/>
              </a:solidFill>
              <a:latin typeface="Calibri"/>
              <a:ea typeface="Calibri"/>
              <a:cs typeface="Calibri"/>
              <a:sym typeface="Calibri"/>
            </a:endParaRPr>
          </a:p>
          <a:p>
            <a:pPr indent="-363538" lvl="1" marL="363538" marR="0" rtl="0" algn="l">
              <a:lnSpc>
                <a:spcPct val="80000"/>
              </a:lnSpc>
              <a:spcBef>
                <a:spcPts val="400"/>
              </a:spcBef>
              <a:spcAft>
                <a:spcPts val="0"/>
              </a:spcAft>
              <a:buClr>
                <a:srgbClr val="006699"/>
              </a:buClr>
              <a:buSzPts val="1700"/>
              <a:buFont typeface="Noto Sans Symbols"/>
              <a:buChar char="➢"/>
            </a:pPr>
            <a:r>
              <a:rPr b="0" i="0" lang="nl-NL" sz="1700" u="none" cap="none" strike="noStrike">
                <a:solidFill>
                  <a:srgbClr val="006699"/>
                </a:solidFill>
                <a:latin typeface="Calibri"/>
                <a:ea typeface="Calibri"/>
                <a:cs typeface="Calibri"/>
                <a:sym typeface="Calibri"/>
              </a:rPr>
              <a:t> </a:t>
            </a:r>
            <a:r>
              <a:rPr b="0" i="0" lang="nl-NL" sz="2000" u="none" cap="none" strike="noStrike">
                <a:solidFill>
                  <a:srgbClr val="006699"/>
                </a:solidFill>
                <a:latin typeface="Calibri"/>
                <a:ea typeface="Calibri"/>
                <a:cs typeface="Calibri"/>
                <a:sym typeface="Calibri"/>
              </a:rPr>
              <a:t>Maak het plan van aanpak concreet door doelen te stellen in overleg met de ouder</a:t>
            </a:r>
            <a:endParaRPr/>
          </a:p>
          <a:p>
            <a:pPr indent="-127000" lvl="1" marL="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Kies een onderwerp of ‘aandachtsgebied’ uit het plan van aanpak.</a:t>
            </a:r>
            <a:endParaRPr/>
          </a:p>
          <a:p>
            <a:pPr indent="-101600" lvl="2" marL="400050"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Ik vind dat ik te weinig voorlees.	</a:t>
            </a:r>
            <a:endParaRPr/>
          </a:p>
          <a:p>
            <a:pPr indent="-101600" lvl="2" marL="400050"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Ik vergeet  vaak te praten tegen mijn kind.</a:t>
            </a:r>
            <a:endParaRPr/>
          </a:p>
          <a:p>
            <a:pPr indent="0" lvl="2" marL="400050" marR="0" rtl="0" algn="l">
              <a:lnSpc>
                <a:spcPct val="80000"/>
              </a:lnSpc>
              <a:spcBef>
                <a:spcPts val="320"/>
              </a:spcBef>
              <a:spcAft>
                <a:spcPts val="0"/>
              </a:spcAft>
              <a:buClr>
                <a:schemeClr val="dk1"/>
              </a:buClr>
              <a:buSzPts val="1600"/>
              <a:buFont typeface="Noto Sans Symbols"/>
              <a:buNone/>
            </a:pPr>
            <a:r>
              <a:t/>
            </a:r>
            <a:endParaRPr b="0" i="0" sz="16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Laat ouder beoordelen hoe goed hij/zij zichzelf </a:t>
            </a:r>
            <a:r>
              <a:rPr b="1" i="0" lang="nl-NL" sz="2000" u="none" cap="none" strike="noStrike">
                <a:solidFill>
                  <a:srgbClr val="006699"/>
                </a:solidFill>
                <a:latin typeface="Calibri"/>
                <a:ea typeface="Calibri"/>
                <a:cs typeface="Calibri"/>
                <a:sym typeface="Calibri"/>
              </a:rPr>
              <a:t>nu</a:t>
            </a:r>
            <a:r>
              <a:rPr b="0" i="0" lang="nl-NL" sz="2000" u="none" cap="none" strike="noStrike">
                <a:solidFill>
                  <a:srgbClr val="006699"/>
                </a:solidFill>
                <a:latin typeface="Calibri"/>
                <a:ea typeface="Calibri"/>
                <a:cs typeface="Calibri"/>
                <a:sym typeface="Calibri"/>
              </a:rPr>
              <a:t> vindt in dit probleem of aandachtsgebied én hoe goed de ouder zou willen zijn.</a:t>
            </a:r>
            <a:endParaRPr/>
          </a:p>
          <a:p>
            <a:pPr indent="-285750" lvl="1" marL="742950"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Ik geef mezelf een 5 voor voorlezen.</a:t>
            </a:r>
            <a:endParaRPr/>
          </a:p>
          <a:p>
            <a:pPr indent="-285750" lvl="1" marL="742950"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Ik zou mezelf graag een 7 willen geven.</a:t>
            </a:r>
            <a:endParaRPr/>
          </a:p>
          <a:p>
            <a:pPr indent="-184150" lvl="1" marL="742950" marR="0" rtl="0" algn="l">
              <a:lnSpc>
                <a:spcPct val="80000"/>
              </a:lnSpc>
              <a:spcBef>
                <a:spcPts val="320"/>
              </a:spcBef>
              <a:spcAft>
                <a:spcPts val="0"/>
              </a:spcAft>
              <a:buClr>
                <a:schemeClr val="dk1"/>
              </a:buClr>
              <a:buSzPts val="1600"/>
              <a:buFont typeface="Noto Sans Symbols"/>
              <a:buNone/>
            </a:pPr>
            <a:r>
              <a:t/>
            </a:r>
            <a:endParaRPr b="0" i="0" sz="16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Maak afspraken over hoe de ouder dit zou kunnen gaan verbeteren.</a:t>
            </a:r>
            <a:endParaRPr/>
          </a:p>
          <a:p>
            <a:pPr indent="-342900" lvl="0" marL="342900"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Laat  de ouder beoordelen hoe goed hij/zij zichzelf na bepaalde tijd vind in dit probleem of aandachtsgebied.</a:t>
            </a:r>
            <a:endParaRPr/>
          </a:p>
          <a:p>
            <a:pPr indent="-285750" lvl="1" marL="742950"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Bijv tijdens het tussentijds contact moment</a:t>
            </a:r>
            <a:endParaRPr/>
          </a:p>
          <a:p>
            <a:pPr indent="-285750" lvl="1" marL="742950" marR="0" rtl="0" algn="l">
              <a:lnSpc>
                <a:spcPct val="80000"/>
              </a:lnSpc>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Bijv bij de herbeoordeling van de taalontwikkeling</a:t>
            </a:r>
            <a:endParaRPr/>
          </a:p>
          <a:p>
            <a:pPr indent="-285750" lvl="1" marL="742950" marR="0" rtl="0" algn="l">
              <a:lnSpc>
                <a:spcPct val="80000"/>
              </a:lnSpc>
              <a:spcBef>
                <a:spcPts val="340"/>
              </a:spcBef>
              <a:spcAft>
                <a:spcPts val="0"/>
              </a:spcAft>
              <a:buClr>
                <a:schemeClr val="dk1"/>
              </a:buClr>
              <a:buSzPts val="1700"/>
              <a:buFont typeface="Arial"/>
              <a:buNone/>
            </a:pPr>
            <a:r>
              <a:t/>
            </a:r>
            <a:endParaRPr b="0" i="0" sz="1700" u="none" cap="none" strike="noStrike">
              <a:solidFill>
                <a:srgbClr val="006699"/>
              </a:solidFill>
              <a:latin typeface="Calibri"/>
              <a:ea typeface="Calibri"/>
              <a:cs typeface="Calibri"/>
              <a:sym typeface="Calibri"/>
            </a:endParaRPr>
          </a:p>
          <a:p>
            <a:pPr indent="-177800" lvl="1" marL="742950" marR="0" rtl="0" algn="l">
              <a:lnSpc>
                <a:spcPct val="80000"/>
              </a:lnSpc>
              <a:spcBef>
                <a:spcPts val="340"/>
              </a:spcBef>
              <a:spcAft>
                <a:spcPts val="0"/>
              </a:spcAft>
              <a:buClr>
                <a:schemeClr val="dk1"/>
              </a:buClr>
              <a:buSzPts val="1700"/>
              <a:buFont typeface="Arial"/>
              <a:buNone/>
            </a:pPr>
            <a:r>
              <a:t/>
            </a:r>
            <a:endParaRPr b="0" i="0" sz="1700" u="none" cap="none" strike="noStrike">
              <a:solidFill>
                <a:srgbClr val="006699"/>
              </a:solidFill>
              <a:latin typeface="Calibri"/>
              <a:ea typeface="Calibri"/>
              <a:cs typeface="Calibri"/>
              <a:sym typeface="Calibri"/>
            </a:endParaRPr>
          </a:p>
          <a:p>
            <a:pPr indent="-285750" lvl="1" marL="742950" marR="0" rtl="0" algn="l">
              <a:lnSpc>
                <a:spcPct val="80000"/>
              </a:lnSpc>
              <a:spcBef>
                <a:spcPts val="340"/>
              </a:spcBef>
              <a:spcAft>
                <a:spcPts val="0"/>
              </a:spcAft>
              <a:buClr>
                <a:schemeClr val="dk1"/>
              </a:buClr>
              <a:buSzPts val="1700"/>
              <a:buFont typeface="Arial"/>
              <a:buNone/>
            </a:pPr>
            <a:r>
              <a:t/>
            </a:r>
            <a:endParaRPr b="0" i="0" sz="1700" u="none" cap="none" strike="noStrike">
              <a:solidFill>
                <a:srgbClr val="006699"/>
              </a:solidFill>
              <a:latin typeface="Calibri"/>
              <a:ea typeface="Calibri"/>
              <a:cs typeface="Calibri"/>
              <a:sym typeface="Calibri"/>
            </a:endParaRPr>
          </a:p>
        </p:txBody>
      </p:sp>
      <p:sp>
        <p:nvSpPr>
          <p:cNvPr id="217" name="Google Shape;21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a:t>
            </a:r>
            <a:endParaRPr/>
          </a:p>
        </p:txBody>
      </p:sp>
      <p:sp>
        <p:nvSpPr>
          <p:cNvPr id="223" name="Google Shape;223;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Luister naar je kind</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Praat tegen je kind</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Stimuleer je kind om woorden goed uit te spreken</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Reageer op wat je kind wil zeggen</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Geef het goede voorbeeld, maar verbeter niet.</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Vertel wat je doet; benoem handelingen, vertel wat er gebeurt</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Deel je gevoelens en ideeën </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Moedig je kind aan om vragen te stellen</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Reageer op het spel van je kind</a:t>
            </a:r>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Lees je kind voor</a:t>
            </a:r>
            <a:endParaRPr/>
          </a:p>
        </p:txBody>
      </p:sp>
      <p:sp>
        <p:nvSpPr>
          <p:cNvPr id="224" name="Google Shape;22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Stappenplan taalstimulering</a:t>
            </a:r>
            <a:endParaRPr/>
          </a:p>
        </p:txBody>
      </p:sp>
      <p:sp>
        <p:nvSpPr>
          <p:cNvPr id="230" name="Google Shape;230;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61938" lvl="0" marL="261938" marR="0" rtl="0" algn="l">
              <a:spcBef>
                <a:spcPts val="0"/>
              </a:spcBef>
              <a:spcAft>
                <a:spcPts val="0"/>
              </a:spcAft>
              <a:buClr>
                <a:schemeClr val="dk1"/>
              </a:buClr>
              <a:buSzPts val="2400"/>
              <a:buFont typeface="Arial"/>
              <a:buNone/>
            </a:pPr>
            <a:r>
              <a:t/>
            </a:r>
            <a:endParaRPr b="1" i="0" sz="2400" u="none" cap="none" strike="noStrike">
              <a:solidFill>
                <a:srgbClr val="006699"/>
              </a:solidFill>
              <a:latin typeface="Calibri"/>
              <a:ea typeface="Calibri"/>
              <a:cs typeface="Calibri"/>
              <a:sym typeface="Calibri"/>
            </a:endParaRPr>
          </a:p>
          <a:p>
            <a:pPr indent="-261938" lvl="0" marL="261938" marR="0" rtl="0" algn="l">
              <a:spcBef>
                <a:spcPts val="48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STAP 3 – vinger aan de pols houden</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De ouder gaat de komende tijd aan de slag met het plan van aanpak.</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Plan een telefonisch consult met de ouder na ongeveer een maand</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In dit telefonisch consult ga je na of:</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De  ouder daadwerkelijk werkt met het plan van aanpak</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Of de ouder dingen gewijzigd heeft omdat die bijvoorbeeld beter lijken te werken.</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Of de ouder veranderingen ziet bij het kind.</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Of de ouder tegen problemen aan is gelopen.</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Of het plan moet worden bijgesteld.</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Of de ouder verder kan met het plan van aanpak tot de herbeoordeling bij 30 mndn </a:t>
            </a:r>
            <a:endParaRPr/>
          </a:p>
          <a:p>
            <a:pPr indent="-261937" lvl="1" marL="661988"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Heeft de ouder nog vragen of extra uitleg nodig</a:t>
            </a:r>
            <a:endParaRPr/>
          </a:p>
          <a:p>
            <a:pPr indent="-261937" lvl="1" marL="661988" marR="0" rtl="0" algn="l">
              <a:spcBef>
                <a:spcPts val="320"/>
              </a:spcBef>
              <a:spcAft>
                <a:spcPts val="0"/>
              </a:spcAft>
              <a:buClr>
                <a:schemeClr val="dk1"/>
              </a:buClr>
              <a:buSzPts val="1600"/>
              <a:buFont typeface="Arial"/>
              <a:buNone/>
            </a:pPr>
            <a:r>
              <a:t/>
            </a:r>
            <a:endParaRPr b="0" i="0" sz="1600" u="none" cap="none" strike="noStrike">
              <a:solidFill>
                <a:srgbClr val="006699"/>
              </a:solidFill>
              <a:latin typeface="Calibri"/>
              <a:ea typeface="Calibri"/>
              <a:cs typeface="Calibri"/>
              <a:sym typeface="Calibri"/>
            </a:endParaRPr>
          </a:p>
        </p:txBody>
      </p:sp>
      <p:sp>
        <p:nvSpPr>
          <p:cNvPr id="231" name="Google Shape;23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D46A72"/>
              </a:buClr>
              <a:buSzPts val="4400"/>
              <a:buFont typeface="Calibri"/>
              <a:buNone/>
            </a:pPr>
            <a:r>
              <a:rPr b="0" i="0" lang="nl-NL" sz="4400" u="none" cap="none" strike="noStrike">
                <a:solidFill>
                  <a:srgbClr val="D46A72"/>
                </a:solidFill>
                <a:latin typeface="Calibri"/>
                <a:ea typeface="Calibri"/>
                <a:cs typeface="Calibri"/>
                <a:sym typeface="Calibri"/>
              </a:rPr>
              <a:t>Inhoud van de scholing</a:t>
            </a:r>
            <a:endParaRPr/>
          </a:p>
        </p:txBody>
      </p:sp>
      <p:sp>
        <p:nvSpPr>
          <p:cNvPr id="99" name="Google Shape;99;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425450" lvl="0" marL="55245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14350" lvl="1" marL="971550" marR="0" rtl="0" algn="l">
              <a:spcBef>
                <a:spcPts val="560"/>
              </a:spcBef>
              <a:spcAft>
                <a:spcPts val="0"/>
              </a:spcAft>
              <a:buClr>
                <a:srgbClr val="366092"/>
              </a:buClr>
              <a:buSzPts val="2800"/>
              <a:buFont typeface="Calibri"/>
              <a:buAutoNum type="alphaLcPeriod"/>
            </a:pPr>
            <a:r>
              <a:rPr b="0" i="0" lang="nl-NL" sz="2800" u="none" cap="none" strike="noStrike">
                <a:solidFill>
                  <a:srgbClr val="366092"/>
                </a:solidFill>
                <a:latin typeface="Calibri"/>
                <a:ea typeface="Calibri"/>
                <a:cs typeface="Calibri"/>
                <a:sym typeface="Calibri"/>
              </a:rPr>
              <a:t>Thema 4 Voorlichting, advisering &amp; begeleiding</a:t>
            </a:r>
            <a:endParaRPr/>
          </a:p>
          <a:p>
            <a:pPr indent="-336550" lvl="1" marL="971550" marR="0" rtl="0" algn="l">
              <a:spcBef>
                <a:spcPts val="560"/>
              </a:spcBef>
              <a:spcAft>
                <a:spcPts val="0"/>
              </a:spcAft>
              <a:buClr>
                <a:schemeClr val="dk1"/>
              </a:buClr>
              <a:buSzPts val="2800"/>
              <a:buFont typeface="Calibri"/>
              <a:buNone/>
            </a:pPr>
            <a:r>
              <a:t/>
            </a:r>
            <a:endParaRPr b="0" i="0" sz="2800" u="none" cap="none" strike="noStrike">
              <a:solidFill>
                <a:srgbClr val="366092"/>
              </a:solidFill>
              <a:latin typeface="Calibri"/>
              <a:ea typeface="Calibri"/>
              <a:cs typeface="Calibri"/>
              <a:sym typeface="Calibri"/>
            </a:endParaRPr>
          </a:p>
          <a:p>
            <a:pPr indent="-514350" lvl="2" marL="1371600" marR="0" rtl="0" algn="l">
              <a:spcBef>
                <a:spcPts val="480"/>
              </a:spcBef>
              <a:spcAft>
                <a:spcPts val="0"/>
              </a:spcAft>
              <a:buClr>
                <a:srgbClr val="366092"/>
              </a:buClr>
              <a:buSzPts val="2400"/>
              <a:buFont typeface="Calibri"/>
              <a:buAutoNum type="arabicPeriod"/>
            </a:pPr>
            <a:r>
              <a:rPr b="0" i="0" lang="nl-NL" sz="2400" u="none" cap="none" strike="noStrike">
                <a:solidFill>
                  <a:srgbClr val="366092"/>
                </a:solidFill>
                <a:latin typeface="Calibri"/>
                <a:ea typeface="Calibri"/>
                <a:cs typeface="Calibri"/>
                <a:sym typeface="Calibri"/>
              </a:rPr>
              <a:t>Voorlichting</a:t>
            </a:r>
            <a:endParaRPr/>
          </a:p>
          <a:p>
            <a:pPr indent="-514350" lvl="3" marL="1828800" marR="0" rtl="0" algn="l">
              <a:spcBef>
                <a:spcPts val="400"/>
              </a:spcBef>
              <a:spcAft>
                <a:spcPts val="0"/>
              </a:spcAft>
              <a:buClr>
                <a:srgbClr val="366092"/>
              </a:buClr>
              <a:buSzPts val="2000"/>
              <a:buFont typeface="Calibri"/>
              <a:buAutoNum type="arabicPeriod"/>
            </a:pPr>
            <a:r>
              <a:rPr b="0" i="0" lang="nl-NL" sz="2000" u="none" cap="none" strike="noStrike">
                <a:solidFill>
                  <a:srgbClr val="366092"/>
                </a:solidFill>
                <a:latin typeface="Calibri"/>
                <a:ea typeface="Calibri"/>
                <a:cs typeface="Calibri"/>
                <a:sym typeface="Calibri"/>
              </a:rPr>
              <a:t>JGZ professionals geven voorlichting over de taalontwikkeling van kinderen </a:t>
            </a:r>
            <a:r>
              <a:rPr b="0" i="0" lang="nl-NL" sz="1100" u="none" cap="none" strike="noStrike">
                <a:solidFill>
                  <a:srgbClr val="366092"/>
                </a:solidFill>
                <a:latin typeface="Calibri"/>
                <a:ea typeface="Calibri"/>
                <a:cs typeface="Calibri"/>
                <a:sym typeface="Calibri"/>
              </a:rPr>
              <a:t>(thema taalontwikkeling, bijlage 7 en deze scholing)</a:t>
            </a:r>
            <a:endParaRPr/>
          </a:p>
          <a:p>
            <a:pPr indent="-514350" lvl="3" marL="1828800" marR="0" rtl="0" algn="l">
              <a:spcBef>
                <a:spcPts val="400"/>
              </a:spcBef>
              <a:spcAft>
                <a:spcPts val="0"/>
              </a:spcAft>
              <a:buClr>
                <a:srgbClr val="366092"/>
              </a:buClr>
              <a:buSzPts val="2000"/>
              <a:buFont typeface="Calibri"/>
              <a:buAutoNum type="arabicPeriod"/>
            </a:pPr>
            <a:r>
              <a:rPr b="0" i="0" lang="nl-NL" sz="2000" u="none" cap="none" strike="noStrike">
                <a:solidFill>
                  <a:srgbClr val="366092"/>
                </a:solidFill>
                <a:latin typeface="Calibri"/>
                <a:ea typeface="Calibri"/>
                <a:cs typeface="Calibri"/>
                <a:sym typeface="Calibri"/>
              </a:rPr>
              <a:t>JGZ benadrukt het belang van goede interactie met het kind en geeft adviezen op maat over strategieën</a:t>
            </a:r>
            <a:endParaRPr/>
          </a:p>
          <a:p>
            <a:pPr indent="-514350" lvl="3" marL="1828800" marR="0" rtl="0" algn="l">
              <a:spcBef>
                <a:spcPts val="400"/>
              </a:spcBef>
              <a:spcAft>
                <a:spcPts val="0"/>
              </a:spcAft>
              <a:buClr>
                <a:srgbClr val="366092"/>
              </a:buClr>
              <a:buSzPts val="2000"/>
              <a:buFont typeface="Calibri"/>
              <a:buAutoNum type="arabicPeriod"/>
            </a:pPr>
            <a:r>
              <a:rPr b="0" i="0" lang="nl-NL" sz="2000" u="none" cap="none" strike="noStrike">
                <a:solidFill>
                  <a:srgbClr val="366092"/>
                </a:solidFill>
                <a:latin typeface="Calibri"/>
                <a:ea typeface="Calibri"/>
                <a:cs typeface="Calibri"/>
                <a:sym typeface="Calibri"/>
              </a:rPr>
              <a:t>Voorlichting en advies aan meertalige gezinnen is hetzelfde als bij eentalige gezinnen. Ouders communiceren in de taal die zij het best beheersen.</a:t>
            </a:r>
            <a:endParaRPr/>
          </a:p>
          <a:p>
            <a:pPr indent="0" lvl="3" marL="1314450" marR="0" rtl="0" algn="l">
              <a:spcBef>
                <a:spcPts val="400"/>
              </a:spcBef>
              <a:spcAft>
                <a:spcPts val="0"/>
              </a:spcAft>
              <a:buClr>
                <a:srgbClr val="366092"/>
              </a:buClr>
              <a:buSzPts val="2000"/>
              <a:buFont typeface="Arial"/>
              <a:buNone/>
            </a:pPr>
            <a:r>
              <a:rPr b="0" i="0" lang="nl-NL" sz="2000" u="none" cap="none" strike="noStrike">
                <a:solidFill>
                  <a:srgbClr val="366092"/>
                </a:solidFill>
                <a:latin typeface="Calibri"/>
                <a:ea typeface="Calibri"/>
                <a:cs typeface="Calibri"/>
                <a:sym typeface="Calibri"/>
              </a:rPr>
              <a:t> </a:t>
            </a:r>
            <a:endParaRPr b="0" i="0" sz="2000" u="none" cap="none" strike="noStrike">
              <a:solidFill>
                <a:srgbClr val="366092"/>
              </a:solidFill>
              <a:latin typeface="Calibri"/>
              <a:ea typeface="Calibri"/>
              <a:cs typeface="Calibri"/>
              <a:sym typeface="Calibri"/>
            </a:endParaRPr>
          </a:p>
          <a:p>
            <a:pPr indent="-387350" lvl="2" marL="1371600" marR="0" rtl="0" algn="l">
              <a:spcBef>
                <a:spcPts val="400"/>
              </a:spcBef>
              <a:spcAft>
                <a:spcPts val="0"/>
              </a:spcAft>
              <a:buClr>
                <a:schemeClr val="dk1"/>
              </a:buClr>
              <a:buSzPts val="2000"/>
              <a:buFont typeface="Calibri"/>
              <a:buNone/>
            </a:pPr>
            <a:r>
              <a:t/>
            </a:r>
            <a:endParaRPr b="0" i="0" sz="2000" u="none" cap="none" strike="noStrike">
              <a:solidFill>
                <a:srgbClr val="366092"/>
              </a:solidFill>
              <a:latin typeface="Calibri"/>
              <a:ea typeface="Calibri"/>
              <a:cs typeface="Calibri"/>
              <a:sym typeface="Calibri"/>
            </a:endParaRPr>
          </a:p>
          <a:p>
            <a:pPr indent="0" lvl="0" marL="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366092"/>
              </a:solidFill>
              <a:latin typeface="Calibri"/>
              <a:ea typeface="Calibri"/>
              <a:cs typeface="Calibri"/>
              <a:sym typeface="Calibri"/>
            </a:endParaRPr>
          </a:p>
        </p:txBody>
      </p:sp>
      <p:sp>
        <p:nvSpPr>
          <p:cNvPr id="100" name="Google Shape;100;p1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nl-NL" sz="1200" u="none" cap="none" strike="noStrike">
                <a:solidFill>
                  <a:srgbClr val="888888"/>
                </a:solidFill>
                <a:latin typeface="Calibri"/>
                <a:ea typeface="Calibri"/>
                <a:cs typeface="Calibri"/>
                <a:sym typeface="Calibri"/>
              </a:rPr>
              <a:t>		</a:t>
            </a:r>
            <a:fld id="{00000000-1234-1234-1234-123412341234}" type="slidenum">
              <a:rPr b="0" i="0" lang="nl-NL"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 4 Plan van aanpak </a:t>
            </a:r>
            <a:br>
              <a:rPr b="1" i="0" lang="nl-NL" sz="4000" u="none" cap="none" strike="noStrike">
                <a:solidFill>
                  <a:srgbClr val="953734"/>
                </a:solidFill>
                <a:latin typeface="Calibri"/>
                <a:ea typeface="Calibri"/>
                <a:cs typeface="Calibri"/>
                <a:sym typeface="Calibri"/>
              </a:rPr>
            </a:br>
            <a:r>
              <a:rPr b="1" i="1" lang="nl-NL" sz="2400" u="none" cap="none" strike="noStrike">
                <a:solidFill>
                  <a:srgbClr val="953734"/>
                </a:solidFill>
                <a:latin typeface="Calibri"/>
                <a:ea typeface="Calibri"/>
                <a:cs typeface="Calibri"/>
                <a:sym typeface="Calibri"/>
              </a:rPr>
              <a:t>Evaluatie &amp; herbeoordeling</a:t>
            </a:r>
            <a:endParaRPr/>
          </a:p>
        </p:txBody>
      </p:sp>
      <p:sp>
        <p:nvSpPr>
          <p:cNvPr id="237" name="Google Shape;237;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Evaluatie van de HB</a:t>
            </a:r>
            <a:endParaRPr/>
          </a:p>
          <a:p>
            <a:pPr indent="-285750" lvl="1" marL="742950" marR="0" rtl="0" algn="l">
              <a:spcBef>
                <a:spcPts val="320"/>
              </a:spcBef>
              <a:spcAft>
                <a:spcPts val="0"/>
              </a:spcAft>
              <a:buClr>
                <a:srgbClr val="006699"/>
              </a:buClr>
              <a:buSzPts val="1600"/>
              <a:buFont typeface="Courier New"/>
              <a:buChar char="o"/>
            </a:pPr>
            <a:r>
              <a:rPr b="0" i="0" lang="nl-NL" sz="1600" u="none" cap="none" strike="noStrike">
                <a:solidFill>
                  <a:srgbClr val="006699"/>
                </a:solidFill>
                <a:latin typeface="Calibri"/>
                <a:ea typeface="Calibri"/>
                <a:cs typeface="Calibri"/>
                <a:sym typeface="Calibri"/>
              </a:rPr>
              <a:t>Hoe is het gegaan met de ST activiteiten?</a:t>
            </a:r>
            <a:endParaRPr/>
          </a:p>
          <a:p>
            <a:pPr indent="-285750" lvl="1" marL="742950" marR="0" rtl="0" algn="l">
              <a:spcBef>
                <a:spcPts val="320"/>
              </a:spcBef>
              <a:spcAft>
                <a:spcPts val="0"/>
              </a:spcAft>
              <a:buClr>
                <a:srgbClr val="006699"/>
              </a:buClr>
              <a:buSzPts val="1600"/>
              <a:buFont typeface="Courier New"/>
              <a:buChar char="o"/>
            </a:pPr>
            <a:r>
              <a:rPr b="0" i="0" lang="nl-NL" sz="1600" u="none" cap="none" strike="noStrike">
                <a:solidFill>
                  <a:srgbClr val="006699"/>
                </a:solidFill>
                <a:latin typeface="Calibri"/>
                <a:ea typeface="Calibri"/>
                <a:cs typeface="Calibri"/>
                <a:sym typeface="Calibri"/>
              </a:rPr>
              <a:t>Is het gelukt om actief bezig te zijn met ST via het plan van aanpak</a:t>
            </a:r>
            <a:endParaRPr/>
          </a:p>
          <a:p>
            <a:pPr indent="-285750" lvl="1" marL="742950" marR="0" rtl="0" algn="l">
              <a:spcBef>
                <a:spcPts val="320"/>
              </a:spcBef>
              <a:spcAft>
                <a:spcPts val="0"/>
              </a:spcAft>
              <a:buClr>
                <a:srgbClr val="006699"/>
              </a:buClr>
              <a:buSzPts val="1600"/>
              <a:buFont typeface="Courier New"/>
              <a:buChar char="o"/>
            </a:pPr>
            <a:r>
              <a:rPr b="0" i="0" lang="nl-NL" sz="1600" u="none" cap="none" strike="noStrike">
                <a:solidFill>
                  <a:srgbClr val="006699"/>
                </a:solidFill>
                <a:latin typeface="Calibri"/>
                <a:ea typeface="Calibri"/>
                <a:cs typeface="Calibri"/>
                <a:sym typeface="Calibri"/>
              </a:rPr>
              <a:t>Wat ging goed? Wat ging minder goed?</a:t>
            </a:r>
            <a:endParaRPr/>
          </a:p>
          <a:p>
            <a:pPr indent="-285750" lvl="1" marL="742950" marR="0" rtl="0" algn="l">
              <a:spcBef>
                <a:spcPts val="320"/>
              </a:spcBef>
              <a:spcAft>
                <a:spcPts val="0"/>
              </a:spcAft>
              <a:buClr>
                <a:srgbClr val="006699"/>
              </a:buClr>
              <a:buSzPts val="1600"/>
              <a:buFont typeface="Courier New"/>
              <a:buChar char="o"/>
            </a:pPr>
            <a:r>
              <a:rPr b="0" i="0" lang="nl-NL" sz="1600" u="none" cap="none" strike="noStrike">
                <a:solidFill>
                  <a:srgbClr val="006699"/>
                </a:solidFill>
                <a:latin typeface="Calibri"/>
                <a:ea typeface="Calibri"/>
                <a:cs typeface="Calibri"/>
                <a:sym typeface="Calibri"/>
              </a:rPr>
              <a:t>Wat zien zij bij hun kind?</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Herbeoordeling</a:t>
            </a:r>
            <a:endParaRPr/>
          </a:p>
        </p:txBody>
      </p:sp>
      <p:sp>
        <p:nvSpPr>
          <p:cNvPr id="238" name="Google Shape;23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Stappenplan taalstimulering</a:t>
            </a:r>
            <a:endParaRPr/>
          </a:p>
        </p:txBody>
      </p:sp>
      <p:sp>
        <p:nvSpPr>
          <p:cNvPr id="244" name="Google Shape;244;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61938" lvl="0" marL="261938" marR="0" rtl="0" algn="l">
              <a:spcBef>
                <a:spcPts val="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STAP 4 Herbeoordeling taalontwikkeling op 30 mndn</a:t>
            </a:r>
            <a:endParaRPr b="0" i="0" sz="2000" u="none" cap="none" strike="noStrike">
              <a:solidFill>
                <a:srgbClr val="006699"/>
              </a:solidFill>
              <a:latin typeface="Calibri"/>
              <a:ea typeface="Calibri"/>
              <a:cs typeface="Calibri"/>
              <a:sym typeface="Calibri"/>
            </a:endParaRPr>
          </a:p>
          <a:p>
            <a:pPr indent="-109538" lvl="0" marL="261938" marR="0" rtl="0" algn="l">
              <a:spcBef>
                <a:spcPts val="480"/>
              </a:spcBef>
              <a:spcAft>
                <a:spcPts val="0"/>
              </a:spcAft>
              <a:buClr>
                <a:schemeClr val="dk1"/>
              </a:buClr>
              <a:buSzPts val="2400"/>
              <a:buFont typeface="Noto Sans Symbols"/>
              <a:buNone/>
            </a:pPr>
            <a:r>
              <a:t/>
            </a:r>
            <a:endParaRPr b="1" i="0" sz="2400" u="none" cap="none" strike="noStrike">
              <a:solidFill>
                <a:srgbClr val="006699"/>
              </a:solidFill>
              <a:latin typeface="Calibri"/>
              <a:ea typeface="Calibri"/>
              <a:cs typeface="Calibri"/>
              <a:sym typeface="Calibri"/>
            </a:endParaRPr>
          </a:p>
        </p:txBody>
      </p:sp>
      <p:sp>
        <p:nvSpPr>
          <p:cNvPr id="245" name="Google Shape;245;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46" name="Google Shape;246;p33"/>
          <p:cNvSpPr txBox="1"/>
          <p:nvPr/>
        </p:nvSpPr>
        <p:spPr>
          <a:xfrm>
            <a:off x="683568" y="2708920"/>
            <a:ext cx="7561262" cy="1440755"/>
          </a:xfrm>
          <a:prstGeom prst="rect">
            <a:avLst/>
          </a:prstGeom>
          <a:noFill/>
          <a:ln cap="flat" cmpd="sng" w="9525">
            <a:solidFill>
              <a:srgbClr val="B6DDE7"/>
            </a:solidFill>
            <a:prstDash val="solid"/>
            <a:round/>
            <a:headEnd len="sm" w="sm" type="none"/>
            <a:tailEnd len="sm" w="sm" type="none"/>
          </a:ln>
        </p:spPr>
        <p:txBody>
          <a:bodyPr anchorCtr="0" anchor="t" bIns="45700" lIns="91425" spcFirstLastPara="1" rIns="91425" wrap="square" tIns="45700">
            <a:noAutofit/>
          </a:bodyPr>
          <a:lstStyle/>
          <a:p>
            <a:pPr indent="-361950" lvl="0" marL="361950" marR="0" rtl="0" algn="l">
              <a:lnSpc>
                <a:spcPct val="80000"/>
              </a:lnSpc>
              <a:spcBef>
                <a:spcPts val="0"/>
              </a:spcBef>
              <a:spcAft>
                <a:spcPts val="0"/>
              </a:spcAft>
              <a:buClr>
                <a:schemeClr val="dk1"/>
              </a:buClr>
              <a:buSzPts val="1627"/>
              <a:buFont typeface="Calibri"/>
              <a:buNone/>
            </a:pPr>
            <a:r>
              <a:t/>
            </a:r>
            <a:endParaRPr b="0" i="1" sz="1627" u="none" cap="none" strike="noStrike">
              <a:solidFill>
                <a:schemeClr val="dk2"/>
              </a:solidFill>
              <a:latin typeface="Calibri"/>
              <a:ea typeface="Calibri"/>
              <a:cs typeface="Calibri"/>
              <a:sym typeface="Calibri"/>
            </a:endParaRPr>
          </a:p>
          <a:p>
            <a:pPr indent="-361950" lvl="0" marL="361950" marR="0" rtl="0" algn="l">
              <a:lnSpc>
                <a:spcPct val="80000"/>
              </a:lnSpc>
              <a:spcBef>
                <a:spcPts val="403"/>
              </a:spcBef>
              <a:spcAft>
                <a:spcPts val="0"/>
              </a:spcAft>
              <a:buClr>
                <a:schemeClr val="dk2"/>
              </a:buClr>
              <a:buSzPts val="2015"/>
              <a:buFont typeface="Courier New"/>
              <a:buChar char="o"/>
            </a:pPr>
            <a:r>
              <a:rPr b="0" i="0" lang="nl-NL" sz="2015" u="none" cap="none" strike="noStrike">
                <a:solidFill>
                  <a:schemeClr val="dk2"/>
                </a:solidFill>
                <a:latin typeface="Calibri"/>
                <a:ea typeface="Calibri"/>
                <a:cs typeface="Calibri"/>
                <a:sym typeface="Calibri"/>
              </a:rPr>
              <a:t>Maakt 2 woordzinnen</a:t>
            </a:r>
            <a:endParaRPr/>
          </a:p>
          <a:p>
            <a:pPr indent="-258635" lvl="0" marL="361950" marR="0" rtl="0" algn="l">
              <a:lnSpc>
                <a:spcPct val="80000"/>
              </a:lnSpc>
              <a:spcBef>
                <a:spcPts val="325"/>
              </a:spcBef>
              <a:spcAft>
                <a:spcPts val="0"/>
              </a:spcAft>
              <a:buClr>
                <a:schemeClr val="dk1"/>
              </a:buClr>
              <a:buSzPts val="1627"/>
              <a:buFont typeface="Arial"/>
              <a:buNone/>
            </a:pPr>
            <a:r>
              <a:t/>
            </a:r>
            <a:endParaRPr b="0" i="1" sz="1627" u="none" cap="none" strike="noStrike">
              <a:solidFill>
                <a:schemeClr val="dk2"/>
              </a:solidFill>
              <a:latin typeface="Calibri"/>
              <a:ea typeface="Calibri"/>
              <a:cs typeface="Calibri"/>
              <a:sym typeface="Calibri"/>
            </a:endParaRPr>
          </a:p>
          <a:p>
            <a:pPr indent="-361950" lvl="0" marL="361950" marR="0" rtl="0" algn="l">
              <a:lnSpc>
                <a:spcPct val="80000"/>
              </a:lnSpc>
              <a:spcBef>
                <a:spcPts val="325"/>
              </a:spcBef>
              <a:spcAft>
                <a:spcPts val="0"/>
              </a:spcAft>
              <a:buClr>
                <a:schemeClr val="dk2"/>
              </a:buClr>
              <a:buSzPts val="1627"/>
              <a:buFont typeface="Calibri"/>
              <a:buNone/>
            </a:pPr>
            <a:r>
              <a:rPr b="0" i="1" lang="nl-NL" sz="1627" u="none" cap="none" strike="noStrike">
                <a:solidFill>
                  <a:schemeClr val="dk2"/>
                </a:solidFill>
                <a:latin typeface="Calibri"/>
                <a:ea typeface="Calibri"/>
                <a:cs typeface="Calibri"/>
                <a:sym typeface="Calibri"/>
              </a:rPr>
              <a:t>	</a:t>
            </a:r>
            <a:r>
              <a:rPr b="0" i="1" lang="nl-NL" sz="1162" u="none" cap="none" strike="noStrike">
                <a:solidFill>
                  <a:schemeClr val="dk2"/>
                </a:solidFill>
                <a:latin typeface="Calibri"/>
                <a:ea typeface="Calibri"/>
                <a:cs typeface="Calibri"/>
                <a:sym typeface="Calibri"/>
              </a:rPr>
              <a:t>Dit is bij Van Wiechen 24 maanden kenmerk 41. </a:t>
            </a:r>
            <a:endParaRPr/>
          </a:p>
          <a:p>
            <a:pPr indent="-361950" lvl="0" marL="361950" marR="0" rtl="0" algn="l">
              <a:lnSpc>
                <a:spcPct val="80000"/>
              </a:lnSpc>
              <a:spcBef>
                <a:spcPts val="232"/>
              </a:spcBef>
              <a:spcAft>
                <a:spcPts val="0"/>
              </a:spcAft>
              <a:buClr>
                <a:schemeClr val="dk2"/>
              </a:buClr>
              <a:buSzPts val="1162"/>
              <a:buFont typeface="Calibri"/>
              <a:buNone/>
            </a:pPr>
            <a:r>
              <a:rPr b="0" i="1" lang="nl-NL" sz="1162" u="none" cap="none" strike="noStrike">
                <a:solidFill>
                  <a:schemeClr val="dk2"/>
                </a:solidFill>
                <a:latin typeface="Calibri"/>
                <a:ea typeface="Calibri"/>
                <a:cs typeface="Calibri"/>
                <a:sym typeface="Calibri"/>
              </a:rPr>
              <a:t>	Afname van dit kenmerk wordt herhaald bij herbeoordeling.</a:t>
            </a:r>
            <a:endParaRPr/>
          </a:p>
          <a:p>
            <a:pPr indent="-361950" lvl="0" marL="361950" marR="0" rtl="0" algn="l">
              <a:lnSpc>
                <a:spcPct val="80000"/>
              </a:lnSpc>
              <a:spcBef>
                <a:spcPts val="217"/>
              </a:spcBef>
              <a:spcAft>
                <a:spcPts val="0"/>
              </a:spcAft>
              <a:buClr>
                <a:schemeClr val="dk2"/>
              </a:buClr>
              <a:buSzPts val="1085"/>
              <a:buFont typeface="Calibri"/>
              <a:buNone/>
            </a:pPr>
            <a:r>
              <a:rPr b="0" i="1" lang="nl-NL" sz="1085" u="none" cap="none" strike="noStrike">
                <a:solidFill>
                  <a:schemeClr val="dk2"/>
                </a:solidFill>
                <a:latin typeface="Calibri"/>
                <a:ea typeface="Calibri"/>
                <a:cs typeface="Calibri"/>
                <a:sym typeface="Calibri"/>
              </a:rPr>
              <a:t>	</a:t>
            </a:r>
            <a:endParaRPr/>
          </a:p>
          <a:p>
            <a:pPr indent="-361950" lvl="0" marL="361950" marR="0" rtl="0" algn="l">
              <a:lnSpc>
                <a:spcPct val="80000"/>
              </a:lnSpc>
              <a:spcBef>
                <a:spcPts val="217"/>
              </a:spcBef>
              <a:spcAft>
                <a:spcPts val="0"/>
              </a:spcAft>
              <a:buClr>
                <a:schemeClr val="dk1"/>
              </a:buClr>
              <a:buSzPts val="1085"/>
              <a:buFont typeface="Calibri"/>
              <a:buNone/>
            </a:pPr>
            <a:r>
              <a:t/>
            </a:r>
            <a:endParaRPr b="0" i="1" sz="1085" u="none" cap="none" strike="noStrike">
              <a:solidFill>
                <a:schemeClr val="dk2"/>
              </a:solidFill>
              <a:latin typeface="Calibri"/>
              <a:ea typeface="Calibri"/>
              <a:cs typeface="Calibri"/>
              <a:sym typeface="Calibri"/>
            </a:endParaRPr>
          </a:p>
          <a:p>
            <a:pPr indent="-361950" lvl="0" marL="361950" marR="0" rtl="0" algn="l">
              <a:lnSpc>
                <a:spcPct val="80000"/>
              </a:lnSpc>
              <a:spcBef>
                <a:spcPts val="325"/>
              </a:spcBef>
              <a:spcAft>
                <a:spcPts val="0"/>
              </a:spcAft>
              <a:buNone/>
            </a:pPr>
            <a:r>
              <a:t/>
            </a:r>
            <a:endParaRPr b="0" i="1" sz="1627" u="none" cap="none" strike="noStrike">
              <a:solidFill>
                <a:schemeClr val="dk2"/>
              </a:solidFill>
              <a:latin typeface="Calibri"/>
              <a:ea typeface="Calibri"/>
              <a:cs typeface="Calibri"/>
              <a:sym typeface="Calibri"/>
            </a:endParaRPr>
          </a:p>
        </p:txBody>
      </p:sp>
      <p:sp>
        <p:nvSpPr>
          <p:cNvPr id="247" name="Google Shape;247;p33"/>
          <p:cNvSpPr txBox="1"/>
          <p:nvPr/>
        </p:nvSpPr>
        <p:spPr>
          <a:xfrm>
            <a:off x="755576" y="4796432"/>
            <a:ext cx="7561263" cy="1512888"/>
          </a:xfrm>
          <a:prstGeom prst="rect">
            <a:avLst/>
          </a:prstGeom>
          <a:noFill/>
          <a:ln>
            <a:noFill/>
          </a:ln>
        </p:spPr>
        <p:txBody>
          <a:bodyPr anchorCtr="0" anchor="t" bIns="45700" lIns="91425" spcFirstLastPara="1" rIns="91425" wrap="square" tIns="45700">
            <a:noAutofit/>
          </a:bodyPr>
          <a:lstStyle/>
          <a:p>
            <a:pPr indent="-361950" lvl="0" marL="361950" marR="0" rtl="0" algn="l">
              <a:spcBef>
                <a:spcPts val="0"/>
              </a:spcBef>
              <a:spcAft>
                <a:spcPts val="0"/>
              </a:spcAft>
              <a:buNone/>
            </a:pPr>
            <a:r>
              <a:t/>
            </a:r>
            <a:endParaRPr sz="2000">
              <a:solidFill>
                <a:srgbClr val="003366"/>
              </a:solidFill>
              <a:latin typeface="Calibri"/>
              <a:ea typeface="Calibri"/>
              <a:cs typeface="Calibri"/>
              <a:sym typeface="Calibri"/>
            </a:endParaRPr>
          </a:p>
          <a:p>
            <a:pPr indent="-361950" lvl="0" marL="361950" marR="0" rtl="0" algn="l">
              <a:spcBef>
                <a:spcPts val="400"/>
              </a:spcBef>
              <a:spcAft>
                <a:spcPts val="0"/>
              </a:spcAft>
              <a:buClr>
                <a:srgbClr val="003366"/>
              </a:buClr>
              <a:buSzPts val="2000"/>
              <a:buFont typeface="Calibri"/>
              <a:buChar char="o"/>
            </a:pPr>
            <a:r>
              <a:rPr lang="nl-NL" sz="2000">
                <a:solidFill>
                  <a:srgbClr val="003366"/>
                </a:solidFill>
                <a:latin typeface="Calibri"/>
                <a:ea typeface="Calibri"/>
                <a:cs typeface="Calibri"/>
                <a:sym typeface="Calibri"/>
              </a:rPr>
              <a:t>Kenmerk 43: Noemt zichzelf ‘ik’ of ‘mij’</a:t>
            </a:r>
            <a:endParaRPr/>
          </a:p>
          <a:p>
            <a:pPr indent="-361950" lvl="0" marL="361950" marR="0" rtl="0" algn="l">
              <a:spcBef>
                <a:spcPts val="400"/>
              </a:spcBef>
              <a:spcAft>
                <a:spcPts val="0"/>
              </a:spcAft>
              <a:buClr>
                <a:srgbClr val="003366"/>
              </a:buClr>
              <a:buSzPts val="2000"/>
              <a:buFont typeface="Calibri"/>
              <a:buChar char="o"/>
            </a:pPr>
            <a:r>
              <a:rPr lang="nl-NL" sz="2000">
                <a:solidFill>
                  <a:srgbClr val="003366"/>
                </a:solidFill>
                <a:latin typeface="Calibri"/>
                <a:ea typeface="Calibri"/>
                <a:cs typeface="Calibri"/>
                <a:sym typeface="Calibri"/>
              </a:rPr>
              <a:t>Kenmerk 44: Wijst 5 plaatjes aan in boek</a:t>
            </a:r>
            <a:endParaRPr/>
          </a:p>
          <a:p>
            <a:pPr indent="-234950" lvl="0" marL="361950" marR="0" rtl="0" algn="l">
              <a:spcBef>
                <a:spcPts val="400"/>
              </a:spcBef>
              <a:spcAft>
                <a:spcPts val="0"/>
              </a:spcAft>
              <a:buClr>
                <a:srgbClr val="003366"/>
              </a:buClr>
              <a:buSzPts val="2000"/>
              <a:buFont typeface="Calibri"/>
              <a:buNone/>
            </a:pPr>
            <a:r>
              <a:t/>
            </a:r>
            <a:endParaRPr sz="2000">
              <a:solidFill>
                <a:srgbClr val="003366"/>
              </a:solidFill>
              <a:latin typeface="Calibri"/>
              <a:ea typeface="Calibri"/>
              <a:cs typeface="Calibri"/>
              <a:sym typeface="Calibri"/>
            </a:endParaRPr>
          </a:p>
        </p:txBody>
      </p:sp>
      <p:sp>
        <p:nvSpPr>
          <p:cNvPr id="248" name="Google Shape;248;p33"/>
          <p:cNvSpPr txBox="1"/>
          <p:nvPr/>
        </p:nvSpPr>
        <p:spPr>
          <a:xfrm>
            <a:off x="683568" y="4221088"/>
            <a:ext cx="208823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800">
                <a:solidFill>
                  <a:schemeClr val="dk2"/>
                </a:solidFill>
                <a:latin typeface="Calibri"/>
                <a:ea typeface="Calibri"/>
                <a:cs typeface="Calibri"/>
                <a:sym typeface="Calibri"/>
              </a:rPr>
              <a:t>Van Wiechen</a:t>
            </a:r>
            <a:endParaRPr b="1" sz="1800">
              <a:solidFill>
                <a:schemeClr val="dk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Scoring</a:t>
            </a:r>
            <a:endParaRPr b="1" i="0" sz="4000" u="none" cap="none" strike="noStrike">
              <a:solidFill>
                <a:srgbClr val="953734"/>
              </a:solidFill>
              <a:latin typeface="Calibri"/>
              <a:ea typeface="Calibri"/>
              <a:cs typeface="Calibri"/>
              <a:sym typeface="Calibri"/>
            </a:endParaRPr>
          </a:p>
        </p:txBody>
      </p:sp>
      <p:sp>
        <p:nvSpPr>
          <p:cNvPr id="254" name="Google Shape;254;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61950" lvl="0" marL="361950" marR="0" rtl="0" algn="l">
              <a:spcBef>
                <a:spcPts val="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61950" lvl="0" marL="361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Zelf uitlokken bij kind heeft voorkeur</a:t>
            </a:r>
            <a:endParaRPr/>
          </a:p>
          <a:p>
            <a:pPr indent="-361950" lvl="0" marL="361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Lukt dit niet? &gt; afname zoals bij 24maanden VTO</a:t>
            </a:r>
            <a:endParaRPr/>
          </a:p>
          <a:p>
            <a:pPr indent="-361950" lvl="0" marL="361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Scoring &gt; bij zowel spelen als eten 2 woorduiting!</a:t>
            </a:r>
            <a:endParaRPr/>
          </a:p>
          <a:p>
            <a:pPr indent="-234950" lvl="0" marL="36195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61950" lvl="0" marL="361950" marR="0" rtl="0" algn="l">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	</a:t>
            </a:r>
            <a:endParaRPr/>
          </a:p>
          <a:p>
            <a:pPr indent="-234950" lvl="0" marL="36195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p:txBody>
      </p:sp>
      <p:sp>
        <p:nvSpPr>
          <p:cNvPr id="255" name="Google Shape;25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56" name="Google Shape;256;p34"/>
          <p:cNvSpPr txBox="1"/>
          <p:nvPr/>
        </p:nvSpPr>
        <p:spPr>
          <a:xfrm>
            <a:off x="465360" y="4356100"/>
            <a:ext cx="7561263" cy="1512888"/>
          </a:xfrm>
          <a:prstGeom prst="rect">
            <a:avLst/>
          </a:prstGeom>
          <a:noFill/>
          <a:ln>
            <a:noFill/>
          </a:ln>
        </p:spPr>
        <p:txBody>
          <a:bodyPr anchorCtr="0" anchor="t" bIns="45700" lIns="91425" spcFirstLastPara="1" rIns="91425" wrap="square" tIns="45700">
            <a:noAutofit/>
          </a:bodyPr>
          <a:lstStyle/>
          <a:p>
            <a:pPr indent="-361950" lvl="0" marL="361950" marR="0" rtl="0" algn="l">
              <a:spcBef>
                <a:spcPts val="0"/>
              </a:spcBef>
              <a:spcAft>
                <a:spcPts val="0"/>
              </a:spcAft>
              <a:buNone/>
            </a:pPr>
            <a:r>
              <a:t/>
            </a:r>
            <a:endParaRPr sz="2100">
              <a:solidFill>
                <a:srgbClr val="003366"/>
              </a:solidFill>
              <a:latin typeface="Calibri"/>
              <a:ea typeface="Calibri"/>
              <a:cs typeface="Calibri"/>
              <a:sym typeface="Calibri"/>
            </a:endParaRPr>
          </a:p>
          <a:p>
            <a:pPr indent="-361950" lvl="0" marL="361950" marR="0" rtl="0" algn="l">
              <a:spcBef>
                <a:spcPts val="400"/>
              </a:spcBef>
              <a:spcAft>
                <a:spcPts val="0"/>
              </a:spcAft>
              <a:buClr>
                <a:srgbClr val="003366"/>
              </a:buClr>
              <a:buSzPts val="2000"/>
              <a:buFont typeface="Calibri"/>
              <a:buChar char="o"/>
            </a:pPr>
            <a:r>
              <a:rPr lang="nl-NL" sz="2000">
                <a:solidFill>
                  <a:srgbClr val="003366"/>
                </a:solidFill>
                <a:latin typeface="Calibri"/>
                <a:ea typeface="Calibri"/>
                <a:cs typeface="Calibri"/>
                <a:sym typeface="Calibri"/>
              </a:rPr>
              <a:t>Kenmerk 43: Noemt zichzelf ‘ik’ of ‘mij’ </a:t>
            </a:r>
            <a:r>
              <a:rPr i="1" lang="nl-NL" sz="1600">
                <a:solidFill>
                  <a:srgbClr val="003366"/>
                </a:solidFill>
                <a:latin typeface="Calibri"/>
                <a:ea typeface="Calibri"/>
                <a:cs typeface="Calibri"/>
                <a:sym typeface="Calibri"/>
              </a:rPr>
              <a:t>(mag ook M)</a:t>
            </a:r>
            <a:endParaRPr/>
          </a:p>
          <a:p>
            <a:pPr indent="-361950" lvl="0" marL="361950" marR="0" rtl="0" algn="l">
              <a:spcBef>
                <a:spcPts val="400"/>
              </a:spcBef>
              <a:spcAft>
                <a:spcPts val="0"/>
              </a:spcAft>
              <a:buClr>
                <a:srgbClr val="003366"/>
              </a:buClr>
              <a:buSzPts val="2000"/>
              <a:buFont typeface="Calibri"/>
              <a:buChar char="o"/>
            </a:pPr>
            <a:r>
              <a:rPr lang="nl-NL" sz="2000">
                <a:solidFill>
                  <a:srgbClr val="003366"/>
                </a:solidFill>
                <a:latin typeface="Calibri"/>
                <a:ea typeface="Calibri"/>
                <a:cs typeface="Calibri"/>
                <a:sym typeface="Calibri"/>
              </a:rPr>
              <a:t> Kenmerk 44: Wijst 5 plaatjes aan in boek</a:t>
            </a:r>
            <a:endParaRPr/>
          </a:p>
          <a:p>
            <a:pPr indent="-228600" lvl="0" marL="361950" marR="0" rtl="0" algn="l">
              <a:spcBef>
                <a:spcPts val="420"/>
              </a:spcBef>
              <a:spcAft>
                <a:spcPts val="0"/>
              </a:spcAft>
              <a:buClr>
                <a:srgbClr val="003366"/>
              </a:buClr>
              <a:buSzPts val="2100"/>
              <a:buFont typeface="Calibri"/>
              <a:buNone/>
            </a:pPr>
            <a:r>
              <a:t/>
            </a:r>
            <a:endParaRPr sz="2100">
              <a:solidFill>
                <a:srgbClr val="003366"/>
              </a:solidFill>
              <a:latin typeface="Calibri"/>
              <a:ea typeface="Calibri"/>
              <a:cs typeface="Calibri"/>
              <a:sym typeface="Calibri"/>
            </a:endParaRPr>
          </a:p>
        </p:txBody>
      </p:sp>
      <p:sp>
        <p:nvSpPr>
          <p:cNvPr id="257" name="Google Shape;257;p34"/>
          <p:cNvSpPr txBox="1"/>
          <p:nvPr/>
        </p:nvSpPr>
        <p:spPr>
          <a:xfrm>
            <a:off x="1042988" y="3213100"/>
            <a:ext cx="7313612"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959"/>
              <a:buFont typeface="Calibri"/>
              <a:buNone/>
            </a:pPr>
            <a:r>
              <a:rPr b="1" i="0" lang="nl-NL" sz="3959" u="none" cap="none" strike="noStrike">
                <a:solidFill>
                  <a:srgbClr val="953734"/>
                </a:solidFill>
                <a:latin typeface="Calibri"/>
                <a:ea typeface="Calibri"/>
                <a:cs typeface="Calibri"/>
                <a:sym typeface="Calibri"/>
              </a:rPr>
              <a:t>Uitslag en vervolg 2,6 herscreening</a:t>
            </a:r>
            <a:br>
              <a:rPr b="1" i="0" lang="nl-NL" sz="3959" u="none" cap="none" strike="noStrike">
                <a:solidFill>
                  <a:srgbClr val="953734"/>
                </a:solidFill>
                <a:latin typeface="Calibri"/>
                <a:ea typeface="Calibri"/>
                <a:cs typeface="Calibri"/>
                <a:sym typeface="Calibri"/>
              </a:rPr>
            </a:br>
            <a:endParaRPr b="0" i="0" sz="3959" u="none" cap="none" strike="noStrike">
              <a:solidFill>
                <a:srgbClr val="953734"/>
              </a:solidFill>
              <a:latin typeface="Calibri"/>
              <a:ea typeface="Calibri"/>
              <a:cs typeface="Calibri"/>
              <a:sym typeface="Calibri"/>
            </a:endParaRPr>
          </a:p>
        </p:txBody>
      </p:sp>
      <p:sp>
        <p:nvSpPr>
          <p:cNvPr id="263" name="Google Shape;263;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61950" lvl="0" marL="361950" marR="0" rtl="0" algn="l">
              <a:lnSpc>
                <a:spcPct val="90000"/>
              </a:lnSpc>
              <a:spcBef>
                <a:spcPts val="0"/>
              </a:spcBef>
              <a:spcAft>
                <a:spcPts val="0"/>
              </a:spcAft>
              <a:buClr>
                <a:srgbClr val="003366"/>
              </a:buClr>
              <a:buSzPts val="3200"/>
              <a:buFont typeface="Arial"/>
              <a:buNone/>
            </a:pPr>
            <a:r>
              <a:t/>
            </a:r>
            <a:endParaRPr b="0" i="0" sz="3200" u="none" cap="none" strike="noStrike">
              <a:solidFill>
                <a:srgbClr val="003366"/>
              </a:solidFill>
              <a:latin typeface="Calibri"/>
              <a:ea typeface="Calibri"/>
              <a:cs typeface="Calibri"/>
              <a:sym typeface="Calibri"/>
            </a:endParaRPr>
          </a:p>
          <a:p>
            <a:pPr indent="-361950" lvl="0" marL="361950" marR="0" rtl="0" algn="l">
              <a:lnSpc>
                <a:spcPct val="90000"/>
              </a:lnSpc>
              <a:spcBef>
                <a:spcPts val="640"/>
              </a:spcBef>
              <a:spcAft>
                <a:spcPts val="0"/>
              </a:spcAft>
              <a:buClr>
                <a:srgbClr val="003366"/>
              </a:buClr>
              <a:buSzPts val="3200"/>
              <a:buFont typeface="Arial"/>
              <a:buNone/>
            </a:pPr>
            <a:r>
              <a:t/>
            </a:r>
            <a:endParaRPr b="0" i="0" sz="3200" u="none" cap="none" strike="noStrike">
              <a:solidFill>
                <a:srgbClr val="003366"/>
              </a:solidFill>
              <a:latin typeface="Calibri"/>
              <a:ea typeface="Calibri"/>
              <a:cs typeface="Calibri"/>
              <a:sym typeface="Calibri"/>
            </a:endParaRPr>
          </a:p>
          <a:p>
            <a:pPr indent="-361950" lvl="0" marL="361950" marR="0" rtl="0" algn="l">
              <a:lnSpc>
                <a:spcPct val="90000"/>
              </a:lnSpc>
              <a:spcBef>
                <a:spcPts val="480"/>
              </a:spcBef>
              <a:spcAft>
                <a:spcPts val="0"/>
              </a:spcAft>
              <a:buClr>
                <a:srgbClr val="003366"/>
              </a:buClr>
              <a:buSzPts val="2400"/>
              <a:buFont typeface="Arial"/>
              <a:buNone/>
            </a:pPr>
            <a:r>
              <a:rPr b="0" i="0" lang="nl-NL" sz="2400" u="none" cap="none" strike="noStrike">
                <a:solidFill>
                  <a:srgbClr val="003366"/>
                </a:solidFill>
                <a:latin typeface="Calibri"/>
                <a:ea typeface="Calibri"/>
                <a:cs typeface="Calibri"/>
                <a:sym typeface="Calibri"/>
              </a:rPr>
              <a:t>Alle items/kenmerken moeten goed zijn</a:t>
            </a:r>
            <a:endParaRPr/>
          </a:p>
          <a:p>
            <a:pPr indent="-361950" lvl="0" marL="361950" marR="0" rtl="0" algn="l">
              <a:lnSpc>
                <a:spcPct val="90000"/>
              </a:lnSpc>
              <a:spcBef>
                <a:spcPts val="480"/>
              </a:spcBef>
              <a:spcAft>
                <a:spcPts val="0"/>
              </a:spcAft>
              <a:buClr>
                <a:srgbClr val="003366"/>
              </a:buClr>
              <a:buSzPts val="2400"/>
              <a:buFont typeface="Arial"/>
              <a:buNone/>
            </a:pPr>
            <a:r>
              <a:rPr b="0" i="0" lang="nl-NL" sz="2400" u="none" cap="none" strike="noStrike">
                <a:solidFill>
                  <a:srgbClr val="003366"/>
                </a:solidFill>
                <a:latin typeface="Calibri"/>
                <a:ea typeface="Calibri"/>
                <a:cs typeface="Calibri"/>
                <a:sym typeface="Calibri"/>
              </a:rPr>
              <a:t>Één of meer niet goed &gt;verwijzing naar AC!</a:t>
            </a:r>
            <a:endParaRPr/>
          </a:p>
          <a:p>
            <a:pPr indent="-361950" lvl="0" marL="361950" marR="0" rtl="0" algn="l">
              <a:lnSpc>
                <a:spcPct val="90000"/>
              </a:lnSpc>
              <a:spcBef>
                <a:spcPts val="480"/>
              </a:spcBef>
              <a:spcAft>
                <a:spcPts val="0"/>
              </a:spcAft>
              <a:buClr>
                <a:srgbClr val="003366"/>
              </a:buClr>
              <a:buSzPts val="2400"/>
              <a:buFont typeface="Arial"/>
              <a:buNone/>
            </a:pPr>
            <a:r>
              <a:t/>
            </a:r>
            <a:endParaRPr b="0" i="0" sz="2400" u="none" cap="none" strike="noStrike">
              <a:solidFill>
                <a:srgbClr val="003366"/>
              </a:solidFill>
              <a:latin typeface="Calibri"/>
              <a:ea typeface="Calibri"/>
              <a:cs typeface="Calibri"/>
              <a:sym typeface="Calibri"/>
            </a:endParaRPr>
          </a:p>
          <a:p>
            <a:pPr indent="-361950" lvl="0" marL="361950" marR="0" rtl="0" algn="l">
              <a:lnSpc>
                <a:spcPct val="90000"/>
              </a:lnSpc>
              <a:spcBef>
                <a:spcPts val="480"/>
              </a:spcBef>
              <a:spcAft>
                <a:spcPts val="0"/>
              </a:spcAft>
              <a:buClr>
                <a:srgbClr val="003366"/>
              </a:buClr>
              <a:buSzPts val="2400"/>
              <a:buFont typeface="Arial"/>
              <a:buNone/>
            </a:pPr>
            <a:r>
              <a:rPr b="0" i="0" lang="nl-NL" sz="2400" u="none" cap="none" strike="noStrike">
                <a:solidFill>
                  <a:srgbClr val="003366"/>
                </a:solidFill>
                <a:latin typeface="Calibri"/>
                <a:ea typeface="Calibri"/>
                <a:cs typeface="Calibri"/>
                <a:sym typeface="Calibri"/>
              </a:rPr>
              <a:t>Kind loopt dan al minstens 6 maanden achter </a:t>
            </a:r>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4" name="Google Shape;26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65" name="Google Shape;265;p35"/>
          <p:cNvSpPr/>
          <p:nvPr/>
        </p:nvSpPr>
        <p:spPr>
          <a:xfrm>
            <a:off x="684213" y="404813"/>
            <a:ext cx="7313612"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
        <p:nvSpPr>
          <p:cNvPr descr="data:image/jpeg;base64,/9j/4AAQSkZJRgABAQAAAQABAAD/2wCEAAkGBhQSERUUEhQVFRQUFRUWFxUUFxQWFRQYFRQVFxUVFRQXHCYeFxkjGhQUHy8gIycpLCwsFR4xNTAqNSYrLCkBCQoKDgwOGg8PGiwkHyQsLCwpKSksKSwsLCksLCwpLCksLCwpKSksLCwsLCksLCwsLCwsLCwsKSwsLCwpKSwpLP/AABEIAMgAyAMBIgACEQEDEQH/xAAcAAABBQEBAQAAAAAAAAAAAAAEAAIDBQYBBwj/xABEEAABAwIEAwUGAwQHCAMAAAABAAIRAyEEEjFBBVFhBiJxgZETMkKhwfBSsdEjYoLhB3KSorPC8RQVJFODk7LiFjND/8QAGgEAAgMBAQAAAAAAAAAAAAAAAgMAAQQFBv/EACYRAAICAgICAgEFAQAAAAAAAAABAhEDIRIxBEETMkIiI1FxgTP/2gAMAwEAAhEDEQA/APRKXuhExZDUvdCJGiUF6AqeEAeXblPpalSOUVI3KpKgpO3sq+LDulZnFrU8UHdKzGMFkjN2Ni/2n/YTwoqerx6gx2V1QB3IX9Y0WT4txcsHs2GCR3iNhy6KmZVygwHEn4tB6lNj0ZuBuMZ20w7JhxeRs0G/8RsqSt/SM6e7TYB1zOPqIWYo0S91wb2ESUsRgXtGh++iK10wljdXRp2f0kmb02n+0PqVdcK7Y0K5DSfZvOzyMp/qv09YXmZwpgE72/RQVKBEHY2PQoqTAaPbXBZzG++ViuF9ocRQIDHks3Y/vN8p08lpcDxUYgZoyuBhzeR6dCiSBqg6miGoemiGog0QY3RUWLbYq+xeipcWLFa4/U1dxQPwM6+JWjoBZvgfvO8VpcOkSMqCA2yY4KWLJpCWGD5LqRjE7KntaqKOsCScAkiIbKh7oRTdEHhj3Qi2mySRdEbkOD3iiHIUnvFRFsF4gO6VlMfVDWSVddpOP0sOz9o7vEWYPePXoOq8+r8RdXdL+40XazcA/E7qdgUrJHk0MxuoNFXjcXLjuS7xJJ0EJUA5zifw2veCo8U8MMtudfM/RXHZ7C5jBvu49dgEUpKMbKhHlKiz4PwsG7hfY72+yrwcJDhBHyRXDcIBt0V1Twqwbk7OmkoKjzXj/Z59MEhpLQdrx1VFh6OY2g850PivaqmHBELO8Q7J0iZDACeQT1lcFTM8sCm7R5vWw2T3o8iHeCM4ZjW03mSACACdhyKL7RdmzTaXskRcgbjeyzdR5IHMSDG4HMLTjmpbMmXG4Omb6i4ESCCOYMj1CJavPOz2MdTxDQO61xDXgSRB6eO69DaniENr05CrcThLaq2KFrUZKNTa0OWSlRW8J4aWuJ2V3RZC7QpwIUgCG7FjkgF1JUWMhOC4V0KEHhJcXVCGswhsjWaKuwbu6PBH0jZKIhryqjjOPFFj6h+FpPjyHqraqbrIdvsVlox+Mx6X+iG9BGDr4ovqGrU7zrEzF3bW2AsANoVY9znB0atOZzdyNz1KnpVZdkGt7+H1QeFJ9o8g3zR8yJUSLOgSLzLmlwOlxpG623ZLBRSa4i7r+W331WNwOANSoZENpmPE7AdSSF6TgsJo0mAAJjU9OgSPIl+Jo8aO+RaYao0akeqtaVUHRUvtaTLezkc9PG5Oqmw1UfCd9DqFnX6TY9l0YhD1ISL7KuxFYk2RykgVEqO01QCm7qCPWy8zMAnp+t1t+2dMsptdnkF4BAvEzusLVbaYteeQTsCpWZPJdtIJ4fivZPDhF7H6EctltMHjW1BLSDzXnRxJGnP5fUrS8IaWOpkE5T3TaDLriTN1q2jIaqVwtXGBSAIiDmpyaCnSrIOCS4CkoWIpBJJWQ6kuJKENRgT3R4KxomyrMCe6PBWVIpCIvZFiXxHjH6LH9vTmoEj3mnTk7RbLEsBEESDYjmsL2jwbW1IqVH+zMXmbD4TvbrKF6DR51h8zKjXEG2vXulOZFMuNjclvUnT8/kpahALnZu7JA/e5QELiKmYSJ5orso0PYOhnc57rhpt/WIu4+H1Xo1DDTpqvPex1UtLgdyD6iPovSMC6wWLL9zoYV+2qMl2g7FVar2PYGucM+b2hc5r88QY+GLiBCu+D8EFClTYSSW02tMm5cPed0B5dPFX9zoUPjhlG0mbkgAACS5xOyKU240SONKXL2zmKrAMtqsZ2jpVw1jqWdzcxzhgaXAZZBAdb3jp0Wrf7F1KRUaRHv525D/ETCjwlFwbO4sQb6fmLhLUnGVtDJQTjSZ54aFV9FjapDnPaS9uWDTOY5ZItMAHmDuqTE0iwlrgdbEb9V69ig1zYLYXmnbKlkdI0J9IBTseS5UjNlxcY2yhOVp2LryRoOg5nqjuH8UMtYdA9rrSdDy3VZQw0mOasTwVppudmIqME5TYWki/I3C10Ydm2wlUOuHZhf+YjUEciimrM9lqji91zlyiJufAnfeDyWmCNEOrqanIizoTgUxKVCD5XFxJQh1JNlJQhpsAe6FZ0SqnhzpYFZ0nJHpEXskrFeb9vsY5jiL+6co2mRc8xqfJejVzosb21ohwaHCznBs6ZcwImdtAowjzQiWC0mD53+/RRUahdDYgTFvFFY7CmmTTMhzTuCN/qgmVHTAHenff6SoS6NJhKrKdWm1p7xBJB1HeGvqvRuG1JAXh1PEOZWa8zIN59F65wPiAc1pHJZc0ONM2+PkUrRq2OUGLcI7225tHOeiZSxFlVcVovquAL8tP8IgEnYknWOSXeqHqNsJrVaThBaw+LQWmOhEIvBkZbfZWV/wDjbWuzMxNVxv3XVJFx8QIur7hZcKYD4zAC436qSVByWhcRAEled9o3h7qgdoA2PEG/0W143jwxji4wACT5BeZ8U4o2q4eya8k3dnGU+AHirwxblYjyJpRpglSW/qOqsMA3M/vPhpaASd9yB0lV2DYHuIIgj4dLzGi1HBsMQX2+ItHKG8vU+i3Uc6w/heGgvfBAcRlB1gAS48pIEDkrCUyU4JqBHpSmgpyss6lK4lKhDqS5KUqEEupsrqhDQ8MPcHgrBj7hVnCnfswiqlWC1I/FF/m0WFc6Ki43QDyA4AjkbgjqN1ePNgqrHH9oFYNnnfaHBeyrtc1pLcsCS5wbB1vJDbws/Xd382Ut5iRvyO46r1riWDa6kQQFiK3ZVrgYhogy4E2GtgbIJSUexkYtxtGJxsA6m+262vBK7msaReQJHM7kdVDhuxwzZjLo0LvzAFgrrDYA0/BJzZYtUh+DFJO2WWA4wHWny3Cu6FNrxe6zVbhrXX0dzFiojjK9EWLXjrY/JZEbbrs1FXBsaDZU2O402kCXOAA3J0VRiO0VV4izfC6pMXhKmId7KnTdWe6+UTYCO8To3UXNkyEOTpip5eMbQNxntS3EEtE5OZJbJGhMXI6eqreFvaXkiLWBv3jM/EZWt4V/RM8w7FVG0m7spw+p/E89xv8AeWw4RwHC4W+Gotzb1an7R/kXaeULZ8mPGuMTGseTI+UjzOpgy9/c2G0iHEzqrvgGIzU76tJBOziCbj71XpGF4tJggxeanwE7eG/Syq+0tVlamKlNzX+zdldlIMB+xj94W53VwzJyoqeFxKAFOCjaVKwLQIECuymlJWWOldTUlCHZSlclJQgpSRWCwXtATMQY+SSRLNFOmFxb6DuGYgZAlxTFgNB5FZ+nQe3QlPbQcfeJKnqhcp/qckaCn2qpWBK5/t7KlSQRCzz8D0UQwxBsSBvCl0VbejT43FA9xtzudh+pQjcO4C2XwLGOHzE/NNwLVZhqwzyOTs7GPDGMaA6OIYbVGZT+Klv40zb09FPU4TLczCKjebdR0c3UHoo69DomYUuZD6biNvTZw38ChUk/siOEluD/AMYO+g4aIPE0yRotjRoNxLC4gMqAwctxpIcRyN/TVVdfgr5gFp84mPFE8TW47QCzx6lpmMq4WNQiux7nUsY439m+k5jyNBBDmT/E2PMq3xmAc33mkeVvXRd4RTAB6n+SHk46YXFS6LipUz+9ZvLl4qLIXC05eW7vHkOiKY0HlKiqtdNiADqTePLQoaGoiq44WYBLjo0CYHMjQDxVRwfgjmue17hNSg9pAEAPFRrmR+Ia38VahoYe5cu1JIkxuSVLhcNTfUDnNzPbdpvlbF7SYJCJSd67F5Y2tGVYURQS4nTDazw0gtzEggyIN4t4puGXVTvZyumOqi6Ypa4UMoiDpSTZSlUQcuSuSuFQgZQxhp0nOAnvCZMBoykkk+APnCSi/wB3e3w9WmDBcWmb7Xi3OF1ZmsfJ8gm5pLiFQE9rQhDW7xRFN6fOPF0ZIS5KxOpoTHNgDq4fkjihOJN7oPJw+chKn9WPxfdBGDOis6arMKdEeyouad5dE7qchCcPOV9Rh3IcPMAH5j5on2yrcXU77S3XMB5OMX6b+Sv+gZaVs0/CWQ1xAHedr/VH6ym41h1B0uIG4/W6nwzA1oaNGiPHmfMyguN8RbSZmN3H3W/iI+nMroqKjCmcWbeSTr2Acax/7MNa4zU16N+LTmbeqAw9PKFDhWlxzOuTcn6eCsW04WHJNzdnUw4vijQ6nXITMRXtYifvZOMILHYgU2Pe1uZzWkoKb0hrkltjKlKmwh7zmdzfc+DRoPJBcV4xUeO4co+Z6dAs2eKve7M8yT6DoBsFoOC1KTmVH1oDWlgkz8WblrJARKLTFSyppgWFxYdbRw2+oRdPENabuA8SFdYbgWGeA9rZ5OaT8iUbQ7L0XOuDpz/kti8jW+zD8W9dGfNdrhLSCBqRJAUTWkmwJ8AtjT7N0m6Z/DO78gVO3hzG7R4uP5kqn5P8BrCjJs4RUImAPEqEYfKe+RE/DJ8fBX/GcdTohkQQ/NdozDukA/ms9TIqNdBhzZ1+XgUqWefpj4Ycf8HMRlzHIZbNp8NFHKfhuGvAygh7pNhY9bqIla8U+UTJlg4y60y14M6z/JcQ+BrFtOqQJIAgeqSw5/8AoyvlUElRDiBDgURScosaLKOhUXYzraZyfHl2iwlQ4z/639BPoQnMcpaTzcW7wy3gi/MFZWbE6dguGr2RAxSqXzTe5hkZTaeRu35EKfDPkrmyjTO/jnaRYmsq3F4mHCdnAnwnkpa+JvlZrueXTxUTcDNzJ8VUdOyTXKNI0lXtVTDe4C50CGwQPM7KmdnquL6hlx9ANmtGwXKOEARbWwmZMrmLxePHHv2OwzIRz3gCSq91WE/AUzVff3GmXdTs39eiCCcnSGZJKMbZ2C5xBtDG1APxNLy03BtED+0EVXYBSqNAtDh5RN+ZU2JEVqR/H7WifCowuafJ1NpUdXEDK8ukyGmwJN2AEDwIK6Ecah0ceeaU3s8noujyWr7MYY1qOJptdkLhSh4Elh75BA8l3inD6dUSYa7Z7QP7w3CI7F0zTNcOiA2mcwuCJqCR+izPWzTeqMq/tBUwdM4cnLVoVzcOf36ThJbAcBLYETqKhFoXqnZXEF7HS4uyvqNa5wLXZAQWNeDo4AwfDosxQ4rhBVfXc5pdUewgOYzNTyBsAZhMAy6evRans/iWONTI5rv2j3d0g+/ldcixJMnzTMk4uPRnxSTlSkFVOIszPDi4ZHZbHLcATffXwVVxTilMgANLoIN3PM3sBGhMxpuoeLYyk+qHGrlY0lrw0gOJDBDYIn8R6wENhuIYdjg5peWtdIDzJLi036xqOSX8kEuvQ15I39iLt+3KMPmAsaoMTAksMeCr+GgSANC0gjpsr/tBSp1m0XvbIBeWhx5huo30FlTOwoY7NT03bbu31b66JX2jZqhJWR1qlSmczCCIva48+dlJ/u55Ad3e9f3hvdPdhwWuDD3i42mYB3J8Lo1lgByAHpZMxTceis8U6sZwmiWl0xtoZ5pKenVXEjLJuVsGMUlQDXMtQNJyKc7uoFjrr0GfaPN4H+osKb1MChcOCSALkmAOp0Wn4fw8MGxdu7X+FvLxWSjejKdpaJaWVLd4ZXRsW3b4WJH8KEpYghhI12Wk41gM1KoDeYjoZtdY6hUix2+ws+aHs3+Ll1Rc4NsAfPqjmuCrKFVEB6wtHSi9B4qJrqqDNVRvxG3lqok2W5UiZ7i4w3/QcytRhqLabA1ugHmZ1J6rP8OewU2vJjOO8HwCbkZR4ED1V8alMt1LRAhzswHSCdfBdDDj4bZyM+Z5HS6RHxKpDWO3ZVpP6++A7+64oKvXYz2tNrspaHvE5iBABqtPkQ+JvcqQuDfxZdnZXSCT8J1Iuq3iby4tcWFudlaiS6BLn0nZLA85An/mQntWjLbTAhTc74Cw9R3T+nzVh2dova+pnbllrYOoMOOh80LwKsfY08wnuN1sdB6K7w1MbHyOq5076OjGg40GGJa0+IH1ROBpBtmgAQbNAH5IEA7FSUmgm4E+ASkq9BJR9E+I4fTcZcxs9QPvzUNPhdJpkNbItNpjlPJcqOI0UQxJKR8cb2g+Me6QL2mwucUwJs53u2+EKpw+Ce0OiDIgZiRHhCvsXUkBDinK0JuqQSpSspsPwt4J71yZNtUaygRqizShcmEUZPpgyS7CMHwoOaHZ4naF1DsxmW025LqGT30WlF+zN+27qFY+646p3VFQcvQ5ujy3j/Y0PAWTVmJytJ+g/NX2Dxg0nc+Op1Gyruy+DJpPfzIaP4RJ+ZCMNKb394wRYjSb+KxLs6NaGcVpGuTRaYYINZ+4a64pM/fcJk7N6kKl7Q9ni4e0pjvARkG7WiBH7wj0CusCKgfUAh7S5jo90y6nlI5f/m0/xKwxTwGkOY9toEiRJsO8JA81ct6Dg+LtHmmFxJGqP/2taXF9ladRxcbEmJbY8r89lC7sjTZM5naxJjbosjw2b4+RSKGk4vMNEn71VzwvBFpNpNr76aBT8O4cGuqQIu3ykaK8o0hqnYsaSsy5c0p69FNh6P7es3KJy0qgdFxnzsMHlLWnxJV7hszmA7jn0Vey2Ld+9hZ/7db/AN1a4R9iL2P6pjQuIJi6RcJ2+wVQ8QwmakQ6M1J7Xt1s+m8Fp++a1VVmo5/JZziejxoTB85AQN0W4lfwwDKY2c8X/de4fRWdMKn4dWBL4t+0qf4jj6K4ovWN9mtdBTKvNFUzO6CXQ+FdF3QW9pUBYZvHof1UlPEjf1UhEoXEJSBMQwx+iCbTdM53eByx+UqzfTO11AQDqEHEYpDG1OakBBCjNI7XTWvhWtdlPfRM2g07D0STqb1xUQ88q1oap8Dh3ESAVXV36LW8EuGNG5AXczvVHnvGhs1fBMLkwrG7wSfFxJ/RRYZ3dM6AulFYmtlby++aDoG3jr5rOuzaybhrc+UixcA8jlmAI9BA8lPxSr7Ok5x0BaLdXtH1VXwJhLKVzLWFh/6bnM/yBTdp2zRYz8dak0329o0n8lKJ6DqegPVPxYlqZh2Sxp0T6gJGqqgr0A4Z4zP00bv4KcVIOyCpyKhvq3lyP8lOb/EVIdCmwWpV/wCLo/vU8Qw2PJjwPVpVhhK8OcL3APLYfqqjiTQx1GoSe5WaPKqDTP8A5D0R2HYA+OmvgSP8qjsKLDK1bn+YWM47i/ev8L4jX7stViGg2j81heO1x7Rw5A/P/RA1bGgmA4oKdVzXCGkzI2zAEkjlJWqpVxAIMg6EXHqsFingVT0DP8NqMwvFTTs2S2RLbgdSDsVmnB3o1x2kbllXf8lKHyq7h+MbUZLTPMHUdCPqig773/mh2R9j/ad8DoT80VTrwhAbzvELuZWCWTKoK69gOoVb7RaDgBzMJN7q0uWiXRVOoOGkldFFx1afRamByCdA5IvjJzMmcC/ZpSWrJSU+JF/Iz58pVgXidF6B2PyvfI+BvzdYfVcSW7J2c3EkkX3EnyMvMx6/ylQElonWNjvewHnCSSFdsj7J+FtbTYGk3j1uS4z1cSfNRcdq91l9K9G83u8HbXVcSUjsKXRYYQxTH3un1TZJJQsrQJqD+q76qV3y5JJK4exbKztG7/h3H8LqTv7NVhR3tgKuo1P5z/mSSUkEhuIxMSZjS/8AILB42o3O8nWZvrPIBJJB7HkOryecH1aCiCzupJLDP7M34/qgjgrR7VrZImbjw08FoHOyuLXESN9AfDkkkgcnoKSsUpzaspJJhnHOctF2ad3D4riSKHZH0WYnN0U0riS0y7FIUriSSBhH/9k=" id="266" name="Google Shape;266;p35"/>
          <p:cNvSpPr/>
          <p:nvPr/>
        </p:nvSpPr>
        <p:spPr>
          <a:xfrm>
            <a:off x="0" y="-914400"/>
            <a:ext cx="1905000" cy="190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ata:image/jpeg;base64,/9j/4AAQSkZJRgABAQAAAQABAAD/2wCEAAkGBhQSERUUEhQVFRQUFRUWFxUUFxQWFRQYFRQVFxUVFRQXHCYeFxkjGhQUHy8gIycpLCwsFR4xNTAqNSYrLCkBCQoKDgwOGg8PGiwkHyQsLCwpKSksKSwsLCksLCwpLCksLCwpKSksLCwsLCksLCwsLCwsLCwsKSwsLCwpKSwpLP/AABEIAMgAyAMBIgACEQEDEQH/xAAcAAABBQEBAQAAAAAAAAAAAAAEAAIDBQYBBwj/xABEEAABAwIEAwUGAwQHCAMAAAABAAIRAyEEEjFBBVFhBiJxgZETMkKhwfBSsdEjYoLhB3KSorPC8RQVJFODk7LiFjND/8QAGgEAAgMBAQAAAAAAAAAAAAAAAgMAAQQFBv/EACYRAAICAgICAgEFAQAAAAAAAAABAhEDIRIxBEETMkIiI1FxgTP/2gAMAwEAAhEDEQA/APRKXuhExZDUvdCJGiUF6AqeEAeXblPpalSOUVI3KpKgpO3sq+LDulZnFrU8UHdKzGMFkjN2Ni/2n/YTwoqerx6gx2V1QB3IX9Y0WT4txcsHs2GCR3iNhy6KmZVygwHEn4tB6lNj0ZuBuMZ20w7JhxeRs0G/8RsqSt/SM6e7TYB1zOPqIWYo0S91wb2ESUsRgXtGh++iK10wljdXRp2f0kmb02n+0PqVdcK7Y0K5DSfZvOzyMp/qv09YXmZwpgE72/RQVKBEHY2PQoqTAaPbXBZzG++ViuF9ocRQIDHks3Y/vN8p08lpcDxUYgZoyuBhzeR6dCiSBqg6miGoemiGog0QY3RUWLbYq+xeipcWLFa4/U1dxQPwM6+JWjoBZvgfvO8VpcOkSMqCA2yY4KWLJpCWGD5LqRjE7KntaqKOsCScAkiIbKh7oRTdEHhj3Qi2mySRdEbkOD3iiHIUnvFRFsF4gO6VlMfVDWSVddpOP0sOz9o7vEWYPePXoOq8+r8RdXdL+40XazcA/E7qdgUrJHk0MxuoNFXjcXLjuS7xJJ0EJUA5zifw2veCo8U8MMtudfM/RXHZ7C5jBvu49dgEUpKMbKhHlKiz4PwsG7hfY72+yrwcJDhBHyRXDcIBt0V1Twqwbk7OmkoKjzXj/Z59MEhpLQdrx1VFh6OY2g850PivaqmHBELO8Q7J0iZDACeQT1lcFTM8sCm7R5vWw2T3o8iHeCM4ZjW03mSACACdhyKL7RdmzTaXskRcgbjeyzdR5IHMSDG4HMLTjmpbMmXG4Omb6i4ESCCOYMj1CJavPOz2MdTxDQO61xDXgSRB6eO69DaniENr05CrcThLaq2KFrUZKNTa0OWSlRW8J4aWuJ2V3RZC7QpwIUgCG7FjkgF1JUWMhOC4V0KEHhJcXVCGswhsjWaKuwbu6PBH0jZKIhryqjjOPFFj6h+FpPjyHqraqbrIdvsVlox+Mx6X+iG9BGDr4ovqGrU7zrEzF3bW2AsANoVY9znB0atOZzdyNz1KnpVZdkGt7+H1QeFJ9o8g3zR8yJUSLOgSLzLmlwOlxpG623ZLBRSa4i7r+W331WNwOANSoZENpmPE7AdSSF6TgsJo0mAAJjU9OgSPIl+Jo8aO+RaYao0akeqtaVUHRUvtaTLezkc9PG5Oqmw1UfCd9DqFnX6TY9l0YhD1ISL7KuxFYk2RykgVEqO01QCm7qCPWy8zMAnp+t1t+2dMsptdnkF4BAvEzusLVbaYteeQTsCpWZPJdtIJ4fivZPDhF7H6EctltMHjW1BLSDzXnRxJGnP5fUrS8IaWOpkE5T3TaDLriTN1q2jIaqVwtXGBSAIiDmpyaCnSrIOCS4CkoWIpBJJWQ6kuJKENRgT3R4KxomyrMCe6PBWVIpCIvZFiXxHjH6LH9vTmoEj3mnTk7RbLEsBEESDYjmsL2jwbW1IqVH+zMXmbD4TvbrKF6DR51h8zKjXEG2vXulOZFMuNjclvUnT8/kpahALnZu7JA/e5QELiKmYSJ5orso0PYOhnc57rhpt/WIu4+H1Xo1DDTpqvPex1UtLgdyD6iPovSMC6wWLL9zoYV+2qMl2g7FVar2PYGucM+b2hc5r88QY+GLiBCu+D8EFClTYSSW02tMm5cPed0B5dPFX9zoUPjhlG0mbkgAACS5xOyKU240SONKXL2zmKrAMtqsZ2jpVw1jqWdzcxzhgaXAZZBAdb3jp0Wrf7F1KRUaRHv525D/ETCjwlFwbO4sQb6fmLhLUnGVtDJQTjSZ54aFV9FjapDnPaS9uWDTOY5ZItMAHmDuqTE0iwlrgdbEb9V69ig1zYLYXmnbKlkdI0J9IBTseS5UjNlxcY2yhOVp2LryRoOg5nqjuH8UMtYdA9rrSdDy3VZQw0mOasTwVppudmIqME5TYWki/I3C10Ydm2wlUOuHZhf+YjUEciimrM9lqji91zlyiJufAnfeDyWmCNEOrqanIizoTgUxKVCD5XFxJQh1JNlJQhpsAe6FZ0SqnhzpYFZ0nJHpEXskrFeb9vsY5jiL+6co2mRc8xqfJejVzosb21ohwaHCznBs6ZcwImdtAowjzQiWC0mD53+/RRUahdDYgTFvFFY7CmmTTMhzTuCN/qgmVHTAHenff6SoS6NJhKrKdWm1p7xBJB1HeGvqvRuG1JAXh1PEOZWa8zIN59F65wPiAc1pHJZc0ONM2+PkUrRq2OUGLcI7225tHOeiZSxFlVcVovquAL8tP8IgEnYknWOSXeqHqNsJrVaThBaw+LQWmOhEIvBkZbfZWV/wDjbWuzMxNVxv3XVJFx8QIur7hZcKYD4zAC436qSVByWhcRAEled9o3h7qgdoA2PEG/0W143jwxji4wACT5BeZ8U4o2q4eya8k3dnGU+AHirwxblYjyJpRpglSW/qOqsMA3M/vPhpaASd9yB0lV2DYHuIIgj4dLzGi1HBsMQX2+ItHKG8vU+i3Uc6w/heGgvfBAcRlB1gAS48pIEDkrCUyU4JqBHpSmgpyss6lK4lKhDqS5KUqEEupsrqhDQ8MPcHgrBj7hVnCnfswiqlWC1I/FF/m0WFc6Ki43QDyA4AjkbgjqN1ePNgqrHH9oFYNnnfaHBeyrtc1pLcsCS5wbB1vJDbws/Xd382Ut5iRvyO46r1riWDa6kQQFiK3ZVrgYhogy4E2GtgbIJSUexkYtxtGJxsA6m+262vBK7msaReQJHM7kdVDhuxwzZjLo0LvzAFgrrDYA0/BJzZYtUh+DFJO2WWA4wHWny3Cu6FNrxe6zVbhrXX0dzFiojjK9EWLXjrY/JZEbbrs1FXBsaDZU2O402kCXOAA3J0VRiO0VV4izfC6pMXhKmId7KnTdWe6+UTYCO8To3UXNkyEOTpip5eMbQNxntS3EEtE5OZJbJGhMXI6eqreFvaXkiLWBv3jM/EZWt4V/RM8w7FVG0m7spw+p/E89xv8AeWw4RwHC4W+Gotzb1an7R/kXaeULZ8mPGuMTGseTI+UjzOpgy9/c2G0iHEzqrvgGIzU76tJBOziCbj71XpGF4tJggxeanwE7eG/Syq+0tVlamKlNzX+zdldlIMB+xj94W53VwzJyoqeFxKAFOCjaVKwLQIECuymlJWWOldTUlCHZSlclJQgpSRWCwXtATMQY+SSRLNFOmFxb6DuGYgZAlxTFgNB5FZ+nQe3QlPbQcfeJKnqhcp/qckaCn2qpWBK5/t7KlSQRCzz8D0UQwxBsSBvCl0VbejT43FA9xtzudh+pQjcO4C2XwLGOHzE/NNwLVZhqwzyOTs7GPDGMaA6OIYbVGZT+Klv40zb09FPU4TLczCKjebdR0c3UHoo69DomYUuZD6biNvTZw38ChUk/siOEluD/AMYO+g4aIPE0yRotjRoNxLC4gMqAwctxpIcRyN/TVVdfgr5gFp84mPFE8TW47QCzx6lpmMq4WNQiux7nUsY439m+k5jyNBBDmT/E2PMq3xmAc33mkeVvXRd4RTAB6n+SHk46YXFS6LipUz+9ZvLl4qLIXC05eW7vHkOiKY0HlKiqtdNiADqTePLQoaGoiq44WYBLjo0CYHMjQDxVRwfgjmue17hNSg9pAEAPFRrmR+Ia38VahoYe5cu1JIkxuSVLhcNTfUDnNzPbdpvlbF7SYJCJSd67F5Y2tGVYURQS4nTDazw0gtzEggyIN4t4puGXVTvZyumOqi6Ypa4UMoiDpSTZSlUQcuSuSuFQgZQxhp0nOAnvCZMBoykkk+APnCSi/wB3e3w9WmDBcWmb7Xi3OF1ZmsfJ8gm5pLiFQE9rQhDW7xRFN6fOPF0ZIS5KxOpoTHNgDq4fkjihOJN7oPJw+chKn9WPxfdBGDOis6arMKdEeyouad5dE7qchCcPOV9Rh3IcPMAH5j5on2yrcXU77S3XMB5OMX6b+Sv+gZaVs0/CWQ1xAHedr/VH6ym41h1B0uIG4/W6nwzA1oaNGiPHmfMyguN8RbSZmN3H3W/iI+nMroqKjCmcWbeSTr2Acax/7MNa4zU16N+LTmbeqAw9PKFDhWlxzOuTcn6eCsW04WHJNzdnUw4vijQ6nXITMRXtYifvZOMILHYgU2Pe1uZzWkoKb0hrkltjKlKmwh7zmdzfc+DRoPJBcV4xUeO4co+Z6dAs2eKve7M8yT6DoBsFoOC1KTmVH1oDWlgkz8WblrJARKLTFSyppgWFxYdbRw2+oRdPENabuA8SFdYbgWGeA9rZ5OaT8iUbQ7L0XOuDpz/kti8jW+zD8W9dGfNdrhLSCBqRJAUTWkmwJ8AtjT7N0m6Z/DO78gVO3hzG7R4uP5kqn5P8BrCjJs4RUImAPEqEYfKe+RE/DJ8fBX/GcdTohkQQ/NdozDukA/ms9TIqNdBhzZ1+XgUqWefpj4Ycf8HMRlzHIZbNp8NFHKfhuGvAygh7pNhY9bqIla8U+UTJlg4y60y14M6z/JcQ+BrFtOqQJIAgeqSw5/8AoyvlUElRDiBDgURScosaLKOhUXYzraZyfHl2iwlQ4z/639BPoQnMcpaTzcW7wy3gi/MFZWbE6dguGr2RAxSqXzTe5hkZTaeRu35EKfDPkrmyjTO/jnaRYmsq3F4mHCdnAnwnkpa+JvlZrueXTxUTcDNzJ8VUdOyTXKNI0lXtVTDe4C50CGwQPM7KmdnquL6hlx9ANmtGwXKOEARbWwmZMrmLxePHHv2OwzIRz3gCSq91WE/AUzVff3GmXdTs39eiCCcnSGZJKMbZ2C5xBtDG1APxNLy03BtED+0EVXYBSqNAtDh5RN+ZU2JEVqR/H7WifCowuafJ1NpUdXEDK8ukyGmwJN2AEDwIK6Ecah0ceeaU3s8noujyWr7MYY1qOJptdkLhSh4Elh75BA8l3inD6dUSYa7Z7QP7w3CI7F0zTNcOiA2mcwuCJqCR+izPWzTeqMq/tBUwdM4cnLVoVzcOf36ThJbAcBLYETqKhFoXqnZXEF7HS4uyvqNa5wLXZAQWNeDo4AwfDosxQ4rhBVfXc5pdUewgOYzNTyBsAZhMAy6evRans/iWONTI5rv2j3d0g+/ldcixJMnzTMk4uPRnxSTlSkFVOIszPDi4ZHZbHLcATffXwVVxTilMgANLoIN3PM3sBGhMxpuoeLYyk+qHGrlY0lrw0gOJDBDYIn8R6wENhuIYdjg5peWtdIDzJLi036xqOSX8kEuvQ15I39iLt+3KMPmAsaoMTAksMeCr+GgSANC0gjpsr/tBSp1m0XvbIBeWhx5huo30FlTOwoY7NT03bbu31b66JX2jZqhJWR1qlSmczCCIva48+dlJ/u55Ad3e9f3hvdPdhwWuDD3i42mYB3J8Lo1lgByAHpZMxTceis8U6sZwmiWl0xtoZ5pKenVXEjLJuVsGMUlQDXMtQNJyKc7uoFjrr0GfaPN4H+osKb1MChcOCSALkmAOp0Wn4fw8MGxdu7X+FvLxWSjejKdpaJaWVLd4ZXRsW3b4WJH8KEpYghhI12Wk41gM1KoDeYjoZtdY6hUix2+ws+aHs3+Ll1Rc4NsAfPqjmuCrKFVEB6wtHSi9B4qJrqqDNVRvxG3lqok2W5UiZ7i4w3/QcytRhqLabA1ugHmZ1J6rP8OewU2vJjOO8HwCbkZR4ED1V8alMt1LRAhzswHSCdfBdDDj4bZyM+Z5HS6RHxKpDWO3ZVpP6++A7+64oKvXYz2tNrspaHvE5iBABqtPkQ+JvcqQuDfxZdnZXSCT8J1Iuq3iby4tcWFudlaiS6BLn0nZLA85An/mQntWjLbTAhTc74Cw9R3T+nzVh2dova+pnbllrYOoMOOh80LwKsfY08wnuN1sdB6K7w1MbHyOq5076OjGg40GGJa0+IH1ROBpBtmgAQbNAH5IEA7FSUmgm4E+ASkq9BJR9E+I4fTcZcxs9QPvzUNPhdJpkNbItNpjlPJcqOI0UQxJKR8cb2g+Me6QL2mwucUwJs53u2+EKpw+Ce0OiDIgZiRHhCvsXUkBDinK0JuqQSpSspsPwt4J71yZNtUaygRqizShcmEUZPpgyS7CMHwoOaHZ4naF1DsxmW025LqGT30WlF+zN+27qFY+646p3VFQcvQ5ujy3j/Y0PAWTVmJytJ+g/NX2Dxg0nc+Op1Gyruy+DJpPfzIaP4RJ+ZCMNKb394wRYjSb+KxLs6NaGcVpGuTRaYYINZ+4a64pM/fcJk7N6kKl7Q9ni4e0pjvARkG7WiBH7wj0CusCKgfUAh7S5jo90y6nlI5f/m0/xKwxTwGkOY9toEiRJsO8JA81ct6Dg+LtHmmFxJGqP/2taXF9ladRxcbEmJbY8r89lC7sjTZM5naxJjbosjw2b4+RSKGk4vMNEn71VzwvBFpNpNr76aBT8O4cGuqQIu3ykaK8o0hqnYsaSsy5c0p69FNh6P7es3KJy0qgdFxnzsMHlLWnxJV7hszmA7jn0Vey2Ld+9hZ/7db/AN1a4R9iL2P6pjQuIJi6RcJ2+wVQ8QwmakQ6M1J7Xt1s+m8Fp++a1VVmo5/JZziejxoTB85AQN0W4lfwwDKY2c8X/de4fRWdMKn4dWBL4t+0qf4jj6K4ovWN9mtdBTKvNFUzO6CXQ+FdF3QW9pUBYZvHof1UlPEjf1UhEoXEJSBMQwx+iCbTdM53eByx+UqzfTO11AQDqEHEYpDG1OakBBCjNI7XTWvhWtdlPfRM2g07D0STqb1xUQ88q1oap8Dh3ESAVXV36LW8EuGNG5AXczvVHnvGhs1fBMLkwrG7wSfFxJ/RRYZ3dM6AulFYmtlby++aDoG3jr5rOuzaybhrc+UixcA8jlmAI9BA8lPxSr7Ok5x0BaLdXtH1VXwJhLKVzLWFh/6bnM/yBTdp2zRYz8dak0329o0n8lKJ6DqegPVPxYlqZh2Sxp0T6gJGqqgr0A4Z4zP00bv4KcVIOyCpyKhvq3lyP8lOb/EVIdCmwWpV/wCLo/vU8Qw2PJjwPVpVhhK8OcL3APLYfqqjiTQx1GoSe5WaPKqDTP8A5D0R2HYA+OmvgSP8qjsKLDK1bn+YWM47i/ev8L4jX7stViGg2j81heO1x7Rw5A/P/RA1bGgmA4oKdVzXCGkzI2zAEkjlJWqpVxAIMg6EXHqsFingVT0DP8NqMwvFTTs2S2RLbgdSDsVmnB3o1x2kbllXf8lKHyq7h+MbUZLTPMHUdCPqig773/mh2R9j/ad8DoT80VTrwhAbzvELuZWCWTKoK69gOoVb7RaDgBzMJN7q0uWiXRVOoOGkldFFx1afRamByCdA5IvjJzMmcC/ZpSWrJSU+JF/Iz58pVgXidF6B2PyvfI+BvzdYfVcSW7J2c3EkkX3EnyMvMx6/ylQElonWNjvewHnCSSFdsj7J+FtbTYGk3j1uS4z1cSfNRcdq91l9K9G83u8HbXVcSUjsKXRYYQxTH3un1TZJJQsrQJqD+q76qV3y5JJK4exbKztG7/h3H8LqTv7NVhR3tgKuo1P5z/mSSUkEhuIxMSZjS/8AILB42o3O8nWZvrPIBJJB7HkOryecH1aCiCzupJLDP7M34/qgjgrR7VrZImbjw08FoHOyuLXESN9AfDkkkgcnoKSsUpzaspJJhnHOctF2ad3D4riSKHZH0WYnN0U0riS0y7FIUriSSBhH/9k=" id="267" name="Google Shape;267;p35"/>
          <p:cNvSpPr/>
          <p:nvPr/>
        </p:nvSpPr>
        <p:spPr>
          <a:xfrm>
            <a:off x="0" y="-914400"/>
            <a:ext cx="1905000" cy="190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t0.gstatic.com/images?q=tbn:ANd9GcRnOMUd770Omib0ZmQbNXD_yXHbJPFYHslZ9jrT2zLBen5g5ip51KOCE8UD" id="268" name="Google Shape;268;p35"/>
          <p:cNvPicPr preferRelativeResize="0"/>
          <p:nvPr/>
        </p:nvPicPr>
        <p:blipFill rotWithShape="1">
          <a:blip r:embed="rId3">
            <a:alphaModFix/>
          </a:blip>
          <a:srcRect b="0" l="0" r="0" t="0"/>
          <a:stretch/>
        </p:blipFill>
        <p:spPr>
          <a:xfrm>
            <a:off x="0" y="4941168"/>
            <a:ext cx="1568316" cy="19168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Voorbereiding uitvoering </a:t>
            </a:r>
            <a:br>
              <a:rPr b="1" i="0" lang="nl-NL" sz="4000" u="none" cap="none" strike="noStrike">
                <a:solidFill>
                  <a:srgbClr val="953734"/>
                </a:solidFill>
                <a:latin typeface="Calibri"/>
                <a:ea typeface="Calibri"/>
                <a:cs typeface="Calibri"/>
                <a:sym typeface="Calibri"/>
              </a:rPr>
            </a:br>
            <a:endParaRPr b="1" i="1" sz="2400" u="none" cap="none" strike="noStrike">
              <a:solidFill>
                <a:srgbClr val="953734"/>
              </a:solidFill>
              <a:latin typeface="Calibri"/>
              <a:ea typeface="Calibri"/>
              <a:cs typeface="Calibri"/>
              <a:sym typeface="Calibri"/>
            </a:endParaRPr>
          </a:p>
        </p:txBody>
      </p:sp>
      <p:sp>
        <p:nvSpPr>
          <p:cNvPr id="274" name="Google Shape;274;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Maak een inventarisatie van alle op taalstimulering gerichte activiteiten in de gemeente waar ouders gebruik van kunnen maken.</a:t>
            </a:r>
            <a:endParaRPr/>
          </a:p>
          <a:p>
            <a:pPr indent="-285750" lvl="1" marL="7429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Boekstart, Boekenpret, Voorleesexpres, muziek op schoot, voorleesochtenden in de bibliotheek, VVE voorzieningen, spelochtenden op de speel o theek etc. etc. </a:t>
            </a:r>
            <a:endParaRPr/>
          </a:p>
          <a:p>
            <a:pPr indent="-285750" lvl="1" marL="7429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Het aanbod varieert per gemeente, zorg voor een goed beeld van de eigen gemeente.</a:t>
            </a:r>
            <a:endParaRPr/>
          </a:p>
          <a:p>
            <a:pPr indent="-285750" lvl="1" marL="7429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Het aanbod is vaak laag geprijsd om deelname van alle bevolkingsgroepen mogelijk te maken.</a:t>
            </a:r>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Maak een inventarisatie van al het materiaal dat binnen de organisatie beschikbaar is en/of al ingezet wordt voor de stimulering van de taalontwikkeling.</a:t>
            </a:r>
            <a:endParaRPr/>
          </a:p>
          <a:p>
            <a:pPr indent="-285750" lvl="1" marL="7429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Gebruik wat er al beschikbaar is om ouders te helpen bij het stimuleren van de taalontwikkeling van hun kind.</a:t>
            </a:r>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Deze inventarisaties zijn belangrijk ter voorbereiding op de ondersteuning van de ouders in de taalstimulering van hun kind.</a:t>
            </a:r>
            <a:endParaRPr/>
          </a:p>
        </p:txBody>
      </p:sp>
      <p:sp>
        <p:nvSpPr>
          <p:cNvPr id="275" name="Google Shape;275;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Voorbereiding uitvoering </a:t>
            </a:r>
            <a:br>
              <a:rPr b="1" i="0" lang="nl-NL" sz="4000" u="none" cap="none" strike="noStrike">
                <a:solidFill>
                  <a:srgbClr val="953734"/>
                </a:solidFill>
                <a:latin typeface="Calibri"/>
                <a:ea typeface="Calibri"/>
                <a:cs typeface="Calibri"/>
                <a:sym typeface="Calibri"/>
              </a:rPr>
            </a:br>
            <a:endParaRPr b="1" i="1" sz="2400" u="none" cap="none" strike="noStrike">
              <a:solidFill>
                <a:srgbClr val="953734"/>
              </a:solidFill>
              <a:latin typeface="Calibri"/>
              <a:ea typeface="Calibri"/>
              <a:cs typeface="Calibri"/>
              <a:sym typeface="Calibri"/>
            </a:endParaRPr>
          </a:p>
        </p:txBody>
      </p:sp>
      <p:sp>
        <p:nvSpPr>
          <p:cNvPr id="281" name="Google Shape;281;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De ouders zijn niet de enige bron voor de stimulering van de taal van hun kind &gt; gebruik alles wat beschikbaar is en mogelijk voor de ouders!</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Gebruik van andere voorzieningen ontslaat de ouders niet van hun taak in het stimuleren van de taalontwikkeling van hun kind!</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Professionele zorg vervangt nooit het aanbod thuis!</a:t>
            </a:r>
            <a:endParaRPr b="0" i="0" sz="1600" u="none" cap="none" strike="noStrike">
              <a:solidFill>
                <a:srgbClr val="006699"/>
              </a:solidFill>
              <a:latin typeface="Calibri"/>
              <a:ea typeface="Calibri"/>
              <a:cs typeface="Calibri"/>
              <a:sym typeface="Calibri"/>
            </a:endParaRPr>
          </a:p>
        </p:txBody>
      </p:sp>
      <p:sp>
        <p:nvSpPr>
          <p:cNvPr id="282" name="Google Shape;28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Voorbereiding uitvoering </a:t>
            </a:r>
            <a:br>
              <a:rPr b="1" i="0" lang="nl-NL" sz="4000" u="none" cap="none" strike="noStrike">
                <a:solidFill>
                  <a:srgbClr val="953734"/>
                </a:solidFill>
                <a:latin typeface="Calibri"/>
                <a:ea typeface="Calibri"/>
                <a:cs typeface="Calibri"/>
                <a:sym typeface="Calibri"/>
              </a:rPr>
            </a:br>
            <a:endParaRPr b="1" i="1" sz="2400" u="none" cap="none" strike="noStrike">
              <a:solidFill>
                <a:srgbClr val="953734"/>
              </a:solidFill>
              <a:latin typeface="Calibri"/>
              <a:ea typeface="Calibri"/>
              <a:cs typeface="Calibri"/>
              <a:sym typeface="Calibri"/>
            </a:endParaRPr>
          </a:p>
        </p:txBody>
      </p:sp>
      <p:sp>
        <p:nvSpPr>
          <p:cNvPr id="288" name="Google Shape;288;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Zorg voor een beperkte voorraad vragenlijsten en opdrachtformulieren.</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Zorg voor een aantal exemplaren van de DVD. </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p:txBody>
      </p:sp>
      <p:sp>
        <p:nvSpPr>
          <p:cNvPr id="289" name="Google Shape;28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NSDSK-logo_groot.jpg" id="295" name="Google Shape;295;p39"/>
          <p:cNvPicPr preferRelativeResize="0"/>
          <p:nvPr>
            <p:ph idx="1" type="body"/>
          </p:nvPr>
        </p:nvPicPr>
        <p:blipFill rotWithShape="1">
          <a:blip r:embed="rId3">
            <a:alphaModFix/>
          </a:blip>
          <a:srcRect b="0" l="0" r="0" t="0"/>
          <a:stretch/>
        </p:blipFill>
        <p:spPr>
          <a:xfrm>
            <a:off x="1980507" y="2420923"/>
            <a:ext cx="5182985" cy="2884516"/>
          </a:xfrm>
          <a:prstGeom prst="rect">
            <a:avLst/>
          </a:prstGeom>
          <a:noFill/>
          <a:ln>
            <a:noFill/>
          </a:ln>
        </p:spPr>
      </p:pic>
      <p:pic>
        <p:nvPicPr>
          <p:cNvPr descr="C:\Users\nuilenburg\Desktop\Afbeelding1.jpg" id="296" name="Google Shape;296;p39"/>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297" name="Google Shape;297;p39"/>
          <p:cNvSpPr/>
          <p:nvPr/>
        </p:nvSpPr>
        <p:spPr>
          <a:xfrm>
            <a:off x="2627784" y="2021359"/>
            <a:ext cx="6192688"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800">
                <a:solidFill>
                  <a:schemeClr val="dk1"/>
                </a:solidFill>
                <a:latin typeface="Calibri"/>
                <a:ea typeface="Calibri"/>
                <a:cs typeface="Calibri"/>
                <a:sym typeface="Calibri"/>
              </a:rPr>
              <a:t>JGZ Richtlijn taalontwikkeling</a:t>
            </a:r>
            <a:endParaRPr/>
          </a:p>
          <a:p>
            <a:pPr indent="0" lvl="0" marL="0" marR="0" rtl="0" algn="l">
              <a:spcBef>
                <a:spcPts val="0"/>
              </a:spcBef>
              <a:spcAft>
                <a:spcPts val="0"/>
              </a:spcAft>
              <a:buNone/>
            </a:pPr>
            <a:r>
              <a:rPr b="1" i="1" lang="nl-NL" sz="1600">
                <a:solidFill>
                  <a:schemeClr val="dk1"/>
                </a:solidFill>
                <a:latin typeface="Calibri"/>
                <a:ea typeface="Calibri"/>
                <a:cs typeface="Calibri"/>
                <a:sym typeface="Calibri"/>
              </a:rPr>
              <a:t>Thema 4 Voorlichting, advisering &amp; begeleiding</a:t>
            </a:r>
            <a:endParaRPr/>
          </a:p>
          <a:p>
            <a:pPr indent="0" lvl="0" marL="0" marR="0" rtl="0" algn="l">
              <a:spcBef>
                <a:spcPts val="0"/>
              </a:spcBef>
              <a:spcAft>
                <a:spcPts val="0"/>
              </a:spcAft>
              <a:buNone/>
            </a:pPr>
            <a:r>
              <a:rPr b="1" i="1" lang="nl-NL" sz="1600">
                <a:solidFill>
                  <a:schemeClr val="dk1"/>
                </a:solidFill>
                <a:latin typeface="Calibri"/>
                <a:ea typeface="Calibri"/>
                <a:cs typeface="Calibri"/>
                <a:sym typeface="Calibri"/>
              </a:rPr>
              <a:t>Hoe stimuleer je taal?</a:t>
            </a:r>
            <a:endParaRPr b="1" i="1" sz="1600">
              <a:solidFill>
                <a:schemeClr val="dk1"/>
              </a:solidFill>
              <a:latin typeface="Calibri"/>
              <a:ea typeface="Calibri"/>
              <a:cs typeface="Calibri"/>
              <a:sym typeface="Calibri"/>
            </a:endParaRPr>
          </a:p>
        </p:txBody>
      </p:sp>
      <p:pic>
        <p:nvPicPr>
          <p:cNvPr id="298" name="Google Shape;298;p39"/>
          <p:cNvPicPr preferRelativeResize="0"/>
          <p:nvPr/>
        </p:nvPicPr>
        <p:blipFill rotWithShape="1">
          <a:blip r:embed="rId5">
            <a:alphaModFix/>
          </a:blip>
          <a:srcRect b="0" l="0" r="0" t="0"/>
          <a:stretch/>
        </p:blipFill>
        <p:spPr>
          <a:xfrm>
            <a:off x="7236296" y="6457582"/>
            <a:ext cx="1883884" cy="374507"/>
          </a:xfrm>
          <a:prstGeom prst="rect">
            <a:avLst/>
          </a:prstGeom>
          <a:noFill/>
          <a:ln>
            <a:noFill/>
          </a:ln>
        </p:spPr>
      </p:pic>
      <p:pic>
        <p:nvPicPr>
          <p:cNvPr id="299" name="Google Shape;299;p39"/>
          <p:cNvPicPr preferRelativeResize="0"/>
          <p:nvPr/>
        </p:nvPicPr>
        <p:blipFill rotWithShape="1">
          <a:blip r:embed="rId6">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05" name="Google Shape;305;p40"/>
          <p:cNvSpPr txBox="1"/>
          <p:nvPr>
            <p:ph type="title"/>
          </p:nvPr>
        </p:nvSpPr>
        <p:spPr>
          <a:xfrm>
            <a:off x="233772" y="476672"/>
            <a:ext cx="8748464"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600"/>
              <a:buFont typeface="Arial"/>
              <a:buNone/>
            </a:pPr>
            <a:r>
              <a:rPr b="1" i="0" lang="nl-NL" sz="3600" u="none" cap="none" strike="noStrike">
                <a:solidFill>
                  <a:srgbClr val="953734"/>
                </a:solidFill>
                <a:latin typeface="Arial"/>
                <a:ea typeface="Arial"/>
                <a:cs typeface="Arial"/>
                <a:sym typeface="Arial"/>
              </a:rPr>
              <a:t>Taalomgeving zo stimulerend mogelijk</a:t>
            </a:r>
            <a:endParaRPr/>
          </a:p>
        </p:txBody>
      </p:sp>
      <p:sp>
        <p:nvSpPr>
          <p:cNvPr id="306" name="Google Shape;306;p40"/>
          <p:cNvSpPr txBox="1"/>
          <p:nvPr>
            <p:ph idx="1" type="body"/>
          </p:nvPr>
        </p:nvSpPr>
        <p:spPr>
          <a:xfrm>
            <a:off x="395536" y="2203847"/>
            <a:ext cx="8424936" cy="4249489"/>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Ouders spelen een belangrijke rol in dit proces </a:t>
            </a:r>
            <a:endParaRPr/>
          </a:p>
          <a:p>
            <a:pPr indent="-215900" lvl="0" marL="342900" marR="0" rtl="0" algn="l">
              <a:lnSpc>
                <a:spcPct val="9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Ouders kunnen zorgen voor een goede taalomgeving voor hun kind</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Uitbreiding van het handelingsrepetoire van de ouders – geen schuld</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Ouders zijn de meest aanwezige in het leven van hun kind</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Nadruk moet liggen op plezier in communicatie </a:t>
            </a:r>
            <a:endParaRPr/>
          </a:p>
          <a:p>
            <a:pPr indent="-215900" lvl="0" marL="342900" marR="0" rtl="0" algn="l">
              <a:lnSpc>
                <a:spcPct val="80000"/>
              </a:lnSpc>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ctr">
              <a:lnSpc>
                <a:spcPct val="80000"/>
              </a:lnSpc>
              <a:spcBef>
                <a:spcPts val="400"/>
              </a:spcBef>
              <a:spcAft>
                <a:spcPts val="0"/>
              </a:spcAft>
              <a:buClr>
                <a:schemeClr val="dk1"/>
              </a:buClr>
              <a:buSzPts val="2000"/>
              <a:buFont typeface="Arial"/>
              <a:buNone/>
            </a:pPr>
            <a:r>
              <a:t/>
            </a:r>
            <a:endParaRPr b="1" i="0" sz="2000" u="none" cap="none" strike="noStrike">
              <a:solidFill>
                <a:schemeClr val="dk2"/>
              </a:solidFill>
              <a:latin typeface="Calibri"/>
              <a:ea typeface="Calibri"/>
              <a:cs typeface="Calibri"/>
              <a:sym typeface="Calibri"/>
            </a:endParaRPr>
          </a:p>
          <a:p>
            <a:pPr indent="-342900" lvl="0" marL="342900" marR="0" rtl="0" algn="ctr">
              <a:lnSpc>
                <a:spcPct val="80000"/>
              </a:lnSpc>
              <a:spcBef>
                <a:spcPts val="400"/>
              </a:spcBef>
              <a:spcAft>
                <a:spcPts val="0"/>
              </a:spcAft>
              <a:buClr>
                <a:schemeClr val="dk2"/>
              </a:buClr>
              <a:buSzPts val="2000"/>
              <a:buFont typeface="Arial"/>
              <a:buNone/>
            </a:pPr>
            <a:r>
              <a:rPr b="1" i="0" lang="nl-NL" sz="2000" u="none" cap="none" strike="noStrike">
                <a:solidFill>
                  <a:schemeClr val="dk2"/>
                </a:solidFill>
                <a:latin typeface="Calibri"/>
                <a:ea typeface="Calibri"/>
                <a:cs typeface="Calibri"/>
                <a:sym typeface="Calibri"/>
              </a:rPr>
              <a:t>Advies &gt; half uurtje per dag expliciet</a:t>
            </a:r>
            <a:endParaRPr/>
          </a:p>
          <a:p>
            <a:pPr indent="-342900" lvl="0" marL="342900" marR="0" rtl="0" algn="ctr">
              <a:lnSpc>
                <a:spcPct val="80000"/>
              </a:lnSpc>
              <a:spcBef>
                <a:spcPts val="400"/>
              </a:spcBef>
              <a:spcAft>
                <a:spcPts val="0"/>
              </a:spcAft>
              <a:buClr>
                <a:schemeClr val="dk2"/>
              </a:buClr>
              <a:buSzPts val="2000"/>
              <a:buFont typeface="Arial"/>
              <a:buNone/>
            </a:pPr>
            <a:r>
              <a:rPr b="1" i="0" lang="nl-NL" sz="2000" u="none" cap="none" strike="noStrike">
                <a:solidFill>
                  <a:schemeClr val="dk2"/>
                </a:solidFill>
                <a:latin typeface="Calibri"/>
                <a:ea typeface="Calibri"/>
                <a:cs typeface="Calibri"/>
                <a:sym typeface="Calibri"/>
              </a:rPr>
              <a:t>Maar taal gaat de hele dag door!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12" name="Google Shape;312;p41"/>
          <p:cNvSpPr txBox="1"/>
          <p:nvPr>
            <p:ph type="title"/>
          </p:nvPr>
        </p:nvSpPr>
        <p:spPr>
          <a:xfrm>
            <a:off x="611560" y="4046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Mogelijkheden</a:t>
            </a:r>
            <a:endParaRPr/>
          </a:p>
        </p:txBody>
      </p:sp>
      <p:sp>
        <p:nvSpPr>
          <p:cNvPr id="313" name="Google Shape;313;p41"/>
          <p:cNvSpPr txBox="1"/>
          <p:nvPr>
            <p:ph idx="1" type="body"/>
          </p:nvPr>
        </p:nvSpPr>
        <p:spPr>
          <a:xfrm>
            <a:off x="457200" y="1783357"/>
            <a:ext cx="8229600" cy="4525963"/>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Tips voor taal</a:t>
            </a:r>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Voorlezen</a:t>
            </a:r>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Muziek</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Meertalige kinderen</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D46A72"/>
              </a:buClr>
              <a:buSzPts val="4400"/>
              <a:buFont typeface="Calibri"/>
              <a:buNone/>
            </a:pPr>
            <a:r>
              <a:rPr b="0" i="0" lang="nl-NL" sz="4400" u="none" cap="none" strike="noStrike">
                <a:solidFill>
                  <a:srgbClr val="D46A72"/>
                </a:solidFill>
                <a:latin typeface="Calibri"/>
                <a:ea typeface="Calibri"/>
                <a:cs typeface="Calibri"/>
                <a:sym typeface="Calibri"/>
              </a:rPr>
              <a:t>Inhoud van de scholing</a:t>
            </a:r>
            <a:endParaRPr/>
          </a:p>
        </p:txBody>
      </p:sp>
      <p:sp>
        <p:nvSpPr>
          <p:cNvPr id="106" name="Google Shape;106;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425450" lvl="0" marL="55245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14350" lvl="1" marL="971550" marR="0" rtl="0" algn="l">
              <a:spcBef>
                <a:spcPts val="560"/>
              </a:spcBef>
              <a:spcAft>
                <a:spcPts val="0"/>
              </a:spcAft>
              <a:buClr>
                <a:srgbClr val="366092"/>
              </a:buClr>
              <a:buSzPts val="2800"/>
              <a:buFont typeface="Calibri"/>
              <a:buAutoNum type="alphaLcPeriod"/>
            </a:pPr>
            <a:r>
              <a:rPr b="0" i="0" lang="nl-NL" sz="2800" u="none" cap="none" strike="noStrike">
                <a:solidFill>
                  <a:srgbClr val="366092"/>
                </a:solidFill>
                <a:latin typeface="Calibri"/>
                <a:ea typeface="Calibri"/>
                <a:cs typeface="Calibri"/>
                <a:sym typeface="Calibri"/>
              </a:rPr>
              <a:t>Thema 4 Voorlichting, advisering &amp; begeleiding</a:t>
            </a:r>
            <a:endParaRPr/>
          </a:p>
          <a:p>
            <a:pPr indent="-336550" lvl="1" marL="971550" marR="0" rtl="0" algn="l">
              <a:spcBef>
                <a:spcPts val="560"/>
              </a:spcBef>
              <a:spcAft>
                <a:spcPts val="0"/>
              </a:spcAft>
              <a:buClr>
                <a:schemeClr val="dk1"/>
              </a:buClr>
              <a:buSzPts val="2800"/>
              <a:buFont typeface="Calibri"/>
              <a:buNone/>
            </a:pPr>
            <a:r>
              <a:t/>
            </a:r>
            <a:endParaRPr b="0" i="0" sz="2800" u="none" cap="none" strike="noStrike">
              <a:solidFill>
                <a:srgbClr val="366092"/>
              </a:solidFill>
              <a:latin typeface="Calibri"/>
              <a:ea typeface="Calibri"/>
              <a:cs typeface="Calibri"/>
              <a:sym typeface="Calibri"/>
            </a:endParaRPr>
          </a:p>
          <a:p>
            <a:pPr indent="-514350" lvl="2" marL="1371600" marR="0" rtl="0" algn="l">
              <a:spcBef>
                <a:spcPts val="480"/>
              </a:spcBef>
              <a:spcAft>
                <a:spcPts val="0"/>
              </a:spcAft>
              <a:buClr>
                <a:srgbClr val="366092"/>
              </a:buClr>
              <a:buSzPts val="2400"/>
              <a:buFont typeface="Calibri"/>
              <a:buAutoNum type="arabicPeriod" startAt="2"/>
            </a:pPr>
            <a:r>
              <a:rPr b="0" i="0" lang="nl-NL" sz="2400" u="none" cap="none" strike="noStrike">
                <a:solidFill>
                  <a:srgbClr val="366092"/>
                </a:solidFill>
                <a:latin typeface="Calibri"/>
                <a:ea typeface="Calibri"/>
                <a:cs typeface="Calibri"/>
                <a:sym typeface="Calibri"/>
              </a:rPr>
              <a:t>Voorlichting</a:t>
            </a:r>
            <a:endParaRPr/>
          </a:p>
          <a:p>
            <a:pPr indent="-514350" lvl="3" marL="1828800" marR="0" rtl="0" algn="l">
              <a:spcBef>
                <a:spcPts val="400"/>
              </a:spcBef>
              <a:spcAft>
                <a:spcPts val="0"/>
              </a:spcAft>
              <a:buClr>
                <a:srgbClr val="366092"/>
              </a:buClr>
              <a:buSzPts val="2000"/>
              <a:buFont typeface="Calibri"/>
              <a:buAutoNum type="arabicPeriod" startAt="2"/>
            </a:pPr>
            <a:r>
              <a:rPr b="0" i="0" lang="nl-NL" sz="2000" u="none" cap="none" strike="noStrike">
                <a:solidFill>
                  <a:srgbClr val="366092"/>
                </a:solidFill>
                <a:latin typeface="Calibri"/>
                <a:ea typeface="Calibri"/>
                <a:cs typeface="Calibri"/>
                <a:sym typeface="Calibri"/>
              </a:rPr>
              <a:t>JGZ professionals geven voorlichting over de taalontwikkeling van kinderen </a:t>
            </a:r>
            <a:r>
              <a:rPr b="0" i="0" lang="nl-NL" sz="1100" u="none" cap="none" strike="noStrike">
                <a:solidFill>
                  <a:srgbClr val="366092"/>
                </a:solidFill>
                <a:latin typeface="Calibri"/>
                <a:ea typeface="Calibri"/>
                <a:cs typeface="Calibri"/>
                <a:sym typeface="Calibri"/>
              </a:rPr>
              <a:t>(thema taalontwikkeling, bijlage 7 en deze scholing)</a:t>
            </a:r>
            <a:endParaRPr/>
          </a:p>
          <a:p>
            <a:pPr indent="-514350" lvl="3" marL="1828800" marR="0" rtl="0" algn="l">
              <a:spcBef>
                <a:spcPts val="400"/>
              </a:spcBef>
              <a:spcAft>
                <a:spcPts val="0"/>
              </a:spcAft>
              <a:buClr>
                <a:srgbClr val="366092"/>
              </a:buClr>
              <a:buSzPts val="2000"/>
              <a:buFont typeface="Calibri"/>
              <a:buAutoNum type="arabicPeriod" startAt="2"/>
            </a:pPr>
            <a:r>
              <a:rPr b="0" i="0" lang="nl-NL" sz="2000" u="none" cap="none" strike="noStrike">
                <a:solidFill>
                  <a:srgbClr val="366092"/>
                </a:solidFill>
                <a:latin typeface="Calibri"/>
                <a:ea typeface="Calibri"/>
                <a:cs typeface="Calibri"/>
                <a:sym typeface="Calibri"/>
              </a:rPr>
              <a:t>JGZ benadrukt het belang van goede interactie met het kindd en geeft adviezen op maat over strategieën</a:t>
            </a:r>
            <a:endParaRPr/>
          </a:p>
          <a:p>
            <a:pPr indent="-514350" lvl="3" marL="1828800" marR="0" rtl="0" algn="l">
              <a:spcBef>
                <a:spcPts val="400"/>
              </a:spcBef>
              <a:spcAft>
                <a:spcPts val="0"/>
              </a:spcAft>
              <a:buClr>
                <a:srgbClr val="366092"/>
              </a:buClr>
              <a:buSzPts val="2000"/>
              <a:buFont typeface="Calibri"/>
              <a:buAutoNum type="arabicPeriod" startAt="2"/>
            </a:pPr>
            <a:r>
              <a:rPr b="0" i="0" lang="nl-NL" sz="2000" u="none" cap="none" strike="noStrike">
                <a:solidFill>
                  <a:srgbClr val="366092"/>
                </a:solidFill>
                <a:latin typeface="Calibri"/>
                <a:ea typeface="Calibri"/>
                <a:cs typeface="Calibri"/>
                <a:sym typeface="Calibri"/>
              </a:rPr>
              <a:t>Voorlichting en advies aan meertalige gezinnen is hetzelfde als bij eentalige gezinnen. Ouders communiceren in de taal die zij het best beheersen.</a:t>
            </a:r>
            <a:endParaRPr/>
          </a:p>
          <a:p>
            <a:pPr indent="-330200" lvl="3" marL="1771650" marR="0" rtl="0" algn="l">
              <a:spcBef>
                <a:spcPts val="400"/>
              </a:spcBef>
              <a:spcAft>
                <a:spcPts val="0"/>
              </a:spcAft>
              <a:buClr>
                <a:schemeClr val="dk1"/>
              </a:buClr>
              <a:buSzPts val="2000"/>
              <a:buFont typeface="Calibri"/>
              <a:buNone/>
            </a:pPr>
            <a:r>
              <a:t/>
            </a:r>
            <a:endParaRPr b="0" i="0" sz="2000" u="none" cap="none" strike="noStrike">
              <a:solidFill>
                <a:srgbClr val="366092"/>
              </a:solidFill>
              <a:latin typeface="Calibri"/>
              <a:ea typeface="Calibri"/>
              <a:cs typeface="Calibri"/>
              <a:sym typeface="Calibri"/>
            </a:endParaRPr>
          </a:p>
          <a:p>
            <a:pPr indent="-387350" lvl="2" marL="1371600" marR="0" rtl="0" algn="l">
              <a:spcBef>
                <a:spcPts val="400"/>
              </a:spcBef>
              <a:spcAft>
                <a:spcPts val="0"/>
              </a:spcAft>
              <a:buClr>
                <a:schemeClr val="dk1"/>
              </a:buClr>
              <a:buSzPts val="2000"/>
              <a:buFont typeface="Calibri"/>
              <a:buNone/>
            </a:pPr>
            <a:r>
              <a:t/>
            </a:r>
            <a:endParaRPr b="0" i="0" sz="2000" u="none" cap="none" strike="noStrike">
              <a:solidFill>
                <a:srgbClr val="366092"/>
              </a:solidFill>
              <a:latin typeface="Calibri"/>
              <a:ea typeface="Calibri"/>
              <a:cs typeface="Calibri"/>
              <a:sym typeface="Calibri"/>
            </a:endParaRPr>
          </a:p>
          <a:p>
            <a:pPr indent="0" lvl="0" marL="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366092"/>
              </a:solidFill>
              <a:latin typeface="Calibri"/>
              <a:ea typeface="Calibri"/>
              <a:cs typeface="Calibri"/>
              <a:sym typeface="Calibri"/>
            </a:endParaRPr>
          </a:p>
        </p:txBody>
      </p:sp>
      <p:sp>
        <p:nvSpPr>
          <p:cNvPr id="107" name="Google Shape;107;p1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nl-NL" sz="1200" u="none" cap="none" strike="noStrike">
                <a:solidFill>
                  <a:srgbClr val="888888"/>
                </a:solidFill>
                <a:latin typeface="Calibri"/>
                <a:ea typeface="Calibri"/>
                <a:cs typeface="Calibri"/>
                <a:sym typeface="Calibri"/>
              </a:rPr>
              <a:t>		</a:t>
            </a:r>
            <a:fld id="{00000000-1234-1234-1234-123412341234}" type="slidenum">
              <a:rPr b="0" i="0" lang="nl-NL"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19" name="Google Shape;319;p42"/>
          <p:cNvSpPr txBox="1"/>
          <p:nvPr>
            <p:ph idx="1" type="body"/>
          </p:nvPr>
        </p:nvSpPr>
        <p:spPr>
          <a:xfrm>
            <a:off x="539552" y="2133426"/>
            <a:ext cx="8208912" cy="4031878"/>
          </a:xfrm>
          <a:prstGeom prst="rect">
            <a:avLst/>
          </a:prstGeom>
          <a:noFill/>
          <a:ln>
            <a:noFill/>
          </a:ln>
        </p:spPr>
        <p:txBody>
          <a:bodyPr anchorCtr="0" anchor="t" bIns="45700" lIns="91425" spcFirstLastPara="1" rIns="91425" wrap="square" tIns="45700">
            <a:noAutofit/>
          </a:bodyPr>
          <a:lstStyle/>
          <a:p>
            <a:pPr indent="-457200" lvl="0" marL="457200" marR="0" rtl="0" algn="l">
              <a:lnSpc>
                <a:spcPct val="80000"/>
              </a:lnSpc>
              <a:spcBef>
                <a:spcPts val="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Luister naar je kind</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Praat tegen je kind</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Stimuleer je kind om woorden goed uit te spreken</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Reageer op wat je kind wil zeggen</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Voeg taal toe</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Geef het goede voorbeeld, maar verbeter niet.</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Vertel wat je doet; benoem handelingen, vertel wat er gebeurt</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Deel je gevoelens en ideeën </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Moedig je kind aan om vragen te stellen</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Reageer op het spel van je kind</a:t>
            </a:r>
            <a:endParaRPr/>
          </a:p>
          <a:p>
            <a:pPr indent="-457200" lvl="0" marL="457200" marR="0" rtl="0" algn="l">
              <a:lnSpc>
                <a:spcPct val="80000"/>
              </a:lnSpc>
              <a:spcBef>
                <a:spcPts val="400"/>
              </a:spcBef>
              <a:spcAft>
                <a:spcPts val="0"/>
              </a:spcAft>
              <a:buClr>
                <a:srgbClr val="006699"/>
              </a:buClr>
              <a:buSzPts val="2000"/>
              <a:buFont typeface="Calibri"/>
              <a:buAutoNum type="arabicPeriod"/>
            </a:pPr>
            <a:r>
              <a:rPr b="0" i="0" lang="nl-NL" sz="2000" u="none" cap="none" strike="noStrike">
                <a:solidFill>
                  <a:srgbClr val="006699"/>
                </a:solidFill>
                <a:latin typeface="Calibri"/>
                <a:ea typeface="Calibri"/>
                <a:cs typeface="Calibri"/>
                <a:sym typeface="Calibri"/>
              </a:rPr>
              <a:t>Lees je kind voor</a:t>
            </a:r>
            <a:endParaRPr/>
          </a:p>
        </p:txBody>
      </p:sp>
      <p:sp>
        <p:nvSpPr>
          <p:cNvPr id="320" name="Google Shape;320;p42"/>
          <p:cNvSpPr txBox="1"/>
          <p:nvPr>
            <p:ph type="title"/>
          </p:nvPr>
        </p:nvSpPr>
        <p:spPr>
          <a:xfrm>
            <a:off x="566092" y="18864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6" name="Google Shape;326;p43"/>
          <p:cNvSpPr txBox="1"/>
          <p:nvPr>
            <p:ph idx="1" type="body"/>
          </p:nvPr>
        </p:nvSpPr>
        <p:spPr>
          <a:xfrm>
            <a:off x="539552" y="2348880"/>
            <a:ext cx="8208912" cy="4031878"/>
          </a:xfrm>
          <a:prstGeom prst="rect">
            <a:avLst/>
          </a:prstGeom>
          <a:noFill/>
          <a:ln>
            <a:noFill/>
          </a:ln>
        </p:spPr>
        <p:txBody>
          <a:bodyPr anchorCtr="0" anchor="t" bIns="45700" lIns="91425" spcFirstLastPara="1" rIns="91425" wrap="square" tIns="45700">
            <a:noAutofit/>
          </a:bodyPr>
          <a:lstStyle/>
          <a:p>
            <a:pPr indent="-449263" lvl="0" marL="449263" marR="0" rtl="0" algn="l">
              <a:lnSpc>
                <a:spcPct val="80000"/>
              </a:lnSpc>
              <a:spcBef>
                <a:spcPts val="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Zie het blad  “Tips voor taal”</a:t>
            </a:r>
            <a:endParaRPr/>
          </a:p>
          <a:p>
            <a:pPr indent="-322263" lvl="0" marL="449263" marR="0" rtl="0" algn="l">
              <a:lnSpc>
                <a:spcPct val="80000"/>
              </a:lnSpc>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449263" lvl="0" marL="449263"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Dit blad bespreek je met de ouders.</a:t>
            </a:r>
            <a:endParaRPr/>
          </a:p>
          <a:p>
            <a:pPr indent="-322263" lvl="0" marL="449263" marR="0" rtl="0" algn="l">
              <a:lnSpc>
                <a:spcPct val="80000"/>
              </a:lnSpc>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449263" lvl="0" marL="449263"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Zorg dat ouders de tips goed begrepen hebben.</a:t>
            </a:r>
            <a:endParaRPr/>
          </a:p>
          <a:p>
            <a:pPr indent="-322263" lvl="0" marL="449263" marR="0" rtl="0" algn="l">
              <a:lnSpc>
                <a:spcPct val="80000"/>
              </a:lnSpc>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449263" lvl="0" marL="449263"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Laat het blad achter bij de ouders.</a:t>
            </a:r>
            <a:endParaRPr/>
          </a:p>
          <a:p>
            <a:pPr indent="-322263" lvl="0" marL="449263" marR="0" rtl="0" algn="l">
              <a:lnSpc>
                <a:spcPct val="80000"/>
              </a:lnSpc>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449263" lvl="0" marL="449263" marR="0" rtl="0" algn="l">
              <a:lnSpc>
                <a:spcPct val="80000"/>
              </a:lnSpc>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Wat bespreek je met de ouders?</a:t>
            </a:r>
            <a:endParaRPr/>
          </a:p>
        </p:txBody>
      </p:sp>
      <p:sp>
        <p:nvSpPr>
          <p:cNvPr id="327" name="Google Shape;327;p43"/>
          <p:cNvSpPr txBox="1"/>
          <p:nvPr>
            <p:ph type="title"/>
          </p:nvPr>
        </p:nvSpPr>
        <p:spPr>
          <a:xfrm>
            <a:off x="395536" y="6206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33" name="Google Shape;333;p44"/>
          <p:cNvSpPr txBox="1"/>
          <p:nvPr>
            <p:ph idx="1" type="body"/>
          </p:nvPr>
        </p:nvSpPr>
        <p:spPr>
          <a:xfrm>
            <a:off x="429494" y="1847230"/>
            <a:ext cx="8208912" cy="45091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Ga op ooghoogte met je kind zitten</a:t>
            </a:r>
            <a:endParaRPr/>
          </a:p>
          <a:p>
            <a:pPr indent="-190500" lvl="0" marL="342900" marR="0" rtl="0" algn="l">
              <a:lnSpc>
                <a:spcPct val="80000"/>
              </a:lnSpc>
              <a:spcBef>
                <a:spcPts val="480"/>
              </a:spcBef>
              <a:spcAft>
                <a:spcPts val="0"/>
              </a:spcAft>
              <a:buClr>
                <a:schemeClr val="dk1"/>
              </a:buClr>
              <a:buSzPts val="2400"/>
              <a:buFont typeface="Courier New"/>
              <a:buNone/>
            </a:pPr>
            <a:r>
              <a:t/>
            </a:r>
            <a:endParaRPr b="0" i="0" sz="2400" u="none" cap="none" strike="noStrike">
              <a:solidFill>
                <a:srgbClr val="006699"/>
              </a:solidFill>
              <a:latin typeface="Calibri"/>
              <a:ea typeface="Calibri"/>
              <a:cs typeface="Calibri"/>
              <a:sym typeface="Calibri"/>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Kijk je kind aan als hij iets wil zeggen</a:t>
            </a:r>
            <a:endParaRPr/>
          </a:p>
          <a:p>
            <a:pPr indent="-190500" lvl="0" marL="342900" marR="0" rtl="0" algn="l">
              <a:lnSpc>
                <a:spcPct val="80000"/>
              </a:lnSpc>
              <a:spcBef>
                <a:spcPts val="480"/>
              </a:spcBef>
              <a:spcAft>
                <a:spcPts val="0"/>
              </a:spcAft>
              <a:buClr>
                <a:schemeClr val="dk1"/>
              </a:buClr>
              <a:buSzPts val="2400"/>
              <a:buFont typeface="Courier New"/>
              <a:buNone/>
            </a:pPr>
            <a:r>
              <a:t/>
            </a:r>
            <a:endParaRPr b="0" i="0" sz="2400" u="none" cap="none" strike="noStrike">
              <a:solidFill>
                <a:srgbClr val="006699"/>
              </a:solidFill>
              <a:latin typeface="Calibri"/>
              <a:ea typeface="Calibri"/>
              <a:cs typeface="Calibri"/>
              <a:sym typeface="Calibri"/>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Luister naar wat je kind wil zeggen</a:t>
            </a:r>
            <a:endParaRPr/>
          </a:p>
          <a:p>
            <a:pPr indent="-190500" lvl="0" marL="342900" marR="0" rtl="0" algn="l">
              <a:lnSpc>
                <a:spcPct val="80000"/>
              </a:lnSpc>
              <a:spcBef>
                <a:spcPts val="480"/>
              </a:spcBef>
              <a:spcAft>
                <a:spcPts val="0"/>
              </a:spcAft>
              <a:buClr>
                <a:schemeClr val="dk1"/>
              </a:buClr>
              <a:buSzPts val="2400"/>
              <a:buFont typeface="Courier New"/>
              <a:buNone/>
            </a:pPr>
            <a:r>
              <a:t/>
            </a:r>
            <a:endParaRPr b="0" i="0" sz="2400" u="none" cap="none" strike="noStrike">
              <a:solidFill>
                <a:srgbClr val="006699"/>
              </a:solidFill>
              <a:latin typeface="Calibri"/>
              <a:ea typeface="Calibri"/>
              <a:cs typeface="Calibri"/>
              <a:sym typeface="Calibri"/>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Probeer te ontdekken waar je kind iets over wil zeggen</a:t>
            </a:r>
            <a:endParaRPr/>
          </a:p>
          <a:p>
            <a:pPr indent="-190500" lvl="1" marL="830262" marR="0" rtl="0" algn="l">
              <a:lnSpc>
                <a:spcPct val="80000"/>
              </a:lnSpc>
              <a:spcBef>
                <a:spcPts val="480"/>
              </a:spcBef>
              <a:spcAft>
                <a:spcPts val="0"/>
              </a:spcAft>
              <a:buClr>
                <a:schemeClr val="dk1"/>
              </a:buClr>
              <a:buSzPts val="2400"/>
              <a:buFont typeface="Courier New"/>
              <a:buNone/>
            </a:pPr>
            <a:r>
              <a:t/>
            </a:r>
            <a:endParaRPr b="0" i="0" sz="2400" u="none" cap="none" strike="noStrike">
              <a:solidFill>
                <a:srgbClr val="006699"/>
              </a:solidFill>
              <a:latin typeface="Calibri"/>
              <a:ea typeface="Calibri"/>
              <a:cs typeface="Calibri"/>
              <a:sym typeface="Calibri"/>
            </a:endParaRPr>
          </a:p>
          <a:p>
            <a:pPr indent="-342900" lvl="0" marL="342900" marR="0" rtl="0" algn="l">
              <a:lnSpc>
                <a:spcPct val="80000"/>
              </a:lnSpc>
              <a:spcBef>
                <a:spcPts val="480"/>
              </a:spcBef>
              <a:spcAft>
                <a:spcPts val="0"/>
              </a:spcAft>
              <a:buClr>
                <a:srgbClr val="006699"/>
              </a:buClr>
              <a:buSzPts val="2400"/>
              <a:buFont typeface="Courier New"/>
              <a:buChar char="o"/>
            </a:pPr>
            <a:r>
              <a:rPr b="0" i="0" lang="nl-NL" sz="2400" u="none" cap="none" strike="noStrike">
                <a:solidFill>
                  <a:srgbClr val="006699"/>
                </a:solidFill>
                <a:latin typeface="Calibri"/>
                <a:ea typeface="Calibri"/>
                <a:cs typeface="Calibri"/>
                <a:sym typeface="Calibri"/>
              </a:rPr>
              <a:t>Wacht tot je kind iets zegt, neem niet te snel de beurt</a:t>
            </a:r>
            <a:endParaRPr/>
          </a:p>
          <a:p>
            <a:pPr indent="-304800" lvl="0" marL="457200" marR="0" rtl="0" algn="l">
              <a:lnSpc>
                <a:spcPct val="80000"/>
              </a:lnSpc>
              <a:spcBef>
                <a:spcPts val="480"/>
              </a:spcBef>
              <a:spcAft>
                <a:spcPts val="0"/>
              </a:spcAft>
              <a:buClr>
                <a:schemeClr val="dk1"/>
              </a:buClr>
              <a:buSzPts val="2400"/>
              <a:buFont typeface="Noto Sans Symbols"/>
              <a:buNone/>
            </a:pPr>
            <a:r>
              <a:t/>
            </a:r>
            <a:endParaRPr b="0" i="0" sz="2400" u="none" cap="none" strike="noStrike">
              <a:solidFill>
                <a:srgbClr val="006699"/>
              </a:solidFill>
              <a:latin typeface="Calibri"/>
              <a:ea typeface="Calibri"/>
              <a:cs typeface="Calibri"/>
              <a:sym typeface="Calibri"/>
            </a:endParaRPr>
          </a:p>
          <a:p>
            <a:pPr indent="-304800" lvl="0" marL="457200" marR="0" rtl="0" algn="l">
              <a:lnSpc>
                <a:spcPct val="80000"/>
              </a:lnSpc>
              <a:spcBef>
                <a:spcPts val="480"/>
              </a:spcBef>
              <a:spcAft>
                <a:spcPts val="0"/>
              </a:spcAft>
              <a:buClr>
                <a:schemeClr val="dk1"/>
              </a:buClr>
              <a:buSzPts val="2400"/>
              <a:buFont typeface="Noto Sans Symbols"/>
              <a:buNone/>
            </a:pPr>
            <a:r>
              <a:t/>
            </a:r>
            <a:endParaRPr b="0" i="0" sz="2400" u="none" cap="none" strike="noStrike">
              <a:solidFill>
                <a:srgbClr val="006699"/>
              </a:solidFill>
              <a:latin typeface="Calibri"/>
              <a:ea typeface="Calibri"/>
              <a:cs typeface="Calibri"/>
              <a:sym typeface="Calibri"/>
            </a:endParaRPr>
          </a:p>
        </p:txBody>
      </p:sp>
      <p:sp>
        <p:nvSpPr>
          <p:cNvPr id="334" name="Google Shape;334;p44"/>
          <p:cNvSpPr txBox="1"/>
          <p:nvPr>
            <p:ph type="title"/>
          </p:nvPr>
        </p:nvSpPr>
        <p:spPr>
          <a:xfrm>
            <a:off x="408806" y="26064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Luister naar je kind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40" name="Google Shape;340;p45"/>
          <p:cNvSpPr txBox="1"/>
          <p:nvPr>
            <p:ph idx="1" type="body"/>
          </p:nvPr>
        </p:nvSpPr>
        <p:spPr>
          <a:xfrm>
            <a:off x="476432" y="2041525"/>
            <a:ext cx="8604448" cy="46799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Courier New"/>
              <a:buChar char="o"/>
            </a:pPr>
            <a:r>
              <a:rPr b="0" i="0" lang="nl-NL" sz="2000" u="none" cap="none" strike="noStrike">
                <a:solidFill>
                  <a:srgbClr val="006699"/>
                </a:solidFill>
                <a:latin typeface="Arimo"/>
                <a:ea typeface="Arimo"/>
                <a:cs typeface="Arimo"/>
                <a:sym typeface="Arimo"/>
              </a:rPr>
              <a:t>Praat niet te moeilijk of te makkelijk tegen je kind</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Arimo"/>
              <a:ea typeface="Arimo"/>
              <a:cs typeface="Arimo"/>
              <a:sym typeface="Arimo"/>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Arimo"/>
                <a:ea typeface="Arimo"/>
                <a:cs typeface="Arimo"/>
                <a:sym typeface="Arimo"/>
              </a:rPr>
              <a:t>Praat zelf in begrijpelijke zinnen – Maak geen kromme zinnen</a:t>
            </a:r>
            <a:endParaRPr/>
          </a:p>
          <a:p>
            <a:pPr indent="0" lvl="0" marL="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mo"/>
                <a:ea typeface="Arimo"/>
                <a:cs typeface="Arimo"/>
                <a:sym typeface="Arimo"/>
              </a:rPr>
              <a:t>	</a:t>
            </a:r>
            <a:endParaRPr b="0" i="1" sz="1400" u="none" cap="none" strike="noStrike">
              <a:solidFill>
                <a:srgbClr val="006699"/>
              </a:solidFill>
              <a:latin typeface="Arimo"/>
              <a:ea typeface="Arimo"/>
              <a:cs typeface="Arimo"/>
              <a:sym typeface="Arimo"/>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Arimo"/>
                <a:ea typeface="Arimo"/>
                <a:cs typeface="Arimo"/>
                <a:sym typeface="Arimo"/>
              </a:rPr>
              <a:t>Praat zelf niet te snel</a:t>
            </a:r>
            <a:endParaRPr/>
          </a:p>
          <a:p>
            <a:pPr indent="0" lvl="0" marL="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mo"/>
                <a:ea typeface="Arimo"/>
                <a:cs typeface="Arimo"/>
                <a:sym typeface="Arimo"/>
              </a:rPr>
              <a:t>	</a:t>
            </a:r>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Arimo"/>
                <a:ea typeface="Arimo"/>
                <a:cs typeface="Arimo"/>
                <a:sym typeface="Arimo"/>
              </a:rPr>
              <a:t>Herhaal woorden of zinnen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Arimo"/>
              <a:ea typeface="Arimo"/>
              <a:cs typeface="Arimo"/>
              <a:sym typeface="Arimo"/>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Arimo"/>
              <a:ea typeface="Arimo"/>
              <a:cs typeface="Arimo"/>
              <a:sym typeface="Arimo"/>
            </a:endParaRPr>
          </a:p>
        </p:txBody>
      </p:sp>
      <p:sp>
        <p:nvSpPr>
          <p:cNvPr id="341" name="Google Shape;341;p45"/>
          <p:cNvSpPr txBox="1"/>
          <p:nvPr>
            <p:ph type="title"/>
          </p:nvPr>
        </p:nvSpPr>
        <p:spPr>
          <a:xfrm>
            <a:off x="442062" y="33265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Praat &amp; geef het goede voorbeeld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47" name="Google Shape;347;p46"/>
          <p:cNvSpPr txBox="1"/>
          <p:nvPr>
            <p:ph idx="1" type="body"/>
          </p:nvPr>
        </p:nvSpPr>
        <p:spPr>
          <a:xfrm>
            <a:off x="539552" y="2636912"/>
            <a:ext cx="8208912" cy="4392488"/>
          </a:xfrm>
          <a:prstGeom prst="rect">
            <a:avLst/>
          </a:prstGeom>
          <a:noFill/>
          <a:ln>
            <a:noFill/>
          </a:ln>
        </p:spPr>
        <p:txBody>
          <a:bodyPr anchorCtr="0" anchor="t" bIns="45700" lIns="91425" spcFirstLastPara="1" rIns="91425" wrap="square" tIns="45700">
            <a:noAutofit/>
          </a:bodyPr>
          <a:lstStyle/>
          <a:p>
            <a:pPr indent="-457200" lvl="0" marL="457200" marR="0" rtl="0" algn="l">
              <a:lnSpc>
                <a:spcPct val="80000"/>
              </a:lnSpc>
              <a:spcBef>
                <a:spcPts val="0"/>
              </a:spcBef>
              <a:spcAft>
                <a:spcPts val="0"/>
              </a:spcAft>
              <a:buClr>
                <a:srgbClr val="006699"/>
              </a:buClr>
              <a:buSzPts val="2400"/>
              <a:buFont typeface="Arial"/>
              <a:buNone/>
            </a:pPr>
            <a:r>
              <a:rPr b="0" i="0" lang="nl-NL" sz="2400" u="none" cap="none" strike="noStrike">
                <a:solidFill>
                  <a:srgbClr val="006699"/>
                </a:solidFill>
                <a:latin typeface="Calibri"/>
                <a:ea typeface="Calibri"/>
                <a:cs typeface="Calibri"/>
                <a:sym typeface="Calibri"/>
              </a:rPr>
              <a:t>	</a:t>
            </a:r>
            <a:endParaRPr b="0" i="0" sz="1400" u="none" cap="none" strike="noStrike">
              <a:solidFill>
                <a:srgbClr val="006699"/>
              </a:solidFill>
              <a:latin typeface="Calibri"/>
              <a:ea typeface="Calibri"/>
              <a:cs typeface="Calibri"/>
              <a:sym typeface="Calibri"/>
            </a:endParaRPr>
          </a:p>
          <a:p>
            <a:pPr indent="-368300" lvl="0" marL="457200" marR="0" rtl="0" algn="l">
              <a:lnSpc>
                <a:spcPct val="80000"/>
              </a:lnSpc>
              <a:spcBef>
                <a:spcPts val="0"/>
              </a:spcBef>
              <a:spcAft>
                <a:spcPts val="0"/>
              </a:spcAft>
              <a:buClr>
                <a:schemeClr val="dk1"/>
              </a:buClr>
              <a:buSzPts val="1400"/>
              <a:buFont typeface="Noto Sans Symbols"/>
              <a:buNone/>
            </a:pPr>
            <a:r>
              <a:t/>
            </a:r>
            <a:endParaRPr b="0" i="0" sz="1400" u="none" cap="none" strike="noStrike">
              <a:solidFill>
                <a:srgbClr val="006699"/>
              </a:solidFill>
              <a:latin typeface="Calibri"/>
              <a:ea typeface="Calibri"/>
              <a:cs typeface="Calibri"/>
              <a:sym typeface="Calibri"/>
            </a:endParaRPr>
          </a:p>
          <a:p>
            <a:pPr indent="-368300" lvl="0" marL="457200" marR="0" rtl="0" algn="l">
              <a:lnSpc>
                <a:spcPct val="80000"/>
              </a:lnSpc>
              <a:spcBef>
                <a:spcPts val="0"/>
              </a:spcBef>
              <a:spcAft>
                <a:spcPts val="0"/>
              </a:spcAft>
              <a:buClr>
                <a:schemeClr val="dk1"/>
              </a:buClr>
              <a:buSzPts val="1400"/>
              <a:buFont typeface="Noto Sans Symbols"/>
              <a:buNone/>
            </a:pPr>
            <a:r>
              <a:t/>
            </a:r>
            <a:endParaRPr b="0" i="0" sz="1400" u="none" cap="none" strike="noStrike">
              <a:solidFill>
                <a:srgbClr val="006699"/>
              </a:solidFill>
              <a:latin typeface="Calibri"/>
              <a:ea typeface="Calibri"/>
              <a:cs typeface="Calibri"/>
              <a:sym typeface="Calibri"/>
            </a:endParaRPr>
          </a:p>
          <a:p>
            <a:pPr indent="-330200" lvl="0" marL="457200" marR="0" rtl="0" algn="l">
              <a:lnSpc>
                <a:spcPct val="80000"/>
              </a:lnSpc>
              <a:spcBef>
                <a:spcPts val="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457200" lvl="0" marL="457200" marR="0" rtl="0" algn="l">
              <a:lnSpc>
                <a:spcPct val="80000"/>
              </a:lnSpc>
              <a:spcBef>
                <a:spcPts val="0"/>
              </a:spcBef>
              <a:spcAft>
                <a:spcPts val="0"/>
              </a:spcAft>
              <a:buClr>
                <a:schemeClr val="dk1"/>
              </a:buClr>
              <a:buSzPts val="1400"/>
              <a:buFont typeface="Arial"/>
              <a:buNone/>
            </a:pPr>
            <a:r>
              <a:t/>
            </a:r>
            <a:endParaRPr b="0" i="0" sz="1400" u="none" cap="none" strike="noStrike">
              <a:solidFill>
                <a:srgbClr val="006699"/>
              </a:solidFill>
              <a:latin typeface="Calibri"/>
              <a:ea typeface="Calibri"/>
              <a:cs typeface="Calibri"/>
              <a:sym typeface="Calibri"/>
            </a:endParaRPr>
          </a:p>
        </p:txBody>
      </p:sp>
      <p:sp>
        <p:nvSpPr>
          <p:cNvPr id="348" name="Google Shape;348;p46"/>
          <p:cNvSpPr txBox="1"/>
          <p:nvPr>
            <p:ph type="title"/>
          </p:nvPr>
        </p:nvSpPr>
        <p:spPr>
          <a:xfrm>
            <a:off x="323528" y="47667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Stimuleer de juiste uitspraak</a:t>
            </a:r>
            <a:endParaRPr/>
          </a:p>
        </p:txBody>
      </p:sp>
      <p:sp>
        <p:nvSpPr>
          <p:cNvPr id="349" name="Google Shape;349;p46"/>
          <p:cNvSpPr txBox="1"/>
          <p:nvPr/>
        </p:nvSpPr>
        <p:spPr>
          <a:xfrm>
            <a:off x="611560" y="1867156"/>
            <a:ext cx="8604448" cy="4679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Arimo"/>
                <a:ea typeface="Arimo"/>
                <a:cs typeface="Arimo"/>
                <a:sym typeface="Arimo"/>
              </a:rPr>
              <a:t>Nooit expliciet verbeteren!</a:t>
            </a:r>
            <a:endParaRPr/>
          </a:p>
          <a:p>
            <a:pPr indent="0" lvl="0" marL="0" marR="0" rtl="0" algn="l">
              <a:lnSpc>
                <a:spcPct val="100000"/>
              </a:lnSpc>
              <a:spcBef>
                <a:spcPts val="400"/>
              </a:spcBef>
              <a:spcAft>
                <a:spcPts val="0"/>
              </a:spcAft>
              <a:buNone/>
            </a:pPr>
            <a:r>
              <a:rPr b="0" i="0" lang="nl-NL" sz="2000" u="none" cap="none" strike="noStrike">
                <a:solidFill>
                  <a:srgbClr val="006699"/>
                </a:solidFill>
                <a:latin typeface="Arimo"/>
                <a:ea typeface="Arimo"/>
                <a:cs typeface="Arimo"/>
                <a:sym typeface="Arimo"/>
              </a:rPr>
              <a:t>	</a:t>
            </a:r>
            <a:endParaRPr/>
          </a:p>
          <a:p>
            <a:pPr indent="-342900" lvl="0" marL="342900" marR="0" rtl="0" algn="l">
              <a:lnSpc>
                <a:spcPct val="10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Arimo"/>
                <a:ea typeface="Arimo"/>
                <a:cs typeface="Arimo"/>
                <a:sym typeface="Arimo"/>
              </a:rPr>
              <a:t>Herhaal woorden of zinnen</a:t>
            </a:r>
            <a:endParaRPr/>
          </a:p>
          <a:p>
            <a:pPr indent="-215900" lvl="0" marL="342900" marR="0" rtl="0" algn="l">
              <a:lnSpc>
                <a:spcPct val="10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Arimo"/>
              <a:ea typeface="Arimo"/>
              <a:cs typeface="Arimo"/>
              <a:sym typeface="Arimo"/>
            </a:endParaRPr>
          </a:p>
          <a:p>
            <a:pPr indent="-342900" lvl="0" marL="342900" marR="0" rtl="0" algn="l">
              <a:lnSpc>
                <a:spcPct val="10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Arimo"/>
                <a:ea typeface="Arimo"/>
                <a:cs typeface="Arimo"/>
                <a:sym typeface="Arimo"/>
              </a:rPr>
              <a:t>Houd het speels, dwing niet</a:t>
            </a:r>
            <a:endParaRPr/>
          </a:p>
          <a:p>
            <a:pPr indent="-215900" lvl="0" marL="342900" marR="0" rtl="0" algn="l">
              <a:lnSpc>
                <a:spcPct val="10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Arimo"/>
              <a:ea typeface="Arimo"/>
              <a:cs typeface="Arimo"/>
              <a:sym typeface="Arim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55" name="Google Shape;355;p47"/>
          <p:cNvSpPr txBox="1"/>
          <p:nvPr>
            <p:ph idx="1" type="body"/>
          </p:nvPr>
        </p:nvSpPr>
        <p:spPr>
          <a:xfrm>
            <a:off x="491817" y="1972072"/>
            <a:ext cx="8208912" cy="395987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Reageer direct op de taal van je kind</a:t>
            </a:r>
            <a:endParaRPr/>
          </a:p>
          <a:p>
            <a:pPr indent="0" lvl="0" marL="0" marR="0" rtl="0" algn="l">
              <a:lnSpc>
                <a:spcPct val="80000"/>
              </a:lnSpc>
              <a:spcBef>
                <a:spcPts val="400"/>
              </a:spcBef>
              <a:spcAft>
                <a:spcPts val="0"/>
              </a:spcAft>
              <a:buClr>
                <a:srgbClr val="006699"/>
              </a:buClr>
              <a:buSzPts val="2000"/>
              <a:buFont typeface="Arial"/>
              <a:buNone/>
            </a:pPr>
            <a:r>
              <a:rPr b="0" i="1" lang="nl-NL" sz="2000" u="none" cap="none" strike="noStrike">
                <a:solidFill>
                  <a:srgbClr val="006699"/>
                </a:solidFill>
                <a:latin typeface="Calibri"/>
                <a:ea typeface="Calibri"/>
                <a:cs typeface="Calibri"/>
                <a:sym typeface="Calibri"/>
              </a:rPr>
              <a:t>	</a:t>
            </a:r>
            <a:endParaRPr b="0" i="0" sz="24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Doe mee en speel mee met  - volg je kind in handelingen/woorden</a:t>
            </a:r>
            <a:endParaRPr/>
          </a:p>
          <a:p>
            <a:pPr indent="-254000" lvl="0" marL="342900" marR="0" rtl="0" algn="l">
              <a:lnSpc>
                <a:spcPct val="80000"/>
              </a:lnSpc>
              <a:spcBef>
                <a:spcPts val="280"/>
              </a:spcBef>
              <a:spcAft>
                <a:spcPts val="0"/>
              </a:spcAft>
              <a:buClr>
                <a:schemeClr val="dk1"/>
              </a:buClr>
              <a:buSzPts val="1400"/>
              <a:buFont typeface="Courier New"/>
              <a:buNone/>
            </a:pPr>
            <a:r>
              <a:t/>
            </a:r>
            <a:endParaRPr b="0" i="1" sz="14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Reageer op het spel van je kind in acties en woorden</a:t>
            </a:r>
            <a:endParaRPr/>
          </a:p>
          <a:p>
            <a:pPr indent="-241300" lvl="0" marL="342900" marR="0" rtl="0" algn="l">
              <a:lnSpc>
                <a:spcPct val="80000"/>
              </a:lnSpc>
              <a:spcBef>
                <a:spcPts val="320"/>
              </a:spcBef>
              <a:spcAft>
                <a:spcPts val="0"/>
              </a:spcAft>
              <a:buClr>
                <a:schemeClr val="dk1"/>
              </a:buClr>
              <a:buSzPts val="1600"/>
              <a:buFont typeface="Courier New"/>
              <a:buNone/>
            </a:pPr>
            <a:r>
              <a:t/>
            </a:r>
            <a:endParaRPr b="0" i="1" sz="16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Doe wat je kind  je vraagt – hij regisseert het spel</a:t>
            </a:r>
            <a:endParaRPr/>
          </a:p>
          <a:p>
            <a:pPr indent="-254000" lvl="0" marL="342900" marR="0" rtl="0" algn="l">
              <a:lnSpc>
                <a:spcPct val="80000"/>
              </a:lnSpc>
              <a:spcBef>
                <a:spcPts val="280"/>
              </a:spcBef>
              <a:spcAft>
                <a:spcPts val="0"/>
              </a:spcAft>
              <a:buClr>
                <a:schemeClr val="dk1"/>
              </a:buClr>
              <a:buSzPts val="1400"/>
              <a:buFont typeface="Courier New"/>
              <a:buNone/>
            </a:pPr>
            <a:r>
              <a:t/>
            </a:r>
            <a:endParaRPr b="0" i="1" sz="1400" u="none" cap="none" strike="noStrike">
              <a:solidFill>
                <a:srgbClr val="006699"/>
              </a:solidFill>
              <a:latin typeface="Calibri"/>
              <a:ea typeface="Calibri"/>
              <a:cs typeface="Calibri"/>
              <a:sym typeface="Calibri"/>
            </a:endParaRPr>
          </a:p>
          <a:p>
            <a:pPr indent="-190500" lvl="0" marL="342900" marR="0" rtl="0" algn="l">
              <a:lnSpc>
                <a:spcPct val="80000"/>
              </a:lnSpc>
              <a:spcBef>
                <a:spcPts val="480"/>
              </a:spcBef>
              <a:spcAft>
                <a:spcPts val="0"/>
              </a:spcAft>
              <a:buClr>
                <a:schemeClr val="dk1"/>
              </a:buClr>
              <a:buSzPts val="2400"/>
              <a:buFont typeface="Courier New"/>
              <a:buNone/>
            </a:pPr>
            <a:r>
              <a:t/>
            </a:r>
            <a:endParaRPr b="0" i="0" sz="2400" u="none" cap="none" strike="noStrike">
              <a:solidFill>
                <a:srgbClr val="006699"/>
              </a:solidFill>
              <a:latin typeface="Calibri"/>
              <a:ea typeface="Calibri"/>
              <a:cs typeface="Calibri"/>
              <a:sym typeface="Calibri"/>
            </a:endParaRPr>
          </a:p>
        </p:txBody>
      </p:sp>
      <p:sp>
        <p:nvSpPr>
          <p:cNvPr id="356" name="Google Shape;356;p47"/>
          <p:cNvSpPr txBox="1"/>
          <p:nvPr>
            <p:ph type="title"/>
          </p:nvPr>
        </p:nvSpPr>
        <p:spPr>
          <a:xfrm>
            <a:off x="462173" y="4046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Reageer op de taal van je kind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62" name="Google Shape;362;p48"/>
          <p:cNvSpPr txBox="1"/>
          <p:nvPr>
            <p:ph idx="1" type="body"/>
          </p:nvPr>
        </p:nvSpPr>
        <p:spPr>
          <a:xfrm>
            <a:off x="491817" y="1900064"/>
            <a:ext cx="8208912" cy="4103886"/>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Gebruik gebaren – gesticulaties</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Vertaal wat je kind wil zeggen, benoem</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Imiteer je kind en voeg een woord</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Benadruk belangrijke woorden</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Herhaal, herhaal, herhaal</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Voeg nieuwe ideeën toe , verbreed het gesprek/spel</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Onderneem activiteiten en praat hierover</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p:txBody>
      </p:sp>
      <p:sp>
        <p:nvSpPr>
          <p:cNvPr id="363" name="Google Shape;363;p48"/>
          <p:cNvSpPr txBox="1"/>
          <p:nvPr>
            <p:ph type="title"/>
          </p:nvPr>
        </p:nvSpPr>
        <p:spPr>
          <a:xfrm>
            <a:off x="457200" y="4046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Voeg taal toe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69" name="Google Shape;369;p49"/>
          <p:cNvSpPr txBox="1"/>
          <p:nvPr>
            <p:ph idx="1" type="body"/>
          </p:nvPr>
        </p:nvSpPr>
        <p:spPr>
          <a:xfrm>
            <a:off x="513851" y="2132856"/>
            <a:ext cx="8208912" cy="3815854"/>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Vertel wat je doet – benoem je handelingen / voorwerpen.</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Vertel wat er gaat gebeuren.</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p:txBody>
      </p:sp>
      <p:sp>
        <p:nvSpPr>
          <p:cNvPr id="370" name="Google Shape;370;p49"/>
          <p:cNvSpPr txBox="1"/>
          <p:nvPr>
            <p:ph type="title"/>
          </p:nvPr>
        </p:nvSpPr>
        <p:spPr>
          <a:xfrm>
            <a:off x="457200" y="30961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Vertellen &amp; benoemen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76" name="Google Shape;376;p50"/>
          <p:cNvSpPr txBox="1"/>
          <p:nvPr>
            <p:ph idx="1" type="body"/>
          </p:nvPr>
        </p:nvSpPr>
        <p:spPr>
          <a:xfrm>
            <a:off x="477888" y="1772816"/>
            <a:ext cx="8208912" cy="38878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Gevoelens en gedachten zijn abstract en daarom moeilijker te leren.</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Toch is het belangrijk dat een kind leert dat je over dingen kunt praten die niet zichtbaar zijn in het hier en nu.</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Praat over dingen die jullie samen hebben meegemaakt.</a:t>
            </a:r>
            <a:endParaRPr b="0" i="0" sz="2000" u="none" cap="none" strike="noStrike">
              <a:solidFill>
                <a:srgbClr val="006699"/>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Praat over de gevoelens die dat oproept /opriep bij je en jouw kind.</a:t>
            </a:r>
            <a:endParaRPr/>
          </a:p>
          <a:p>
            <a:pPr indent="0" lvl="0" marL="0" marR="0" rtl="0" algn="l">
              <a:lnSpc>
                <a:spcPct val="80000"/>
              </a:lnSpc>
              <a:spcBef>
                <a:spcPts val="400"/>
              </a:spcBef>
              <a:spcAft>
                <a:spcPts val="0"/>
              </a:spcAft>
              <a:buClr>
                <a:srgbClr val="006699"/>
              </a:buClr>
              <a:buSzPts val="2000"/>
              <a:buFont typeface="Arial"/>
              <a:buNone/>
            </a:pPr>
            <a:r>
              <a:rPr b="0" i="0" lang="nl-NL" sz="2000" u="none" cap="none" strike="noStrike">
                <a:solidFill>
                  <a:srgbClr val="006699"/>
                </a:solidFill>
                <a:latin typeface="Calibri"/>
                <a:ea typeface="Calibri"/>
                <a:cs typeface="Calibri"/>
                <a:sym typeface="Calibri"/>
              </a:rPr>
              <a:t>	</a:t>
            </a:r>
            <a:endParaRPr/>
          </a:p>
        </p:txBody>
      </p:sp>
      <p:sp>
        <p:nvSpPr>
          <p:cNvPr id="377" name="Google Shape;377;p50"/>
          <p:cNvSpPr txBox="1"/>
          <p:nvPr>
            <p:ph type="title"/>
          </p:nvPr>
        </p:nvSpPr>
        <p:spPr>
          <a:xfrm>
            <a:off x="323528" y="26064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Praat over gevoelens en gedachten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83" name="Google Shape;383;p51"/>
          <p:cNvSpPr txBox="1"/>
          <p:nvPr>
            <p:ph idx="1" type="body"/>
          </p:nvPr>
        </p:nvSpPr>
        <p:spPr>
          <a:xfrm>
            <a:off x="539552" y="1989410"/>
            <a:ext cx="8208912" cy="4679950"/>
          </a:xfrm>
          <a:prstGeom prst="rect">
            <a:avLst/>
          </a:prstGeom>
          <a:noFill/>
          <a:ln>
            <a:noFill/>
          </a:ln>
        </p:spPr>
        <p:txBody>
          <a:bodyPr anchorCtr="0" anchor="t" bIns="45700" lIns="91425" spcFirstLastPara="1" rIns="91425" wrap="square" tIns="45700">
            <a:noAutofit/>
          </a:bodyPr>
          <a:lstStyle/>
          <a:p>
            <a:pPr indent="-215900" lvl="0" marL="342900" marR="0" rtl="0" algn="l">
              <a:lnSpc>
                <a:spcPct val="80000"/>
              </a:lnSpc>
              <a:spcBef>
                <a:spcPts val="0"/>
              </a:spcBef>
              <a:spcAft>
                <a:spcPts val="0"/>
              </a:spcAft>
              <a:buClr>
                <a:schemeClr val="dk1"/>
              </a:buClr>
              <a:buSzPts val="2000"/>
              <a:buFont typeface="Courier New"/>
              <a:buNone/>
            </a:pPr>
            <a:r>
              <a:t/>
            </a:r>
            <a:endParaRPr b="1" i="0" sz="2000" u="none" cap="none" strike="noStrike">
              <a:solidFill>
                <a:srgbClr val="006699"/>
              </a:solidFill>
              <a:latin typeface="Arimo"/>
              <a:ea typeface="Arimo"/>
              <a:cs typeface="Arimo"/>
              <a:sym typeface="Arimo"/>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Actief gebruik van taal is belangrijk voor verwerving</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Initiatieven zijn daarom belangrijk!</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Geef je kind hier de tijd voor.</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Reageer  op wat je kind zegt. </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Reageer als in een normaal gesprek. </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Neem afwisselend de beurt in een gesprekje. </a:t>
            </a:r>
            <a:endParaRPr b="0" i="0" sz="1500" u="none" cap="none" strike="noStrike">
              <a:solidFill>
                <a:srgbClr val="006699"/>
              </a:solidFill>
              <a:latin typeface="Calibri"/>
              <a:ea typeface="Calibri"/>
              <a:cs typeface="Calibri"/>
              <a:sym typeface="Calibri"/>
            </a:endParaRPr>
          </a:p>
        </p:txBody>
      </p:sp>
      <p:sp>
        <p:nvSpPr>
          <p:cNvPr id="384" name="Google Shape;384;p51"/>
          <p:cNvSpPr txBox="1"/>
          <p:nvPr>
            <p:ph type="title"/>
          </p:nvPr>
        </p:nvSpPr>
        <p:spPr>
          <a:xfrm>
            <a:off x="251520" y="332656"/>
            <a:ext cx="8496944"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Initiatieven van het kind zijn belangrijk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D46A72"/>
              </a:buClr>
              <a:buSzPts val="4400"/>
              <a:buFont typeface="Calibri"/>
              <a:buNone/>
            </a:pPr>
            <a:r>
              <a:rPr b="0" i="0" lang="nl-NL" sz="4400" u="none" cap="none" strike="noStrike">
                <a:solidFill>
                  <a:srgbClr val="D46A72"/>
                </a:solidFill>
                <a:latin typeface="Calibri"/>
                <a:ea typeface="Calibri"/>
                <a:cs typeface="Calibri"/>
                <a:sym typeface="Calibri"/>
              </a:rPr>
              <a:t>Inhoud van de scholing</a:t>
            </a:r>
            <a:endParaRPr/>
          </a:p>
        </p:txBody>
      </p:sp>
      <p:sp>
        <p:nvSpPr>
          <p:cNvPr id="113" name="Google Shape;11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425450" lvl="0" marL="55245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14350" lvl="1" marL="971550" marR="0" rtl="0" algn="l">
              <a:spcBef>
                <a:spcPts val="560"/>
              </a:spcBef>
              <a:spcAft>
                <a:spcPts val="0"/>
              </a:spcAft>
              <a:buClr>
                <a:srgbClr val="366092"/>
              </a:buClr>
              <a:buSzPts val="2800"/>
              <a:buFont typeface="Calibri"/>
              <a:buAutoNum type="alphaLcPeriod"/>
            </a:pPr>
            <a:r>
              <a:rPr b="0" i="0" lang="nl-NL" sz="2800" u="none" cap="none" strike="noStrike">
                <a:solidFill>
                  <a:srgbClr val="366092"/>
                </a:solidFill>
                <a:latin typeface="Calibri"/>
                <a:ea typeface="Calibri"/>
                <a:cs typeface="Calibri"/>
                <a:sym typeface="Calibri"/>
              </a:rPr>
              <a:t>Thema 4 Voorlichting, advisering &amp; begeleiding</a:t>
            </a:r>
            <a:endParaRPr/>
          </a:p>
          <a:p>
            <a:pPr indent="-336550" lvl="1" marL="971550" marR="0" rtl="0" algn="l">
              <a:spcBef>
                <a:spcPts val="560"/>
              </a:spcBef>
              <a:spcAft>
                <a:spcPts val="0"/>
              </a:spcAft>
              <a:buClr>
                <a:schemeClr val="dk1"/>
              </a:buClr>
              <a:buSzPts val="2800"/>
              <a:buFont typeface="Calibri"/>
              <a:buNone/>
            </a:pPr>
            <a:r>
              <a:t/>
            </a:r>
            <a:endParaRPr b="0" i="0" sz="2800" u="none" cap="none" strike="noStrike">
              <a:solidFill>
                <a:srgbClr val="366092"/>
              </a:solidFill>
              <a:latin typeface="Calibri"/>
              <a:ea typeface="Calibri"/>
              <a:cs typeface="Calibri"/>
              <a:sym typeface="Calibri"/>
            </a:endParaRPr>
          </a:p>
          <a:p>
            <a:pPr indent="-457200" lvl="2" marL="1314450" marR="0" rtl="0" algn="l">
              <a:spcBef>
                <a:spcPts val="480"/>
              </a:spcBef>
              <a:spcAft>
                <a:spcPts val="0"/>
              </a:spcAft>
              <a:buClr>
                <a:srgbClr val="366092"/>
              </a:buClr>
              <a:buSzPts val="2400"/>
              <a:buFont typeface="Calibri"/>
              <a:buAutoNum type="arabicPeriod" startAt="3"/>
            </a:pPr>
            <a:r>
              <a:rPr b="0" i="0" lang="nl-NL" sz="2400" u="none" cap="none" strike="noStrike">
                <a:solidFill>
                  <a:srgbClr val="366092"/>
                </a:solidFill>
                <a:latin typeface="Calibri"/>
                <a:ea typeface="Calibri"/>
                <a:cs typeface="Calibri"/>
                <a:sym typeface="Calibri"/>
              </a:rPr>
              <a:t>Begeleiding</a:t>
            </a:r>
            <a:endParaRPr/>
          </a:p>
          <a:p>
            <a:pPr indent="-514350" lvl="3" marL="1828800" marR="0" rtl="0" algn="l">
              <a:spcBef>
                <a:spcPts val="400"/>
              </a:spcBef>
              <a:spcAft>
                <a:spcPts val="0"/>
              </a:spcAft>
              <a:buClr>
                <a:srgbClr val="366092"/>
              </a:buClr>
              <a:buSzPts val="2000"/>
              <a:buFont typeface="Calibri"/>
              <a:buAutoNum type="arabicPeriod"/>
            </a:pPr>
            <a:r>
              <a:rPr b="0" i="0" lang="nl-NL" sz="2000" u="none" cap="none" strike="noStrike">
                <a:solidFill>
                  <a:srgbClr val="366092"/>
                </a:solidFill>
                <a:latin typeface="Calibri"/>
                <a:ea typeface="Calibri"/>
                <a:cs typeface="Calibri"/>
                <a:sym typeface="Calibri"/>
              </a:rPr>
              <a:t>Bij twijfel over de taalontwikkeling (score 2-3) wordt begeleiding aangeboden door preventief werkend logopedist of jeugdverpleegkundige.</a:t>
            </a:r>
            <a:endParaRPr/>
          </a:p>
          <a:p>
            <a:pPr indent="0" lvl="3" marL="1314450" marR="0" rtl="0" algn="l">
              <a:spcBef>
                <a:spcPts val="400"/>
              </a:spcBef>
              <a:spcAft>
                <a:spcPts val="0"/>
              </a:spcAft>
              <a:buClr>
                <a:srgbClr val="366092"/>
              </a:buClr>
              <a:buSzPts val="2000"/>
              <a:buFont typeface="Arial"/>
              <a:buNone/>
            </a:pPr>
            <a:r>
              <a:rPr b="0" i="0" lang="nl-NL" sz="2000" u="none" cap="none" strike="noStrike">
                <a:solidFill>
                  <a:srgbClr val="366092"/>
                </a:solidFill>
                <a:latin typeface="Calibri"/>
                <a:ea typeface="Calibri"/>
                <a:cs typeface="Calibri"/>
                <a:sym typeface="Calibri"/>
              </a:rPr>
              <a:t> </a:t>
            </a:r>
            <a:endParaRPr b="0" i="0" sz="2000" u="none" cap="none" strike="noStrike">
              <a:solidFill>
                <a:srgbClr val="366092"/>
              </a:solidFill>
              <a:latin typeface="Calibri"/>
              <a:ea typeface="Calibri"/>
              <a:cs typeface="Calibri"/>
              <a:sym typeface="Calibri"/>
            </a:endParaRPr>
          </a:p>
          <a:p>
            <a:pPr indent="-387350" lvl="2" marL="1371600" marR="0" rtl="0" algn="l">
              <a:spcBef>
                <a:spcPts val="400"/>
              </a:spcBef>
              <a:spcAft>
                <a:spcPts val="0"/>
              </a:spcAft>
              <a:buClr>
                <a:schemeClr val="dk1"/>
              </a:buClr>
              <a:buSzPts val="2000"/>
              <a:buFont typeface="Calibri"/>
              <a:buNone/>
            </a:pPr>
            <a:r>
              <a:t/>
            </a:r>
            <a:endParaRPr b="0" i="0" sz="2000" u="none" cap="none" strike="noStrike">
              <a:solidFill>
                <a:srgbClr val="366092"/>
              </a:solidFill>
              <a:latin typeface="Calibri"/>
              <a:ea typeface="Calibri"/>
              <a:cs typeface="Calibri"/>
              <a:sym typeface="Calibri"/>
            </a:endParaRPr>
          </a:p>
          <a:p>
            <a:pPr indent="0" lvl="0" marL="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366092"/>
              </a:solidFill>
              <a:latin typeface="Calibri"/>
              <a:ea typeface="Calibri"/>
              <a:cs typeface="Calibri"/>
              <a:sym typeface="Calibri"/>
            </a:endParaRPr>
          </a:p>
        </p:txBody>
      </p:sp>
      <p:sp>
        <p:nvSpPr>
          <p:cNvPr id="114" name="Google Shape;114;p1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nl-NL" sz="1200" u="none" cap="none" strike="noStrike">
                <a:solidFill>
                  <a:srgbClr val="888888"/>
                </a:solidFill>
                <a:latin typeface="Calibri"/>
                <a:ea typeface="Calibri"/>
                <a:cs typeface="Calibri"/>
                <a:sym typeface="Calibri"/>
              </a:rPr>
              <a:t>		</a:t>
            </a:r>
            <a:fld id="{00000000-1234-1234-1234-123412341234}" type="slidenum">
              <a:rPr b="0" i="0" lang="nl-NL"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90" name="Google Shape;390;p52"/>
          <p:cNvSpPr txBox="1"/>
          <p:nvPr>
            <p:ph idx="1" type="body"/>
          </p:nvPr>
        </p:nvSpPr>
        <p:spPr>
          <a:xfrm>
            <a:off x="512725" y="1988840"/>
            <a:ext cx="8208912" cy="323979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Voorlezen en zingen dragen bij aan de taalontwikkeling.</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Lees dagelijks een klein boekje voor.</a:t>
            </a:r>
            <a:endParaRPr/>
          </a:p>
          <a:p>
            <a:pPr indent="-254000" lvl="0" marL="342900" marR="0" rtl="0" algn="l">
              <a:lnSpc>
                <a:spcPct val="80000"/>
              </a:lnSpc>
              <a:spcBef>
                <a:spcPts val="280"/>
              </a:spcBef>
              <a:spcAft>
                <a:spcPts val="0"/>
              </a:spcAft>
              <a:buClr>
                <a:schemeClr val="dk1"/>
              </a:buClr>
              <a:buSzPts val="1400"/>
              <a:buFont typeface="Courier New"/>
              <a:buNone/>
            </a:pPr>
            <a:r>
              <a:t/>
            </a:r>
            <a:endParaRPr b="0" i="0" sz="14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Gebruik cds/dvds  met liedjes in de moedertaal van het kind.</a:t>
            </a:r>
            <a:endParaRPr/>
          </a:p>
        </p:txBody>
      </p:sp>
      <p:sp>
        <p:nvSpPr>
          <p:cNvPr id="391" name="Google Shape;391;p52"/>
          <p:cNvSpPr txBox="1"/>
          <p:nvPr>
            <p:ph type="title"/>
          </p:nvPr>
        </p:nvSpPr>
        <p:spPr>
          <a:xfrm>
            <a:off x="323528" y="45728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Lees voor &amp; zing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97" name="Google Shape;397;p53"/>
          <p:cNvSpPr txBox="1"/>
          <p:nvPr>
            <p:ph idx="1" type="body"/>
          </p:nvPr>
        </p:nvSpPr>
        <p:spPr>
          <a:xfrm>
            <a:off x="539552" y="1844824"/>
            <a:ext cx="8208912" cy="424790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Routines zijn gebeurtenissen die zich steeds in dezelfde volgorde herhalen. </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Voorspelbaarheid van routines helpt je kind bij het begrijpen van taal.</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Herhaling van routines helpt je kind bij begrijpen van taal.</a:t>
            </a:r>
            <a:endParaRPr/>
          </a:p>
          <a:p>
            <a:pPr indent="-215900" lvl="0" marL="342900" marR="0" rtl="0" algn="l">
              <a:lnSpc>
                <a:spcPct val="80000"/>
              </a:lnSpc>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lnSpc>
                <a:spcPct val="80000"/>
              </a:lnSpc>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Maak gebruik van vaste routines om je kind te helpen.</a:t>
            </a:r>
            <a:endParaRPr/>
          </a:p>
        </p:txBody>
      </p:sp>
      <p:sp>
        <p:nvSpPr>
          <p:cNvPr id="398" name="Google Shape;398;p53"/>
          <p:cNvSpPr txBox="1"/>
          <p:nvPr>
            <p:ph type="title"/>
          </p:nvPr>
        </p:nvSpPr>
        <p:spPr>
          <a:xfrm>
            <a:off x="539552" y="26064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Tips voor taal – </a:t>
            </a:r>
            <a:r>
              <a:rPr b="1" i="1" lang="nl-NL" sz="2400" u="none" cap="none" strike="noStrike">
                <a:solidFill>
                  <a:srgbClr val="953734"/>
                </a:solidFill>
                <a:latin typeface="Calibri"/>
                <a:ea typeface="Calibri"/>
                <a:cs typeface="Calibri"/>
                <a:sym typeface="Calibri"/>
              </a:rPr>
              <a:t>maak gebruik van routines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53734"/>
              </a:buClr>
              <a:buSzPts val="3200"/>
              <a:buFont typeface="Arial"/>
              <a:buNone/>
            </a:pPr>
            <a:r>
              <a:rPr b="0" i="0" lang="nl-NL" sz="3200" u="none" cap="none" strike="noStrike">
                <a:solidFill>
                  <a:srgbClr val="953734"/>
                </a:solidFill>
                <a:latin typeface="Calibri"/>
                <a:ea typeface="Calibri"/>
                <a:cs typeface="Calibri"/>
                <a:sym typeface="Calibri"/>
              </a:rPr>
              <a:t>Hierna volgen een aantal fragmenten over hoe je taal wel op de goede manier stimuleert en hoe je taal niet op de goede manier stimuleert.</a:t>
            </a:r>
            <a:endParaRPr/>
          </a:p>
          <a:p>
            <a:pPr indent="0" lvl="0" marL="0" marR="0" rtl="0" algn="l">
              <a:spcBef>
                <a:spcPts val="640"/>
              </a:spcBef>
              <a:spcAft>
                <a:spcPts val="0"/>
              </a:spcAft>
              <a:buClr>
                <a:schemeClr val="dk1"/>
              </a:buClr>
              <a:buSzPts val="3200"/>
              <a:buFont typeface="Arial"/>
              <a:buNone/>
            </a:pPr>
            <a:r>
              <a:t/>
            </a:r>
            <a:endParaRPr b="0" i="0" sz="3200" u="none" cap="none" strike="noStrike">
              <a:solidFill>
                <a:srgbClr val="953734"/>
              </a:solidFill>
              <a:latin typeface="Calibri"/>
              <a:ea typeface="Calibri"/>
              <a:cs typeface="Calibri"/>
              <a:sym typeface="Calibri"/>
            </a:endParaRPr>
          </a:p>
          <a:p>
            <a:pPr indent="0" lvl="0" marL="0" marR="0" rtl="0" algn="l">
              <a:spcBef>
                <a:spcPts val="640"/>
              </a:spcBef>
              <a:spcAft>
                <a:spcPts val="0"/>
              </a:spcAft>
              <a:buClr>
                <a:srgbClr val="953734"/>
              </a:buClr>
              <a:buSzPts val="3200"/>
              <a:buFont typeface="Arial"/>
              <a:buNone/>
            </a:pPr>
            <a:r>
              <a:rPr b="0" i="0" lang="nl-NL" sz="3200" u="none" cap="none" strike="noStrike">
                <a:solidFill>
                  <a:srgbClr val="953734"/>
                </a:solidFill>
                <a:latin typeface="Calibri"/>
                <a:ea typeface="Calibri"/>
                <a:cs typeface="Calibri"/>
                <a:sym typeface="Calibri"/>
              </a:rPr>
              <a:t>Bekijk de fragmenten met de ouders zodat zij kunnen zien hoe eea werkt. Gebruik hiervoor de DVD.</a:t>
            </a:r>
            <a:endParaRPr b="0" i="0" sz="3200" u="none" cap="none" strike="noStrike">
              <a:solidFill>
                <a:srgbClr val="953734"/>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09" name="Google Shape;409;p55"/>
          <p:cNvSpPr txBox="1"/>
          <p:nvPr>
            <p:ph type="title"/>
          </p:nvPr>
        </p:nvSpPr>
        <p:spPr>
          <a:xfrm>
            <a:off x="611560" y="4046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Voorlezen</a:t>
            </a:r>
            <a:endParaRPr/>
          </a:p>
        </p:txBody>
      </p:sp>
      <p:sp>
        <p:nvSpPr>
          <p:cNvPr id="410" name="Google Shape;410;p55"/>
          <p:cNvSpPr txBox="1"/>
          <p:nvPr>
            <p:ph idx="1" type="body"/>
          </p:nvPr>
        </p:nvSpPr>
        <p:spPr>
          <a:xfrm>
            <a:off x="458189" y="1522011"/>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“Gewoon” voorlezen</a:t>
            </a:r>
            <a:endParaRPr/>
          </a:p>
          <a:p>
            <a:pPr indent="-285750" lvl="1" marL="742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Lekker op schoot</a:t>
            </a:r>
            <a:endParaRPr/>
          </a:p>
          <a:p>
            <a:pPr indent="-285750" lvl="1" marL="742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Lekker luisteren</a:t>
            </a:r>
            <a:endParaRPr/>
          </a:p>
          <a:p>
            <a:pPr indent="-285750" lvl="1" marL="742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Lekker bijtanken….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Interactief voorlezen</a:t>
            </a:r>
            <a:endParaRPr/>
          </a:p>
          <a:p>
            <a:pPr indent="-285750" lvl="1" marL="742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Met elkaar in gesprek over het boek</a:t>
            </a:r>
            <a:endParaRPr/>
          </a:p>
          <a:p>
            <a:pPr indent="-285750" lvl="1" marL="742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Samen met een boekje bezig zijn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16" name="Google Shape;416;p56"/>
          <p:cNvSpPr txBox="1"/>
          <p:nvPr>
            <p:ph type="title"/>
          </p:nvPr>
        </p:nvSpPr>
        <p:spPr>
          <a:xfrm>
            <a:off x="611560" y="33265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400"/>
              <a:buFont typeface="Calibri"/>
              <a:buNone/>
            </a:pPr>
            <a:r>
              <a:rPr b="1" i="0" lang="nl-NL" sz="4400" u="none" cap="none" strike="noStrike">
                <a:solidFill>
                  <a:srgbClr val="953734"/>
                </a:solidFill>
                <a:latin typeface="Calibri"/>
                <a:ea typeface="Calibri"/>
                <a:cs typeface="Calibri"/>
                <a:sym typeface="Calibri"/>
              </a:rPr>
              <a:t>10 gouden voorlees tips</a:t>
            </a:r>
            <a:r>
              <a:rPr b="1" i="0" lang="nl-NL" sz="2000" u="none" cap="none" strike="noStrike">
                <a:solidFill>
                  <a:srgbClr val="953734"/>
                </a:solidFill>
                <a:latin typeface="Calibri"/>
                <a:ea typeface="Calibri"/>
                <a:cs typeface="Calibri"/>
                <a:sym typeface="Calibri"/>
              </a:rPr>
              <a:t>*</a:t>
            </a:r>
            <a:endParaRPr/>
          </a:p>
        </p:txBody>
      </p:sp>
      <p:sp>
        <p:nvSpPr>
          <p:cNvPr id="417" name="Google Shape;417;p56"/>
          <p:cNvSpPr txBox="1"/>
          <p:nvPr>
            <p:ph idx="1" type="body"/>
          </p:nvPr>
        </p:nvSpPr>
        <p:spPr>
          <a:xfrm>
            <a:off x="457200" y="1482257"/>
            <a:ext cx="8229600" cy="43924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Weet wat je leest</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Waar en wanneer lees je voor</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Bekijk samen de kaft</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Het kind hoeft niet stil te zijn</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Reageer op wat het kind zegt</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Voorspel samen het verhaal</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Let op moeilijke woorden</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Gebruik je stem en gebaren</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Praat na over het boek</a:t>
            </a:r>
            <a:endParaRPr/>
          </a:p>
          <a:p>
            <a:pPr indent="-342900" lvl="0" marL="342900" marR="0" rtl="0" algn="l">
              <a:lnSpc>
                <a:spcPct val="80000"/>
              </a:lnSpc>
              <a:spcBef>
                <a:spcPts val="500"/>
              </a:spcBef>
              <a:spcAft>
                <a:spcPts val="0"/>
              </a:spcAft>
              <a:buClr>
                <a:schemeClr val="dk2"/>
              </a:buClr>
              <a:buSzPts val="2500"/>
              <a:buFont typeface="Courier New"/>
              <a:buChar char="o"/>
            </a:pPr>
            <a:r>
              <a:rPr b="0" i="0" lang="nl-NL" sz="2500" u="none" cap="none" strike="noStrike">
                <a:solidFill>
                  <a:schemeClr val="dk2"/>
                </a:solidFill>
                <a:latin typeface="Calibri"/>
                <a:ea typeface="Calibri"/>
                <a:cs typeface="Calibri"/>
                <a:sym typeface="Calibri"/>
              </a:rPr>
              <a:t>Lees het boek meerdere keren voor</a:t>
            </a:r>
            <a:endParaRPr/>
          </a:p>
        </p:txBody>
      </p:sp>
      <p:sp>
        <p:nvSpPr>
          <p:cNvPr id="418" name="Google Shape;418;p56"/>
          <p:cNvSpPr txBox="1"/>
          <p:nvPr/>
        </p:nvSpPr>
        <p:spPr>
          <a:xfrm>
            <a:off x="971550" y="6308725"/>
            <a:ext cx="309562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 Ontleend aan de voorleesvogel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24" name="Google Shape;424;p57"/>
          <p:cNvSpPr txBox="1"/>
          <p:nvPr>
            <p:ph type="title"/>
          </p:nvPr>
        </p:nvSpPr>
        <p:spPr>
          <a:xfrm>
            <a:off x="611560" y="188640"/>
            <a:ext cx="774566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Interactief voorlezen – </a:t>
            </a:r>
            <a:r>
              <a:rPr b="1" i="1" lang="nl-NL" sz="2400" u="none" cap="none" strike="noStrike">
                <a:solidFill>
                  <a:srgbClr val="953734"/>
                </a:solidFill>
                <a:latin typeface="Calibri"/>
                <a:ea typeface="Calibri"/>
                <a:cs typeface="Calibri"/>
                <a:sym typeface="Calibri"/>
              </a:rPr>
              <a:t>hoe doe je dat?</a:t>
            </a:r>
            <a:endParaRPr/>
          </a:p>
        </p:txBody>
      </p:sp>
      <p:sp>
        <p:nvSpPr>
          <p:cNvPr id="425" name="Google Shape;425;p57"/>
          <p:cNvSpPr txBox="1"/>
          <p:nvPr>
            <p:ph idx="1" type="body"/>
          </p:nvPr>
        </p:nvSpPr>
        <p:spPr>
          <a:xfrm>
            <a:off x="369590" y="1333131"/>
            <a:ext cx="8229600" cy="4165923"/>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chemeClr val="dk1"/>
              </a:buClr>
              <a:buSzPts val="2000"/>
              <a:buFont typeface="Calibri"/>
              <a:buNone/>
            </a:pPr>
            <a:r>
              <a:t/>
            </a:r>
            <a:endParaRPr b="0" i="0" sz="2000" u="none" cap="none" strike="noStrike">
              <a:solidFill>
                <a:schemeClr val="dk2"/>
              </a:solidFill>
              <a:latin typeface="Arimo"/>
              <a:ea typeface="Arimo"/>
              <a:cs typeface="Arimo"/>
              <a:sym typeface="Arimo"/>
            </a:endParaRPr>
          </a:p>
          <a:p>
            <a:pPr indent="-457200" lvl="0" marL="457200" marR="0" rtl="0" algn="l">
              <a:spcBef>
                <a:spcPts val="400"/>
              </a:spcBef>
              <a:spcAft>
                <a:spcPts val="0"/>
              </a:spcAft>
              <a:buClr>
                <a:schemeClr val="dk2"/>
              </a:buClr>
              <a:buSzPts val="2000"/>
              <a:buFont typeface="Calibri"/>
              <a:buAutoNum type="arabicPeriod"/>
            </a:pPr>
            <a:r>
              <a:rPr b="0" i="0" lang="nl-NL" sz="2000" u="none" cap="none" strike="noStrike">
                <a:solidFill>
                  <a:schemeClr val="dk2"/>
                </a:solidFill>
                <a:latin typeface="Calibri"/>
                <a:ea typeface="Calibri"/>
                <a:cs typeface="Calibri"/>
                <a:sym typeface="Calibri"/>
              </a:rPr>
              <a:t>Voorbereiding</a:t>
            </a:r>
            <a:endParaRPr/>
          </a:p>
          <a:p>
            <a:pPr indent="-330200" lvl="0" marL="457200" marR="0" rtl="0" algn="l">
              <a:spcBef>
                <a:spcPts val="400"/>
              </a:spcBef>
              <a:spcAft>
                <a:spcPts val="0"/>
              </a:spcAft>
              <a:buClr>
                <a:schemeClr val="dk1"/>
              </a:buClr>
              <a:buSzPts val="2000"/>
              <a:buFont typeface="Calibri"/>
              <a:buNone/>
            </a:pPr>
            <a:r>
              <a:t/>
            </a:r>
            <a:endParaRPr b="0" i="0" sz="2000" u="none" cap="none" strike="noStrike">
              <a:solidFill>
                <a:schemeClr val="dk2"/>
              </a:solidFill>
              <a:latin typeface="Calibri"/>
              <a:ea typeface="Calibri"/>
              <a:cs typeface="Calibri"/>
              <a:sym typeface="Calibri"/>
            </a:endParaRPr>
          </a:p>
          <a:p>
            <a:pPr indent="-457200" lvl="0" marL="457200" marR="0" rtl="0" algn="l">
              <a:spcBef>
                <a:spcPts val="400"/>
              </a:spcBef>
              <a:spcAft>
                <a:spcPts val="0"/>
              </a:spcAft>
              <a:buClr>
                <a:schemeClr val="dk2"/>
              </a:buClr>
              <a:buSzPts val="2000"/>
              <a:buFont typeface="Calibri"/>
              <a:buAutoNum type="arabicPeriod"/>
            </a:pPr>
            <a:r>
              <a:rPr b="0" i="0" lang="nl-NL" sz="2000" u="none" cap="none" strike="noStrike">
                <a:solidFill>
                  <a:schemeClr val="dk2"/>
                </a:solidFill>
                <a:latin typeface="Calibri"/>
                <a:ea typeface="Calibri"/>
                <a:cs typeface="Calibri"/>
                <a:sym typeface="Calibri"/>
              </a:rPr>
              <a:t>Introductie</a:t>
            </a:r>
            <a:endParaRPr/>
          </a:p>
          <a:p>
            <a:pPr indent="-330200" lvl="0" marL="457200" marR="0" rtl="0" algn="l">
              <a:spcBef>
                <a:spcPts val="400"/>
              </a:spcBef>
              <a:spcAft>
                <a:spcPts val="0"/>
              </a:spcAft>
              <a:buClr>
                <a:schemeClr val="dk1"/>
              </a:buClr>
              <a:buSzPts val="2000"/>
              <a:buFont typeface="Calibri"/>
              <a:buNone/>
            </a:pPr>
            <a:r>
              <a:t/>
            </a:r>
            <a:endParaRPr b="0" i="0" sz="2000" u="none" cap="none" strike="noStrike">
              <a:solidFill>
                <a:schemeClr val="dk2"/>
              </a:solidFill>
              <a:latin typeface="Calibri"/>
              <a:ea typeface="Calibri"/>
              <a:cs typeface="Calibri"/>
              <a:sym typeface="Calibri"/>
            </a:endParaRPr>
          </a:p>
          <a:p>
            <a:pPr indent="-457200" lvl="0" marL="457200" marR="0" rtl="0" algn="l">
              <a:spcBef>
                <a:spcPts val="400"/>
              </a:spcBef>
              <a:spcAft>
                <a:spcPts val="0"/>
              </a:spcAft>
              <a:buClr>
                <a:schemeClr val="dk2"/>
              </a:buClr>
              <a:buSzPts val="2000"/>
              <a:buFont typeface="Calibri"/>
              <a:buAutoNum type="arabicPeriod"/>
            </a:pPr>
            <a:r>
              <a:rPr b="0" i="0" lang="nl-NL" sz="2000" u="none" cap="none" strike="noStrike">
                <a:solidFill>
                  <a:schemeClr val="dk2"/>
                </a:solidFill>
                <a:latin typeface="Calibri"/>
                <a:ea typeface="Calibri"/>
                <a:cs typeface="Calibri"/>
                <a:sym typeface="Calibri"/>
              </a:rPr>
              <a:t>Voorlezen en vertellen</a:t>
            </a:r>
            <a:endParaRPr/>
          </a:p>
          <a:p>
            <a:pPr indent="-330200" lvl="0" marL="457200" marR="0" rtl="0" algn="l">
              <a:spcBef>
                <a:spcPts val="400"/>
              </a:spcBef>
              <a:spcAft>
                <a:spcPts val="0"/>
              </a:spcAft>
              <a:buClr>
                <a:schemeClr val="dk1"/>
              </a:buClr>
              <a:buSzPts val="2000"/>
              <a:buFont typeface="Calibri"/>
              <a:buNone/>
            </a:pPr>
            <a:r>
              <a:t/>
            </a:r>
            <a:endParaRPr b="0" i="0" sz="2000" u="none" cap="none" strike="noStrike">
              <a:solidFill>
                <a:schemeClr val="dk2"/>
              </a:solidFill>
              <a:latin typeface="Calibri"/>
              <a:ea typeface="Calibri"/>
              <a:cs typeface="Calibri"/>
              <a:sym typeface="Calibri"/>
            </a:endParaRPr>
          </a:p>
          <a:p>
            <a:pPr indent="-457200" lvl="0" marL="457200" marR="0" rtl="0" algn="l">
              <a:spcBef>
                <a:spcPts val="400"/>
              </a:spcBef>
              <a:spcAft>
                <a:spcPts val="0"/>
              </a:spcAft>
              <a:buClr>
                <a:schemeClr val="dk2"/>
              </a:buClr>
              <a:buSzPts val="2000"/>
              <a:buFont typeface="Calibri"/>
              <a:buAutoNum type="arabicPeriod"/>
            </a:pPr>
            <a:r>
              <a:rPr b="0" i="0" lang="nl-NL" sz="2000" u="none" cap="none" strike="noStrike">
                <a:solidFill>
                  <a:schemeClr val="dk2"/>
                </a:solidFill>
                <a:latin typeface="Calibri"/>
                <a:ea typeface="Calibri"/>
                <a:cs typeface="Calibri"/>
                <a:sym typeface="Calibri"/>
              </a:rPr>
              <a:t>Ingaan op het verhaal</a:t>
            </a:r>
            <a:endParaRPr/>
          </a:p>
          <a:p>
            <a:pPr indent="-330200" lvl="0" marL="457200" marR="0" rtl="0" algn="l">
              <a:spcBef>
                <a:spcPts val="400"/>
              </a:spcBef>
              <a:spcAft>
                <a:spcPts val="0"/>
              </a:spcAft>
              <a:buClr>
                <a:schemeClr val="dk1"/>
              </a:buClr>
              <a:buSzPts val="2000"/>
              <a:buFont typeface="Calibri"/>
              <a:buNone/>
            </a:pPr>
            <a:r>
              <a:t/>
            </a:r>
            <a:endParaRPr b="0" i="0" sz="2000" u="none" cap="none" strike="noStrike">
              <a:solidFill>
                <a:schemeClr val="dk2"/>
              </a:solidFill>
              <a:latin typeface="Calibri"/>
              <a:ea typeface="Calibri"/>
              <a:cs typeface="Calibri"/>
              <a:sym typeface="Calibri"/>
            </a:endParaRPr>
          </a:p>
          <a:p>
            <a:pPr indent="-457200" lvl="0" marL="457200" marR="0" rtl="0" algn="l">
              <a:spcBef>
                <a:spcPts val="400"/>
              </a:spcBef>
              <a:spcAft>
                <a:spcPts val="0"/>
              </a:spcAft>
              <a:buClr>
                <a:schemeClr val="dk2"/>
              </a:buClr>
              <a:buSzPts val="2000"/>
              <a:buFont typeface="Calibri"/>
              <a:buAutoNum type="arabicPeriod"/>
            </a:pPr>
            <a:r>
              <a:rPr b="0" i="0" lang="nl-NL" sz="2000" u="none" cap="none" strike="noStrike">
                <a:solidFill>
                  <a:schemeClr val="dk2"/>
                </a:solidFill>
                <a:latin typeface="Calibri"/>
                <a:ea typeface="Calibri"/>
                <a:cs typeface="Calibri"/>
                <a:sym typeface="Calibri"/>
              </a:rPr>
              <a:t>Doorgaan op het verhaal</a:t>
            </a:r>
            <a:endParaRPr/>
          </a:p>
          <a:p>
            <a:pPr indent="-330200" lvl="0" marL="457200" marR="0" rtl="0" algn="l">
              <a:spcBef>
                <a:spcPts val="400"/>
              </a:spcBef>
              <a:spcAft>
                <a:spcPts val="0"/>
              </a:spcAft>
              <a:buClr>
                <a:schemeClr val="dk1"/>
              </a:buClr>
              <a:buSzPts val="2000"/>
              <a:buFont typeface="Calibri"/>
              <a:buNone/>
            </a:pPr>
            <a:r>
              <a:t/>
            </a:r>
            <a:endParaRPr b="0" i="0" sz="2000" u="none" cap="none" strike="noStrike">
              <a:solidFill>
                <a:schemeClr val="dk2"/>
              </a:solidFill>
              <a:latin typeface="Arimo"/>
              <a:ea typeface="Arimo"/>
              <a:cs typeface="Arimo"/>
              <a:sym typeface="Arimo"/>
            </a:endParaRPr>
          </a:p>
          <a:p>
            <a:pPr indent="-330200" lvl="0" marL="457200" marR="0" rtl="0" algn="l">
              <a:spcBef>
                <a:spcPts val="400"/>
              </a:spcBef>
              <a:spcAft>
                <a:spcPts val="0"/>
              </a:spcAft>
              <a:buClr>
                <a:schemeClr val="dk1"/>
              </a:buClr>
              <a:buSzPts val="2000"/>
              <a:buFont typeface="Calibri"/>
              <a:buNone/>
            </a:pPr>
            <a:r>
              <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31" name="Google Shape;431;p58"/>
          <p:cNvSpPr txBox="1"/>
          <p:nvPr>
            <p:ph idx="4294967295" type="title"/>
          </p:nvPr>
        </p:nvSpPr>
        <p:spPr>
          <a:xfrm>
            <a:off x="413449" y="626966"/>
            <a:ext cx="7313612"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Welk boek is geschikt?</a:t>
            </a:r>
            <a:endParaRPr/>
          </a:p>
        </p:txBody>
      </p:sp>
      <p:sp>
        <p:nvSpPr>
          <p:cNvPr id="432" name="Google Shape;432;p58"/>
          <p:cNvSpPr txBox="1"/>
          <p:nvPr>
            <p:ph idx="4294967295" type="body"/>
          </p:nvPr>
        </p:nvSpPr>
        <p:spPr>
          <a:xfrm>
            <a:off x="395536" y="2410544"/>
            <a:ext cx="8435727" cy="404279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Een boek moet:</a:t>
            </a:r>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Aansluiten bij de interesse van het kind</a:t>
            </a:r>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Afgestemd zijn op zijn of haar ontwikkelingsniveau</a:t>
            </a:r>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Afgestemd zijn op het taalniveau van het kind</a:t>
            </a:r>
            <a:endParaRPr/>
          </a:p>
        </p:txBody>
      </p:sp>
      <p:pic>
        <p:nvPicPr>
          <p:cNvPr descr="9025739334_2" id="433" name="Google Shape;433;p58"/>
          <p:cNvPicPr preferRelativeResize="0"/>
          <p:nvPr/>
        </p:nvPicPr>
        <p:blipFill rotWithShape="1">
          <a:blip r:embed="rId3">
            <a:alphaModFix/>
          </a:blip>
          <a:srcRect b="0" l="0" r="0" t="0"/>
          <a:stretch/>
        </p:blipFill>
        <p:spPr>
          <a:xfrm>
            <a:off x="4427538" y="4724400"/>
            <a:ext cx="1370012" cy="1412875"/>
          </a:xfrm>
          <a:prstGeom prst="rect">
            <a:avLst/>
          </a:prstGeom>
          <a:noFill/>
          <a:ln>
            <a:noFill/>
          </a:ln>
        </p:spPr>
      </p:pic>
      <p:pic>
        <p:nvPicPr>
          <p:cNvPr descr="9025731287_1" id="434" name="Google Shape;434;p58"/>
          <p:cNvPicPr preferRelativeResize="0"/>
          <p:nvPr/>
        </p:nvPicPr>
        <p:blipFill rotWithShape="1">
          <a:blip r:embed="rId4">
            <a:alphaModFix/>
          </a:blip>
          <a:srcRect b="0" l="0" r="0" t="0"/>
          <a:stretch/>
        </p:blipFill>
        <p:spPr>
          <a:xfrm>
            <a:off x="2916238" y="4724400"/>
            <a:ext cx="1512887" cy="1446213"/>
          </a:xfrm>
          <a:prstGeom prst="rect">
            <a:avLst/>
          </a:prstGeom>
          <a:noFill/>
          <a:ln>
            <a:noFill/>
          </a:ln>
        </p:spPr>
      </p:pic>
      <p:sp>
        <p:nvSpPr>
          <p:cNvPr id="435" name="Google Shape;435;p58"/>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t/>
            </a:r>
            <a:endParaRPr sz="1200">
              <a:solidFill>
                <a:srgbClr val="265A59"/>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41" name="Google Shape;441;p59"/>
          <p:cNvSpPr txBox="1"/>
          <p:nvPr>
            <p:ph type="title"/>
          </p:nvPr>
        </p:nvSpPr>
        <p:spPr>
          <a:xfrm>
            <a:off x="323528" y="4046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Algemene tips</a:t>
            </a:r>
            <a:endParaRPr/>
          </a:p>
        </p:txBody>
      </p:sp>
      <p:sp>
        <p:nvSpPr>
          <p:cNvPr id="442" name="Google Shape;442;p59"/>
          <p:cNvSpPr txBox="1"/>
          <p:nvPr>
            <p:ph idx="1" type="body"/>
          </p:nvPr>
        </p:nvSpPr>
        <p:spPr>
          <a:xfrm>
            <a:off x="539552" y="1832674"/>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Gratis lidmaatschap bibliotheek</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Kinderboekwinkel</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Televisie programma’s (bv sesamstraat, zandkasteel)</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Lees zo vaak mogelijk</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Laat anderen lezen (opa/oma, tante, buurvrouw etc)</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48" name="Google Shape;448;p60"/>
          <p:cNvSpPr txBox="1"/>
          <p:nvPr>
            <p:ph type="title"/>
          </p:nvPr>
        </p:nvSpPr>
        <p:spPr>
          <a:xfrm>
            <a:off x="457039" y="4046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400"/>
              <a:buFont typeface="Calibri"/>
              <a:buNone/>
            </a:pPr>
            <a:r>
              <a:rPr b="1" i="0" lang="nl-NL" sz="4400" u="none" cap="none" strike="noStrike">
                <a:solidFill>
                  <a:srgbClr val="953734"/>
                </a:solidFill>
                <a:latin typeface="Calibri"/>
                <a:ea typeface="Calibri"/>
                <a:cs typeface="Calibri"/>
                <a:sym typeface="Calibri"/>
              </a:rPr>
              <a:t>Muziek/Zingen</a:t>
            </a:r>
            <a:endParaRPr/>
          </a:p>
        </p:txBody>
      </p:sp>
      <p:sp>
        <p:nvSpPr>
          <p:cNvPr id="449" name="Google Shape;449;p60"/>
          <p:cNvSpPr txBox="1"/>
          <p:nvPr>
            <p:ph idx="1" type="body"/>
          </p:nvPr>
        </p:nvSpPr>
        <p:spPr>
          <a:xfrm>
            <a:off x="323528" y="1863047"/>
            <a:ext cx="8496622"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Goed voor de taalontwikkeling</a:t>
            </a:r>
            <a:endParaRPr/>
          </a:p>
          <a:p>
            <a:pPr indent="0" lvl="0" marL="0" marR="0" rtl="0" algn="l">
              <a:lnSpc>
                <a:spcPct val="90000"/>
              </a:lnSpc>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	</a:t>
            </a:r>
            <a:endParaRPr b="0" i="1" sz="2000" u="none" cap="none" strike="noStrike">
              <a:solidFill>
                <a:schemeClr val="dk2"/>
              </a:solidFill>
              <a:latin typeface="Calibri"/>
              <a:ea typeface="Calibri"/>
              <a:cs typeface="Calibri"/>
              <a:sym typeface="Calibri"/>
            </a:endParaRPr>
          </a:p>
          <a:p>
            <a:pPr indent="-342900" lvl="0" marL="342900" marR="0" rtl="0" algn="l">
              <a:lnSpc>
                <a:spcPct val="90000"/>
              </a:lnSpc>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Goed voor ouder-kind interactie</a:t>
            </a:r>
            <a:endParaRPr/>
          </a:p>
          <a:p>
            <a:pPr indent="0" lvl="0" marL="0" marR="0" rtl="0" algn="l">
              <a:lnSpc>
                <a:spcPct val="90000"/>
              </a:lnSpc>
              <a:spcBef>
                <a:spcPts val="400"/>
              </a:spcBef>
              <a:spcAft>
                <a:spcPts val="0"/>
              </a:spcAft>
              <a:buClr>
                <a:schemeClr val="dk2"/>
              </a:buClr>
              <a:buSzPts val="2000"/>
              <a:buFont typeface="Arial"/>
              <a:buNone/>
            </a:pPr>
            <a:r>
              <a:rPr b="0" i="1" lang="nl-NL" sz="2000" u="none" cap="none" strike="noStrike">
                <a:solidFill>
                  <a:schemeClr val="dk2"/>
                </a:solidFill>
                <a:latin typeface="Calibri"/>
                <a:ea typeface="Calibri"/>
                <a:cs typeface="Calibri"/>
                <a:sym typeface="Calibri"/>
              </a:rPr>
              <a:t>	</a:t>
            </a:r>
            <a:endParaRPr b="0" i="1" sz="2000" u="none" cap="none" strike="noStrike">
              <a:solidFill>
                <a:schemeClr val="dk2"/>
              </a:solidFill>
              <a:latin typeface="Calibri"/>
              <a:ea typeface="Calibri"/>
              <a:cs typeface="Calibri"/>
              <a:sym typeface="Calibri"/>
            </a:endParaRPr>
          </a:p>
          <a:p>
            <a:pPr indent="-342900" lvl="0" marL="342900" marR="0" rtl="0" algn="l">
              <a:lnSpc>
                <a:spcPct val="90000"/>
              </a:lnSpc>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Goed voor de sociaal-emotionele ontwikkeling</a:t>
            </a:r>
            <a:endParaRPr/>
          </a:p>
          <a:p>
            <a:pPr indent="0" lvl="0" marL="0" marR="0" rtl="0" algn="l">
              <a:lnSpc>
                <a:spcPct val="90000"/>
              </a:lnSpc>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lnSpc>
                <a:spcPct val="90000"/>
              </a:lnSpc>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Goed voor luistervaardigheden</a:t>
            </a:r>
            <a:endParaRPr/>
          </a:p>
          <a:p>
            <a:pPr indent="-215900" lvl="0" marL="342900" marR="0" rtl="0" algn="l">
              <a:lnSpc>
                <a:spcPct val="90000"/>
              </a:lnSpc>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342900" lvl="0" marL="342900" marR="0" rtl="0" algn="l">
              <a:lnSpc>
                <a:spcPct val="90000"/>
              </a:lnSpc>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Zingen kan ook op de fiets!</a:t>
            </a:r>
            <a:endParaRPr/>
          </a:p>
          <a:p>
            <a:pPr indent="-215900" lvl="0" marL="342900" marR="0" rtl="0" algn="l">
              <a:lnSpc>
                <a:spcPct val="90000"/>
              </a:lnSpc>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215900" lvl="0" marL="342900" marR="0" rtl="0" algn="l">
              <a:lnSpc>
                <a:spcPct val="90000"/>
              </a:lnSpc>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a:p>
            <a:pPr indent="-215900" lvl="0" marL="342900" marR="0" rtl="0" algn="l">
              <a:lnSpc>
                <a:spcPct val="90000"/>
              </a:lnSpc>
              <a:spcBef>
                <a:spcPts val="400"/>
              </a:spcBef>
              <a:spcAft>
                <a:spcPts val="0"/>
              </a:spcAft>
              <a:buClr>
                <a:schemeClr val="dk1"/>
              </a:buClr>
              <a:buSzPts val="2000"/>
              <a:buFont typeface="Courier New"/>
              <a:buNone/>
            </a:pPr>
            <a:r>
              <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888888"/>
                </a:solidFill>
                <a:latin typeface="Calibri"/>
                <a:ea typeface="Calibri"/>
                <a:cs typeface="Calibri"/>
                <a:sym typeface="Calibri"/>
              </a:rPr>
              <a:t>NSDSK 2011</a:t>
            </a:r>
            <a:endParaRPr/>
          </a:p>
        </p:txBody>
      </p:sp>
      <p:sp>
        <p:nvSpPr>
          <p:cNvPr id="455" name="Google Shape;455;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56" name="Google Shape;456;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1" i="0" sz="3200" u="none" cap="none" strike="noStrike">
              <a:solidFill>
                <a:srgbClr val="953734"/>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1" i="0" sz="3200" u="none" cap="none" strike="noStrike">
              <a:solidFill>
                <a:srgbClr val="953734"/>
              </a:solidFill>
              <a:latin typeface="Calibri"/>
              <a:ea typeface="Calibri"/>
              <a:cs typeface="Calibri"/>
              <a:sym typeface="Calibri"/>
            </a:endParaRPr>
          </a:p>
          <a:p>
            <a:pPr indent="-342900" lvl="0" marL="342900" marR="0" rtl="0" algn="ctr">
              <a:spcBef>
                <a:spcPts val="640"/>
              </a:spcBef>
              <a:spcAft>
                <a:spcPts val="0"/>
              </a:spcAft>
              <a:buClr>
                <a:srgbClr val="953734"/>
              </a:buClr>
              <a:buSzPts val="3200"/>
              <a:buFont typeface="Arial"/>
              <a:buNone/>
            </a:pPr>
            <a:r>
              <a:rPr b="1" i="0" lang="nl-NL" sz="3200" u="none" cap="none" strike="noStrike">
                <a:solidFill>
                  <a:srgbClr val="953734"/>
                </a:solidFill>
                <a:latin typeface="Calibri"/>
                <a:ea typeface="Calibri"/>
                <a:cs typeface="Calibri"/>
                <a:sym typeface="Calibri"/>
              </a:rPr>
              <a:t>Wat te doen bij ouders die hun kind meertalig opvoeden….?</a:t>
            </a:r>
            <a:endParaRPr/>
          </a:p>
          <a:p>
            <a:pPr indent="-139700" lvl="0" marL="342900" marR="0" rtl="0" algn="l">
              <a:spcBef>
                <a:spcPts val="640"/>
              </a:spcBef>
              <a:spcAft>
                <a:spcPts val="0"/>
              </a:spcAft>
              <a:buClr>
                <a:schemeClr val="dk1"/>
              </a:buClr>
              <a:buSzPts val="3200"/>
              <a:buFont typeface="Arial"/>
              <a:buNone/>
            </a:pPr>
            <a:r>
              <a:t/>
            </a:r>
            <a:endParaRPr b="1" i="0" sz="3200" u="none" cap="none" strike="noStrike">
              <a:solidFill>
                <a:srgbClr val="95373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D46A72"/>
              </a:buClr>
              <a:buSzPts val="4400"/>
              <a:buFont typeface="Calibri"/>
              <a:buNone/>
            </a:pPr>
            <a:r>
              <a:rPr b="0" i="0" lang="nl-NL" sz="4400" u="none" cap="none" strike="noStrike">
                <a:solidFill>
                  <a:srgbClr val="D46A72"/>
                </a:solidFill>
                <a:latin typeface="Calibri"/>
                <a:ea typeface="Calibri"/>
                <a:cs typeface="Calibri"/>
                <a:sym typeface="Calibri"/>
              </a:rPr>
              <a:t>Inhoud van de scholing</a:t>
            </a:r>
            <a:endParaRPr/>
          </a:p>
        </p:txBody>
      </p:sp>
      <p:sp>
        <p:nvSpPr>
          <p:cNvPr id="120" name="Google Shape;120;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425450" lvl="0" marL="55245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14350" lvl="1" marL="971550" marR="0" rtl="0" algn="l">
              <a:spcBef>
                <a:spcPts val="560"/>
              </a:spcBef>
              <a:spcAft>
                <a:spcPts val="0"/>
              </a:spcAft>
              <a:buClr>
                <a:srgbClr val="366092"/>
              </a:buClr>
              <a:buSzPts val="2800"/>
              <a:buFont typeface="Calibri"/>
              <a:buAutoNum type="alphaLcPeriod"/>
            </a:pPr>
            <a:r>
              <a:rPr b="0" i="0" lang="nl-NL" sz="2800" u="none" cap="none" strike="noStrike">
                <a:solidFill>
                  <a:srgbClr val="366092"/>
                </a:solidFill>
                <a:latin typeface="Calibri"/>
                <a:ea typeface="Calibri"/>
                <a:cs typeface="Calibri"/>
                <a:sym typeface="Calibri"/>
              </a:rPr>
              <a:t>Thema 4 Voorlichting, advisering &amp; begeleiding</a:t>
            </a:r>
            <a:endParaRPr/>
          </a:p>
          <a:p>
            <a:pPr indent="-336550" lvl="1" marL="971550" marR="0" rtl="0" algn="l">
              <a:spcBef>
                <a:spcPts val="560"/>
              </a:spcBef>
              <a:spcAft>
                <a:spcPts val="0"/>
              </a:spcAft>
              <a:buClr>
                <a:schemeClr val="dk1"/>
              </a:buClr>
              <a:buSzPts val="2800"/>
              <a:buFont typeface="Calibri"/>
              <a:buNone/>
            </a:pPr>
            <a:r>
              <a:t/>
            </a:r>
            <a:endParaRPr b="0" i="0" sz="2800" u="none" cap="none" strike="noStrike">
              <a:solidFill>
                <a:srgbClr val="366092"/>
              </a:solidFill>
              <a:latin typeface="Calibri"/>
              <a:ea typeface="Calibri"/>
              <a:cs typeface="Calibri"/>
              <a:sym typeface="Calibri"/>
            </a:endParaRPr>
          </a:p>
          <a:p>
            <a:pPr indent="-457200" lvl="2" marL="1314450" marR="0" rtl="0" algn="l">
              <a:spcBef>
                <a:spcPts val="480"/>
              </a:spcBef>
              <a:spcAft>
                <a:spcPts val="0"/>
              </a:spcAft>
              <a:buClr>
                <a:srgbClr val="366092"/>
              </a:buClr>
              <a:buSzPts val="2400"/>
              <a:buFont typeface="Calibri"/>
              <a:buAutoNum type="arabicPeriod" startAt="3"/>
            </a:pPr>
            <a:r>
              <a:rPr b="0" i="0" lang="nl-NL" sz="2400" u="none" cap="none" strike="noStrike">
                <a:solidFill>
                  <a:srgbClr val="366092"/>
                </a:solidFill>
                <a:latin typeface="Calibri"/>
                <a:ea typeface="Calibri"/>
                <a:cs typeface="Calibri"/>
                <a:sym typeface="Calibri"/>
              </a:rPr>
              <a:t>Begeleiding</a:t>
            </a:r>
            <a:endParaRPr/>
          </a:p>
          <a:p>
            <a:pPr indent="-514350" lvl="3" marL="1828800" marR="0" rtl="0" algn="l">
              <a:spcBef>
                <a:spcPts val="400"/>
              </a:spcBef>
              <a:spcAft>
                <a:spcPts val="0"/>
              </a:spcAft>
              <a:buClr>
                <a:srgbClr val="366092"/>
              </a:buClr>
              <a:buSzPts val="2000"/>
              <a:buFont typeface="Calibri"/>
              <a:buAutoNum type="arabicPeriod"/>
            </a:pPr>
            <a:r>
              <a:rPr b="0" i="0" lang="nl-NL" sz="2000" u="none" cap="none" strike="noStrike">
                <a:solidFill>
                  <a:srgbClr val="366092"/>
                </a:solidFill>
                <a:latin typeface="Calibri"/>
                <a:ea typeface="Calibri"/>
                <a:cs typeface="Calibri"/>
                <a:sym typeface="Calibri"/>
              </a:rPr>
              <a:t>Bij twijfel over de taalontwikkeling (score 2-3) wordt begeleiding aangeboden door preventief werkend logopedist of jeugdverpleegkundige.</a:t>
            </a:r>
            <a:endParaRPr/>
          </a:p>
          <a:p>
            <a:pPr indent="0" lvl="3" marL="1314450" marR="0" rtl="0" algn="l">
              <a:spcBef>
                <a:spcPts val="400"/>
              </a:spcBef>
              <a:spcAft>
                <a:spcPts val="0"/>
              </a:spcAft>
              <a:buClr>
                <a:srgbClr val="366092"/>
              </a:buClr>
              <a:buSzPts val="2000"/>
              <a:buFont typeface="Arial"/>
              <a:buNone/>
            </a:pPr>
            <a:r>
              <a:rPr b="0" i="0" lang="nl-NL" sz="2000" u="none" cap="none" strike="noStrike">
                <a:solidFill>
                  <a:srgbClr val="366092"/>
                </a:solidFill>
                <a:latin typeface="Calibri"/>
                <a:ea typeface="Calibri"/>
                <a:cs typeface="Calibri"/>
                <a:sym typeface="Calibri"/>
              </a:rPr>
              <a:t> </a:t>
            </a:r>
            <a:endParaRPr b="0" i="0" sz="2000" u="none" cap="none" strike="noStrike">
              <a:solidFill>
                <a:srgbClr val="366092"/>
              </a:solidFill>
              <a:latin typeface="Calibri"/>
              <a:ea typeface="Calibri"/>
              <a:cs typeface="Calibri"/>
              <a:sym typeface="Calibri"/>
            </a:endParaRPr>
          </a:p>
          <a:p>
            <a:pPr indent="-387350" lvl="2" marL="1371600" marR="0" rtl="0" algn="l">
              <a:spcBef>
                <a:spcPts val="400"/>
              </a:spcBef>
              <a:spcAft>
                <a:spcPts val="0"/>
              </a:spcAft>
              <a:buClr>
                <a:schemeClr val="dk1"/>
              </a:buClr>
              <a:buSzPts val="2000"/>
              <a:buFont typeface="Calibri"/>
              <a:buNone/>
            </a:pPr>
            <a:r>
              <a:t/>
            </a:r>
            <a:endParaRPr b="0" i="0" sz="2000" u="none" cap="none" strike="noStrike">
              <a:solidFill>
                <a:srgbClr val="366092"/>
              </a:solidFill>
              <a:latin typeface="Calibri"/>
              <a:ea typeface="Calibri"/>
              <a:cs typeface="Calibri"/>
              <a:sym typeface="Calibri"/>
            </a:endParaRPr>
          </a:p>
          <a:p>
            <a:pPr indent="0" lvl="0" marL="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366092"/>
              </a:solidFill>
              <a:latin typeface="Calibri"/>
              <a:ea typeface="Calibri"/>
              <a:cs typeface="Calibri"/>
              <a:sym typeface="Calibri"/>
            </a:endParaRPr>
          </a:p>
        </p:txBody>
      </p:sp>
      <p:sp>
        <p:nvSpPr>
          <p:cNvPr id="121" name="Google Shape;121;p1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nl-NL" sz="1200" u="none" cap="none" strike="noStrike">
                <a:solidFill>
                  <a:srgbClr val="888888"/>
                </a:solidFill>
                <a:latin typeface="Calibri"/>
                <a:ea typeface="Calibri"/>
                <a:cs typeface="Calibri"/>
                <a:sym typeface="Calibri"/>
              </a:rPr>
              <a:t>		</a:t>
            </a:r>
            <a:fld id="{00000000-1234-1234-1234-123412341234}" type="slidenum">
              <a:rPr b="0" i="0" lang="nl-NL"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62" name="Google Shape;462;p62"/>
          <p:cNvSpPr txBox="1"/>
          <p:nvPr>
            <p:ph type="title"/>
          </p:nvPr>
        </p:nvSpPr>
        <p:spPr>
          <a:xfrm>
            <a:off x="467544" y="457200"/>
            <a:ext cx="73152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Beginpunt meertaligheid</a:t>
            </a:r>
            <a:endParaRPr/>
          </a:p>
        </p:txBody>
      </p:sp>
      <p:sp>
        <p:nvSpPr>
          <p:cNvPr id="463" name="Google Shape;463;p62"/>
          <p:cNvSpPr txBox="1"/>
          <p:nvPr>
            <p:ph idx="1" type="body"/>
          </p:nvPr>
        </p:nvSpPr>
        <p:spPr>
          <a:xfrm>
            <a:off x="395537" y="1898650"/>
            <a:ext cx="8342064" cy="4159250"/>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1" i="0" lang="nl-NL" sz="2000" u="none" cap="none" strike="noStrike">
                <a:solidFill>
                  <a:srgbClr val="006699"/>
                </a:solidFill>
                <a:latin typeface="Calibri"/>
                <a:ea typeface="Calibri"/>
                <a:cs typeface="Calibri"/>
                <a:sym typeface="Calibri"/>
              </a:rPr>
              <a:t>Simultane taalverwerving/ tweetalige  eerste taalverwerving</a:t>
            </a:r>
            <a:r>
              <a:rPr b="0" i="0" lang="nl-NL" sz="2000" u="none" cap="none" strike="noStrike">
                <a:solidFill>
                  <a:srgbClr val="006699"/>
                </a:solidFill>
                <a:latin typeface="Calibri"/>
                <a:ea typeface="Calibri"/>
                <a:cs typeface="Calibri"/>
                <a:sym typeface="Calibri"/>
              </a:rPr>
              <a:t>                                        vanaf de geboorte dubbel taalontwikkelingsproces in twee of meer talen.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1" i="0" lang="nl-NL" sz="2000" u="none" cap="none" strike="noStrike">
                <a:solidFill>
                  <a:srgbClr val="006699"/>
                </a:solidFill>
                <a:latin typeface="Calibri"/>
                <a:ea typeface="Calibri"/>
                <a:cs typeface="Calibri"/>
                <a:sym typeface="Calibri"/>
              </a:rPr>
              <a:t>Successieve taalverwerving/ (vroege) tweede taalverwerving              </a:t>
            </a:r>
            <a:endParaRPr/>
          </a:p>
          <a:p>
            <a:pPr indent="-363538" lvl="0" marL="363538" marR="0" rtl="0" algn="l">
              <a:spcBef>
                <a:spcPts val="400"/>
              </a:spcBef>
              <a:spcAft>
                <a:spcPts val="0"/>
              </a:spcAft>
              <a:buClr>
                <a:srgbClr val="006699"/>
              </a:buClr>
              <a:buSzPts val="2000"/>
              <a:buFont typeface="Arial"/>
              <a:buNone/>
            </a:pPr>
            <a:r>
              <a:rPr b="0" i="0" lang="nl-NL" sz="2000" u="none" cap="none" strike="noStrike">
                <a:solidFill>
                  <a:srgbClr val="006699"/>
                </a:solidFill>
                <a:latin typeface="Calibri"/>
                <a:ea typeface="Calibri"/>
                <a:cs typeface="Calibri"/>
                <a:sym typeface="Calibri"/>
              </a:rPr>
              <a:t>	start met eentalige taalverwerving T1. Op later tijdstip tweede taal bovenop de eerste leren T2.</a:t>
            </a:r>
            <a:endParaRPr b="1" i="0" sz="2000" u="none" cap="none" strike="noStrike">
              <a:solidFill>
                <a:srgbClr val="006699"/>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69" name="Google Shape;469;p63"/>
          <p:cNvSpPr txBox="1"/>
          <p:nvPr>
            <p:ph type="title"/>
          </p:nvPr>
        </p:nvSpPr>
        <p:spPr>
          <a:xfrm>
            <a:off x="443793" y="35165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Do’s</a:t>
            </a:r>
            <a:endParaRPr/>
          </a:p>
        </p:txBody>
      </p:sp>
      <p:sp>
        <p:nvSpPr>
          <p:cNvPr id="470" name="Google Shape;470;p63"/>
          <p:cNvSpPr txBox="1"/>
          <p:nvPr>
            <p:ph idx="1" type="body"/>
          </p:nvPr>
        </p:nvSpPr>
        <p:spPr>
          <a:xfrm>
            <a:off x="457200" y="1700808"/>
            <a:ext cx="8229600" cy="387789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Zoveel mogelijk één persoon/ één context - één taal</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Eén persoon die </a:t>
            </a:r>
            <a:r>
              <a:rPr b="1" i="0" lang="nl-NL" sz="2000" u="none" cap="none" strike="noStrike">
                <a:solidFill>
                  <a:srgbClr val="006699"/>
                </a:solidFill>
                <a:latin typeface="Calibri"/>
                <a:ea typeface="Calibri"/>
                <a:cs typeface="Calibri"/>
                <a:sym typeface="Calibri"/>
              </a:rPr>
              <a:t>soms</a:t>
            </a:r>
            <a:r>
              <a:rPr b="0" i="0" lang="nl-NL" sz="2000" u="none" cap="none" strike="noStrike">
                <a:solidFill>
                  <a:srgbClr val="006699"/>
                </a:solidFill>
                <a:latin typeface="Calibri"/>
                <a:ea typeface="Calibri"/>
                <a:cs typeface="Calibri"/>
                <a:sym typeface="Calibri"/>
              </a:rPr>
              <a:t> de ene taal met het kind spreekt, soms de andere kan geen kwaad</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De ouder stelt een vraag in taal x en kind antwoordt in taal y</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Af en toe code blending in een zin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Binnen een gesprek wisselen van taal</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76" name="Google Shape;476;p64"/>
          <p:cNvSpPr txBox="1"/>
          <p:nvPr>
            <p:ph type="title"/>
          </p:nvPr>
        </p:nvSpPr>
        <p:spPr>
          <a:xfrm>
            <a:off x="251520" y="26064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Don’ts</a:t>
            </a:r>
            <a:endParaRPr b="1" i="0" sz="4000" u="none" cap="none" strike="noStrike">
              <a:solidFill>
                <a:srgbClr val="953734"/>
              </a:solidFill>
              <a:latin typeface="Calibri"/>
              <a:ea typeface="Calibri"/>
              <a:cs typeface="Calibri"/>
              <a:sym typeface="Calibri"/>
            </a:endParaRPr>
          </a:p>
        </p:txBody>
      </p:sp>
      <p:sp>
        <p:nvSpPr>
          <p:cNvPr id="477" name="Google Shape;477;p64"/>
          <p:cNvSpPr txBox="1"/>
          <p:nvPr>
            <p:ph idx="1" type="body"/>
          </p:nvPr>
        </p:nvSpPr>
        <p:spPr>
          <a:xfrm>
            <a:off x="467544" y="2132857"/>
            <a:ext cx="8229600" cy="4176464"/>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Strikt vast houden aan één persoon, één taalstrategie</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Constant wisselen van taal</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Met je kind een taal spreken die je zelf niet goed beheerst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83" name="Google Shape;483;p65"/>
          <p:cNvSpPr txBox="1"/>
          <p:nvPr>
            <p:ph type="title"/>
          </p:nvPr>
        </p:nvSpPr>
        <p:spPr>
          <a:xfrm>
            <a:off x="431842" y="4046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600"/>
              <a:buFont typeface="Calibri"/>
              <a:buNone/>
            </a:pPr>
            <a:r>
              <a:rPr b="1" i="0" lang="nl-NL" sz="3600" u="none" cap="none" strike="noStrike">
                <a:solidFill>
                  <a:srgbClr val="953734"/>
                </a:solidFill>
                <a:latin typeface="Calibri"/>
                <a:ea typeface="Calibri"/>
                <a:cs typeface="Calibri"/>
                <a:sym typeface="Calibri"/>
              </a:rPr>
              <a:t>Succesfactoren meertalige ontwikkeling</a:t>
            </a:r>
            <a:endParaRPr/>
          </a:p>
        </p:txBody>
      </p:sp>
      <p:sp>
        <p:nvSpPr>
          <p:cNvPr id="484" name="Google Shape;484;p65"/>
          <p:cNvSpPr txBox="1"/>
          <p:nvPr>
            <p:ph idx="1" type="body"/>
          </p:nvPr>
        </p:nvSpPr>
        <p:spPr>
          <a:xfrm>
            <a:off x="457200" y="198884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Veel taalaanbod in de betreffende taal</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Veel verschillende situatie, verschillende gesprekspartners</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Zelf meepraten!</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Plezier in de taal</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Noodzaak</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Status van de taal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90" name="Google Shape;490;p66"/>
          <p:cNvSpPr txBox="1"/>
          <p:nvPr>
            <p:ph type="title"/>
          </p:nvPr>
        </p:nvSpPr>
        <p:spPr>
          <a:xfrm>
            <a:off x="433436" y="35806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Struikelblok</a:t>
            </a:r>
            <a:endParaRPr/>
          </a:p>
        </p:txBody>
      </p:sp>
      <p:sp>
        <p:nvSpPr>
          <p:cNvPr id="491" name="Google Shape;491;p66"/>
          <p:cNvSpPr txBox="1"/>
          <p:nvPr>
            <p:ph idx="1" type="body"/>
          </p:nvPr>
        </p:nvSpPr>
        <p:spPr>
          <a:xfrm>
            <a:off x="467544" y="1844824"/>
            <a:ext cx="8229600" cy="4525963"/>
          </a:xfrm>
          <a:prstGeom prst="rect">
            <a:avLst/>
          </a:prstGeom>
          <a:noFill/>
          <a:ln>
            <a:noFill/>
          </a:ln>
        </p:spPr>
        <p:txBody>
          <a:bodyPr anchorCtr="0" anchor="t" bIns="45700" lIns="91425" spcFirstLastPara="1" rIns="91425" wrap="square" tIns="45700">
            <a:noAutofit/>
          </a:bodyPr>
          <a:lstStyle/>
          <a:p>
            <a:pPr indent="0" lvl="0" marL="355600" marR="0" rtl="0" algn="l">
              <a:lnSpc>
                <a:spcPct val="90000"/>
              </a:lnSpc>
              <a:spcBef>
                <a:spcPts val="0"/>
              </a:spcBef>
              <a:spcAft>
                <a:spcPts val="0"/>
              </a:spcAft>
              <a:buClr>
                <a:schemeClr val="dk1"/>
              </a:buClr>
              <a:buSzPts val="2100"/>
              <a:buFont typeface="Arial"/>
              <a:buNone/>
            </a:pPr>
            <a:r>
              <a:t/>
            </a:r>
            <a:endParaRPr b="0" i="0" sz="2100" u="none" cap="none" strike="noStrike">
              <a:solidFill>
                <a:srgbClr val="006699"/>
              </a:solidFill>
              <a:latin typeface="Calibri"/>
              <a:ea typeface="Calibri"/>
              <a:cs typeface="Calibri"/>
              <a:sym typeface="Calibri"/>
            </a:endParaRPr>
          </a:p>
          <a:p>
            <a:pPr indent="0" lvl="0" marL="355600" marR="0" rtl="0" algn="l">
              <a:lnSpc>
                <a:spcPct val="90000"/>
              </a:lnSpc>
              <a:spcBef>
                <a:spcPts val="420"/>
              </a:spcBef>
              <a:spcAft>
                <a:spcPts val="0"/>
              </a:spcAft>
              <a:buClr>
                <a:schemeClr val="dk1"/>
              </a:buClr>
              <a:buSzPts val="2100"/>
              <a:buFont typeface="Arial"/>
              <a:buNone/>
            </a:pPr>
            <a:r>
              <a:t/>
            </a:r>
            <a:endParaRPr b="0" i="0" sz="2100" u="none" cap="none" strike="noStrike">
              <a:solidFill>
                <a:srgbClr val="006699"/>
              </a:solidFill>
              <a:latin typeface="Calibri"/>
              <a:ea typeface="Calibri"/>
              <a:cs typeface="Calibri"/>
              <a:sym typeface="Calibri"/>
            </a:endParaRPr>
          </a:p>
          <a:p>
            <a:pPr indent="0" lvl="0" marL="355600" marR="0" rtl="0" algn="l">
              <a:lnSpc>
                <a:spcPct val="90000"/>
              </a:lnSpc>
              <a:spcBef>
                <a:spcPts val="420"/>
              </a:spcBef>
              <a:spcAft>
                <a:spcPts val="0"/>
              </a:spcAft>
              <a:buClr>
                <a:srgbClr val="006699"/>
              </a:buClr>
              <a:buSzPts val="2100"/>
              <a:buFont typeface="Arial"/>
              <a:buNone/>
            </a:pPr>
            <a:r>
              <a:rPr b="0" i="0" lang="nl-NL" sz="2100" u="none" cap="none" strike="noStrike">
                <a:solidFill>
                  <a:srgbClr val="006699"/>
                </a:solidFill>
                <a:latin typeface="Calibri"/>
                <a:ea typeface="Calibri"/>
                <a:cs typeface="Calibri"/>
                <a:sym typeface="Calibri"/>
              </a:rPr>
              <a:t>Bij meertaligheid tússen gezin en omgeving &gt; hoe gaat input in omgevingstaal geregeld worden?</a:t>
            </a:r>
            <a:endParaRPr/>
          </a:p>
          <a:p>
            <a:pPr indent="0" lvl="0" marL="0" marR="0" rtl="0" algn="l">
              <a:lnSpc>
                <a:spcPct val="90000"/>
              </a:lnSpc>
              <a:spcBef>
                <a:spcPts val="420"/>
              </a:spcBef>
              <a:spcAft>
                <a:spcPts val="0"/>
              </a:spcAft>
              <a:buClr>
                <a:schemeClr val="dk1"/>
              </a:buClr>
              <a:buSzPts val="2100"/>
              <a:buFont typeface="Arial"/>
              <a:buNone/>
            </a:pPr>
            <a:r>
              <a:t/>
            </a:r>
            <a:endParaRPr b="0" i="0" sz="2100" u="none" cap="none" strike="noStrike">
              <a:solidFill>
                <a:srgbClr val="006699"/>
              </a:solidFill>
              <a:latin typeface="Calibri"/>
              <a:ea typeface="Calibri"/>
              <a:cs typeface="Calibri"/>
              <a:sym typeface="Calibri"/>
            </a:endParaRPr>
          </a:p>
          <a:p>
            <a:pPr indent="-220662" lvl="1" marL="1200150" marR="0" rtl="0" algn="l">
              <a:lnSpc>
                <a:spcPct val="90000"/>
              </a:lnSpc>
              <a:spcBef>
                <a:spcPts val="380"/>
              </a:spcBef>
              <a:spcAft>
                <a:spcPts val="0"/>
              </a:spcAft>
              <a:buClr>
                <a:srgbClr val="006699"/>
              </a:buClr>
              <a:buSzPts val="1900"/>
              <a:buFont typeface="Arial"/>
              <a:buNone/>
            </a:pPr>
            <a:r>
              <a:rPr b="0" i="0" lang="nl-NL" sz="1900" u="none" cap="none" strike="noStrike">
                <a:solidFill>
                  <a:srgbClr val="006699"/>
                </a:solidFill>
                <a:latin typeface="Calibri"/>
                <a:ea typeface="Calibri"/>
                <a:cs typeface="Calibri"/>
                <a:sym typeface="Calibri"/>
              </a:rPr>
              <a:t>Wie zorgt voor het Nederlandse taalaanbod?</a:t>
            </a:r>
            <a:endParaRPr/>
          </a:p>
          <a:p>
            <a:pPr indent="-220662" lvl="1" marL="1200150" marR="0" rtl="0" algn="l">
              <a:lnSpc>
                <a:spcPct val="90000"/>
              </a:lnSpc>
              <a:spcBef>
                <a:spcPts val="380"/>
              </a:spcBef>
              <a:spcAft>
                <a:spcPts val="0"/>
              </a:spcAft>
              <a:buClr>
                <a:srgbClr val="006699"/>
              </a:buClr>
              <a:buSzPts val="1900"/>
              <a:buFont typeface="Noto Sans Symbols"/>
              <a:buChar char="➢"/>
            </a:pPr>
            <a:r>
              <a:rPr b="0" i="0" lang="nl-NL" sz="1900" u="none" cap="none" strike="noStrike">
                <a:solidFill>
                  <a:srgbClr val="006699"/>
                </a:solidFill>
                <a:latin typeface="Calibri"/>
                <a:ea typeface="Calibri"/>
                <a:cs typeface="Calibri"/>
                <a:sym typeface="Calibri"/>
              </a:rPr>
              <a:t>	kinderopvang</a:t>
            </a:r>
            <a:endParaRPr/>
          </a:p>
          <a:p>
            <a:pPr indent="-220662" lvl="1" marL="1200150" marR="0" rtl="0" algn="l">
              <a:lnSpc>
                <a:spcPct val="90000"/>
              </a:lnSpc>
              <a:spcBef>
                <a:spcPts val="380"/>
              </a:spcBef>
              <a:spcAft>
                <a:spcPts val="0"/>
              </a:spcAft>
              <a:buClr>
                <a:srgbClr val="006699"/>
              </a:buClr>
              <a:buSzPts val="1900"/>
              <a:buFont typeface="Noto Sans Symbols"/>
              <a:buChar char="➢"/>
            </a:pPr>
            <a:r>
              <a:rPr b="0" i="0" lang="nl-NL" sz="1900" u="none" cap="none" strike="noStrike">
                <a:solidFill>
                  <a:srgbClr val="006699"/>
                </a:solidFill>
                <a:latin typeface="Calibri"/>
                <a:ea typeface="Calibri"/>
                <a:cs typeface="Calibri"/>
                <a:sym typeface="Calibri"/>
              </a:rPr>
              <a:t>	peuterspeelzaal</a:t>
            </a:r>
            <a:endParaRPr/>
          </a:p>
          <a:p>
            <a:pPr indent="-220662" lvl="1" marL="1200150" marR="0" rtl="0" algn="l">
              <a:lnSpc>
                <a:spcPct val="90000"/>
              </a:lnSpc>
              <a:spcBef>
                <a:spcPts val="380"/>
              </a:spcBef>
              <a:spcAft>
                <a:spcPts val="0"/>
              </a:spcAft>
              <a:buClr>
                <a:srgbClr val="006699"/>
              </a:buClr>
              <a:buSzPts val="1900"/>
              <a:buFont typeface="Noto Sans Symbols"/>
              <a:buChar char="➢"/>
            </a:pPr>
            <a:r>
              <a:rPr b="0" i="0" lang="nl-NL" sz="1900" u="none" cap="none" strike="noStrike">
                <a:solidFill>
                  <a:srgbClr val="006699"/>
                </a:solidFill>
                <a:latin typeface="Calibri"/>
                <a:ea typeface="Calibri"/>
                <a:cs typeface="Calibri"/>
                <a:sym typeface="Calibri"/>
              </a:rPr>
              <a:t>	VVE</a:t>
            </a:r>
            <a:endParaRPr/>
          </a:p>
          <a:p>
            <a:pPr indent="-220662" lvl="1" marL="1200150" marR="0" rtl="0" algn="l">
              <a:lnSpc>
                <a:spcPct val="90000"/>
              </a:lnSpc>
              <a:spcBef>
                <a:spcPts val="380"/>
              </a:spcBef>
              <a:spcAft>
                <a:spcPts val="0"/>
              </a:spcAft>
              <a:buClr>
                <a:srgbClr val="006699"/>
              </a:buClr>
              <a:buSzPts val="1900"/>
              <a:buFont typeface="Noto Sans Symbols"/>
              <a:buChar char="➢"/>
            </a:pPr>
            <a:r>
              <a:rPr b="0" i="0" lang="nl-NL" sz="1900" u="none" cap="none" strike="noStrike">
                <a:solidFill>
                  <a:srgbClr val="006699"/>
                </a:solidFill>
                <a:latin typeface="Calibri"/>
                <a:ea typeface="Calibri"/>
                <a:cs typeface="Calibri"/>
                <a:sym typeface="Calibri"/>
              </a:rPr>
              <a:t>	“de buurvrouw”</a:t>
            </a:r>
            <a:endParaRPr/>
          </a:p>
          <a:p>
            <a:pPr indent="-220662" lvl="1" marL="1200150" marR="0" rtl="0" algn="l">
              <a:lnSpc>
                <a:spcPct val="90000"/>
              </a:lnSpc>
              <a:spcBef>
                <a:spcPts val="380"/>
              </a:spcBef>
              <a:spcAft>
                <a:spcPts val="0"/>
              </a:spcAft>
              <a:buClr>
                <a:srgbClr val="006699"/>
              </a:buClr>
              <a:buSzPts val="1900"/>
              <a:buFont typeface="Arial"/>
              <a:buNone/>
            </a:pPr>
            <a:r>
              <a:rPr b="0" i="0" lang="nl-NL" sz="1900" u="none" cap="none" strike="noStrike">
                <a:solidFill>
                  <a:srgbClr val="006699"/>
                </a:solidFill>
                <a:latin typeface="Calibri"/>
                <a:ea typeface="Calibri"/>
                <a:cs typeface="Calibri"/>
                <a:sym typeface="Calibri"/>
              </a:rPr>
              <a:t>	</a:t>
            </a:r>
            <a:endParaRPr/>
          </a:p>
          <a:p>
            <a:pPr indent="-220662" lvl="1" marL="1200150" marR="0" rtl="0" algn="l">
              <a:lnSpc>
                <a:spcPct val="90000"/>
              </a:lnSpc>
              <a:spcBef>
                <a:spcPts val="420"/>
              </a:spcBef>
              <a:spcAft>
                <a:spcPts val="0"/>
              </a:spcAft>
              <a:buClr>
                <a:srgbClr val="006699"/>
              </a:buClr>
              <a:buSzPts val="2100"/>
              <a:buFont typeface="Arial"/>
              <a:buNone/>
            </a:pPr>
            <a:r>
              <a:rPr b="0" i="0" lang="nl-NL" sz="2100" u="none" cap="none" strike="noStrike">
                <a:solidFill>
                  <a:srgbClr val="006699"/>
                </a:solidFill>
                <a:latin typeface="Calibri"/>
                <a:ea typeface="Calibri"/>
                <a:cs typeface="Calibri"/>
                <a:sym typeface="Calibri"/>
              </a:rPr>
              <a:t>Inventariseren!</a:t>
            </a:r>
            <a:endParaRPr/>
          </a:p>
          <a:p>
            <a:pPr indent="-228600" lvl="2" marL="1608138" marR="0" rtl="0" algn="l">
              <a:lnSpc>
                <a:spcPct val="90000"/>
              </a:lnSpc>
              <a:spcBef>
                <a:spcPts val="420"/>
              </a:spcBef>
              <a:spcAft>
                <a:spcPts val="0"/>
              </a:spcAft>
              <a:buClr>
                <a:schemeClr val="dk1"/>
              </a:buClr>
              <a:buSzPts val="2100"/>
              <a:buFont typeface="Arial"/>
              <a:buNone/>
            </a:pPr>
            <a:r>
              <a:t/>
            </a:r>
            <a:endParaRPr b="0" i="0" sz="2100" u="none" cap="none" strike="noStrike">
              <a:solidFill>
                <a:srgbClr val="006699"/>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97" name="Google Shape;497;p67"/>
          <p:cNvSpPr txBox="1"/>
          <p:nvPr>
            <p:ph type="title"/>
          </p:nvPr>
        </p:nvSpPr>
        <p:spPr>
          <a:xfrm>
            <a:off x="539552" y="764704"/>
            <a:ext cx="7313612"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200"/>
              <a:buFont typeface="Calibri"/>
              <a:buNone/>
            </a:pPr>
            <a:r>
              <a:rPr b="1" i="0" lang="nl-NL" sz="3200" u="none" cap="none" strike="noStrike">
                <a:solidFill>
                  <a:srgbClr val="953734"/>
                </a:solidFill>
                <a:latin typeface="Calibri"/>
                <a:ea typeface="Calibri"/>
                <a:cs typeface="Calibri"/>
                <a:sym typeface="Calibri"/>
              </a:rPr>
              <a:t>Hoe stimuleer je taalontwikkeling bij meertalige kinderen?</a:t>
            </a:r>
            <a:endParaRPr/>
          </a:p>
        </p:txBody>
      </p:sp>
      <p:sp>
        <p:nvSpPr>
          <p:cNvPr id="498" name="Google Shape;498;p67"/>
          <p:cNvSpPr txBox="1"/>
          <p:nvPr>
            <p:ph idx="1" type="body"/>
          </p:nvPr>
        </p:nvSpPr>
        <p:spPr>
          <a:xfrm>
            <a:off x="395536" y="2348880"/>
            <a:ext cx="8280920" cy="3671888"/>
          </a:xfrm>
          <a:prstGeom prst="rect">
            <a:avLst/>
          </a:prstGeom>
          <a:noFill/>
          <a:ln>
            <a:noFill/>
          </a:ln>
        </p:spPr>
        <p:txBody>
          <a:bodyPr anchorCtr="0" anchor="t" bIns="45700" lIns="91425" spcFirstLastPara="1" rIns="91425" wrap="square" tIns="45700">
            <a:noAutofit/>
          </a:bodyPr>
          <a:lstStyle/>
          <a:p>
            <a:pPr indent="0" lvl="0" marL="355600" marR="0" rtl="0" algn="l">
              <a:spcBef>
                <a:spcPts val="0"/>
              </a:spcBef>
              <a:spcAft>
                <a:spcPts val="0"/>
              </a:spcAft>
              <a:buClr>
                <a:schemeClr val="dk1"/>
              </a:buClr>
              <a:buSzPts val="2400"/>
              <a:buFont typeface="Arial"/>
              <a:buNone/>
            </a:pPr>
            <a:r>
              <a:t/>
            </a:r>
            <a:endParaRPr b="0" i="0" sz="2400" u="none" cap="none" strike="noStrike">
              <a:solidFill>
                <a:srgbClr val="006699"/>
              </a:solidFill>
              <a:latin typeface="Calibri"/>
              <a:ea typeface="Calibri"/>
              <a:cs typeface="Calibri"/>
              <a:sym typeface="Calibri"/>
            </a:endParaRPr>
          </a:p>
          <a:p>
            <a:pPr indent="0" lvl="0" marL="35560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Calibri"/>
              <a:ea typeface="Calibri"/>
              <a:cs typeface="Calibri"/>
              <a:sym typeface="Calibri"/>
            </a:endParaRPr>
          </a:p>
          <a:p>
            <a:pPr indent="0" lvl="0" marL="355600" marR="0" rtl="0" algn="l">
              <a:spcBef>
                <a:spcPts val="480"/>
              </a:spcBef>
              <a:spcAft>
                <a:spcPts val="0"/>
              </a:spcAft>
              <a:buClr>
                <a:srgbClr val="006699"/>
              </a:buClr>
              <a:buSzPts val="2400"/>
              <a:buFont typeface="Arial"/>
              <a:buNone/>
            </a:pPr>
            <a:r>
              <a:rPr b="0" i="0" lang="nl-NL" sz="2400" u="none" cap="none" strike="noStrike">
                <a:solidFill>
                  <a:srgbClr val="006699"/>
                </a:solidFill>
                <a:latin typeface="Calibri"/>
                <a:ea typeface="Calibri"/>
                <a:cs typeface="Calibri"/>
                <a:sym typeface="Calibri"/>
              </a:rPr>
              <a:t>Gewoon zoals het bij Nederlandstalige kinderen ook werkt. Veel aanbod, spelen, lezen, praten tegen je kind etc……</a:t>
            </a:r>
            <a:endParaRPr/>
          </a:p>
          <a:p>
            <a:pPr indent="-228600" lvl="2" marL="1608138"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NSDSK-logo_groot.jpg" id="504" name="Google Shape;504;p68"/>
          <p:cNvPicPr preferRelativeResize="0"/>
          <p:nvPr>
            <p:ph idx="1" type="body"/>
          </p:nvPr>
        </p:nvPicPr>
        <p:blipFill rotWithShape="1">
          <a:blip r:embed="rId3">
            <a:alphaModFix/>
          </a:blip>
          <a:srcRect b="0" l="0" r="0" t="0"/>
          <a:stretch/>
        </p:blipFill>
        <p:spPr>
          <a:xfrm>
            <a:off x="1980507" y="2420923"/>
            <a:ext cx="5182985" cy="2884516"/>
          </a:xfrm>
          <a:prstGeom prst="rect">
            <a:avLst/>
          </a:prstGeom>
          <a:noFill/>
          <a:ln>
            <a:noFill/>
          </a:ln>
        </p:spPr>
      </p:pic>
      <p:pic>
        <p:nvPicPr>
          <p:cNvPr descr="C:\Users\nuilenburg\Desktop\Afbeelding1.jpg" id="505" name="Google Shape;505;p68"/>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506" name="Google Shape;506;p68"/>
          <p:cNvSpPr/>
          <p:nvPr/>
        </p:nvSpPr>
        <p:spPr>
          <a:xfrm>
            <a:off x="2627784" y="2021359"/>
            <a:ext cx="619268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nl-NL" sz="1600">
                <a:solidFill>
                  <a:schemeClr val="dk1"/>
                </a:solidFill>
                <a:latin typeface="Calibri"/>
                <a:ea typeface="Calibri"/>
                <a:cs typeface="Calibri"/>
                <a:sym typeface="Calibri"/>
              </a:rPr>
              <a:t>Voor vragen kunt u terecht bij Noëlle Uilenburg </a:t>
            </a:r>
            <a:endParaRPr/>
          </a:p>
          <a:p>
            <a:pPr indent="0" lvl="0" marL="0" marR="0" rtl="0" algn="l">
              <a:spcBef>
                <a:spcPts val="0"/>
              </a:spcBef>
              <a:spcAft>
                <a:spcPts val="0"/>
              </a:spcAft>
              <a:buNone/>
            </a:pPr>
            <a:r>
              <a:rPr b="1" i="1" lang="nl-NL" sz="1600" u="sng">
                <a:solidFill>
                  <a:schemeClr val="hlink"/>
                </a:solidFill>
                <a:latin typeface="Calibri"/>
                <a:ea typeface="Calibri"/>
                <a:cs typeface="Calibri"/>
                <a:sym typeface="Calibri"/>
                <a:hlinkClick r:id="rId5"/>
              </a:rPr>
              <a:t>nuilenburg@nsdsk.nl</a:t>
            </a:r>
            <a:r>
              <a:rPr b="1" i="1" lang="nl-NL" sz="1600">
                <a:solidFill>
                  <a:schemeClr val="dk1"/>
                </a:solidFill>
                <a:latin typeface="Calibri"/>
                <a:ea typeface="Calibri"/>
                <a:cs typeface="Calibri"/>
                <a:sym typeface="Calibri"/>
              </a:rPr>
              <a:t> </a:t>
            </a:r>
            <a:endParaRPr b="1" i="1" sz="1600">
              <a:solidFill>
                <a:schemeClr val="dk1"/>
              </a:solidFill>
              <a:latin typeface="Calibri"/>
              <a:ea typeface="Calibri"/>
              <a:cs typeface="Calibri"/>
              <a:sym typeface="Calibri"/>
            </a:endParaRPr>
          </a:p>
        </p:txBody>
      </p:sp>
      <p:pic>
        <p:nvPicPr>
          <p:cNvPr id="507" name="Google Shape;507;p68"/>
          <p:cNvPicPr preferRelativeResize="0"/>
          <p:nvPr/>
        </p:nvPicPr>
        <p:blipFill rotWithShape="1">
          <a:blip r:embed="rId6">
            <a:alphaModFix/>
          </a:blip>
          <a:srcRect b="0" l="0" r="0" t="0"/>
          <a:stretch/>
        </p:blipFill>
        <p:spPr>
          <a:xfrm>
            <a:off x="7236296" y="6457582"/>
            <a:ext cx="1883884" cy="374507"/>
          </a:xfrm>
          <a:prstGeom prst="rect">
            <a:avLst/>
          </a:prstGeom>
          <a:noFill/>
          <a:ln>
            <a:noFill/>
          </a:ln>
        </p:spPr>
      </p:pic>
      <p:pic>
        <p:nvPicPr>
          <p:cNvPr id="508" name="Google Shape;508;p68"/>
          <p:cNvPicPr preferRelativeResize="0"/>
          <p:nvPr/>
        </p:nvPicPr>
        <p:blipFill rotWithShape="1">
          <a:blip r:embed="rId7">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grpSp>
        <p:nvGrpSpPr>
          <p:cNvPr id="126" name="Google Shape;126;p18"/>
          <p:cNvGrpSpPr/>
          <p:nvPr/>
        </p:nvGrpSpPr>
        <p:grpSpPr>
          <a:xfrm>
            <a:off x="457200" y="1600200"/>
            <a:ext cx="8229600" cy="4525963"/>
            <a:chOff x="385" y="300"/>
            <a:chExt cx="5135" cy="3885"/>
          </a:xfrm>
        </p:grpSpPr>
        <p:cxnSp>
          <p:nvCxnSpPr>
            <p:cNvPr id="127" name="Google Shape;127;p18"/>
            <p:cNvCxnSpPr>
              <a:stCxn id="128" idx="0"/>
              <a:endCxn id="129" idx="2"/>
            </p:cNvCxnSpPr>
            <p:nvPr/>
          </p:nvCxnSpPr>
          <p:spPr>
            <a:xfrm flipH="1" rot="5400000">
              <a:off x="3408" y="1329"/>
              <a:ext cx="900" cy="1800"/>
            </a:xfrm>
            <a:prstGeom prst="bentConnector3">
              <a:avLst>
                <a:gd fmla="val 429651" name="adj1"/>
              </a:avLst>
            </a:prstGeom>
            <a:noFill/>
            <a:ln cap="flat" cmpd="sng" w="28575">
              <a:solidFill>
                <a:schemeClr val="dk1"/>
              </a:solidFill>
              <a:prstDash val="solid"/>
              <a:miter lim="800000"/>
              <a:headEnd len="med" w="med" type="none"/>
              <a:tailEnd len="med" w="med" type="none"/>
            </a:ln>
          </p:spPr>
        </p:cxnSp>
        <p:cxnSp>
          <p:nvCxnSpPr>
            <p:cNvPr id="130" name="Google Shape;130;p18"/>
            <p:cNvCxnSpPr>
              <a:stCxn id="131" idx="0"/>
              <a:endCxn id="129" idx="2"/>
            </p:cNvCxnSpPr>
            <p:nvPr/>
          </p:nvCxnSpPr>
          <p:spPr>
            <a:xfrm rot="-5400000">
              <a:off x="2503" y="2229"/>
              <a:ext cx="900" cy="0"/>
            </a:xfrm>
            <a:prstGeom prst="bentConnector3">
              <a:avLst>
                <a:gd fmla="val 429594" name="adj1"/>
              </a:avLst>
            </a:prstGeom>
            <a:noFill/>
            <a:ln cap="flat" cmpd="sng" w="28575">
              <a:solidFill>
                <a:schemeClr val="dk1"/>
              </a:solidFill>
              <a:prstDash val="solid"/>
              <a:miter lim="800000"/>
              <a:headEnd len="med" w="med" type="none"/>
              <a:tailEnd len="med" w="med" type="none"/>
            </a:ln>
          </p:spPr>
        </p:cxnSp>
        <p:cxnSp>
          <p:nvCxnSpPr>
            <p:cNvPr id="132" name="Google Shape;132;p18"/>
            <p:cNvCxnSpPr>
              <a:stCxn id="133" idx="0"/>
              <a:endCxn id="129" idx="2"/>
            </p:cNvCxnSpPr>
            <p:nvPr/>
          </p:nvCxnSpPr>
          <p:spPr>
            <a:xfrm rot="-5400000">
              <a:off x="1598" y="1329"/>
              <a:ext cx="900" cy="1800"/>
            </a:xfrm>
            <a:prstGeom prst="bentConnector3">
              <a:avLst>
                <a:gd fmla="val 429651" name="adj1"/>
              </a:avLst>
            </a:prstGeom>
            <a:noFill/>
            <a:ln cap="flat" cmpd="sng" w="28575">
              <a:solidFill>
                <a:schemeClr val="dk1"/>
              </a:solidFill>
              <a:prstDash val="solid"/>
              <a:miter lim="800000"/>
              <a:headEnd len="med" w="med" type="none"/>
              <a:tailEnd len="med" w="med" type="none"/>
            </a:ln>
          </p:spPr>
        </p:cxnSp>
        <p:sp>
          <p:nvSpPr>
            <p:cNvPr id="129" name="Google Shape;129;p18"/>
            <p:cNvSpPr/>
            <p:nvPr/>
          </p:nvSpPr>
          <p:spPr>
            <a:xfrm>
              <a:off x="2189" y="300"/>
              <a:ext cx="1526" cy="1506"/>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Calibri"/>
                <a:buNone/>
              </a:pPr>
              <a:r>
                <a:rPr b="0" i="0" lang="nl-NL" sz="2000" u="none" cap="none" strike="noStrike">
                  <a:solidFill>
                    <a:schemeClr val="dk1"/>
                  </a:solidFill>
                  <a:latin typeface="Calibri"/>
                  <a:ea typeface="Calibri"/>
                  <a:cs typeface="Calibri"/>
                  <a:sym typeface="Calibri"/>
                </a:rPr>
                <a:t>24 maanden </a:t>
              </a:r>
              <a:endParaRPr/>
            </a:p>
            <a:p>
              <a:pPr indent="0" lvl="0" marL="0" marR="0" rtl="0" algn="ctr">
                <a:lnSpc>
                  <a:spcPct val="100000"/>
                </a:lnSpc>
                <a:spcBef>
                  <a:spcPts val="0"/>
                </a:spcBef>
                <a:spcAft>
                  <a:spcPts val="0"/>
                </a:spcAft>
                <a:buClr>
                  <a:schemeClr val="dk1"/>
                </a:buClr>
                <a:buSzPts val="1300"/>
                <a:buFont typeface="Calibri"/>
                <a:buNone/>
              </a:pPr>
              <a:r>
                <a:rPr b="0" i="0" lang="nl-NL" sz="1300" u="none" cap="none" strike="noStrike">
                  <a:solidFill>
                    <a:schemeClr val="dk1"/>
                  </a:solidFill>
                  <a:latin typeface="Calibri"/>
                  <a:ea typeface="Calibri"/>
                  <a:cs typeface="Calibri"/>
                  <a:sym typeface="Calibri"/>
                </a:rPr>
                <a:t>verrijkt van Wiechen</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133" name="Google Shape;133;p18"/>
            <p:cNvSpPr/>
            <p:nvPr/>
          </p:nvSpPr>
          <p:spPr>
            <a:xfrm>
              <a:off x="385" y="2679"/>
              <a:ext cx="1526" cy="1506"/>
            </a:xfrm>
            <a:prstGeom prst="roundRect">
              <a:avLst>
                <a:gd fmla="val 16667" name="adj"/>
              </a:avLst>
            </a:prstGeom>
            <a:solidFill>
              <a:srgbClr val="FF6600"/>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Calibri"/>
                <a:buNone/>
              </a:pPr>
              <a:r>
                <a:rPr b="0" i="0" lang="nl-NL" sz="2000" u="none" cap="none" strike="noStrike">
                  <a:solidFill>
                    <a:schemeClr val="dk1"/>
                  </a:solidFill>
                  <a:latin typeface="Calibri"/>
                  <a:ea typeface="Calibri"/>
                  <a:cs typeface="Calibri"/>
                  <a:sym typeface="Calibri"/>
                </a:rPr>
                <a:t>Score 0 of 1</a:t>
              </a:r>
              <a:endParaRPr/>
            </a:p>
          </p:txBody>
        </p:sp>
        <p:sp>
          <p:nvSpPr>
            <p:cNvPr id="131" name="Google Shape;131;p18"/>
            <p:cNvSpPr/>
            <p:nvPr/>
          </p:nvSpPr>
          <p:spPr>
            <a:xfrm>
              <a:off x="2190" y="2679"/>
              <a:ext cx="1526" cy="1506"/>
            </a:xfrm>
            <a:prstGeom prst="roundRect">
              <a:avLst>
                <a:gd fmla="val 16667" name="adj"/>
              </a:avLst>
            </a:prstGeom>
            <a:solidFill>
              <a:srgbClr val="FF9933"/>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Calibri"/>
                <a:buNone/>
              </a:pPr>
              <a:r>
                <a:rPr b="0" i="0" lang="nl-NL" sz="2000" u="none" cap="none" strike="noStrike">
                  <a:solidFill>
                    <a:schemeClr val="dk1"/>
                  </a:solidFill>
                  <a:latin typeface="Calibri"/>
                  <a:ea typeface="Calibri"/>
                  <a:cs typeface="Calibri"/>
                  <a:sym typeface="Calibri"/>
                </a:rPr>
                <a:t>Score 2 of 3</a:t>
              </a:r>
              <a:endParaRPr/>
            </a:p>
          </p:txBody>
        </p:sp>
        <p:sp>
          <p:nvSpPr>
            <p:cNvPr id="128" name="Google Shape;128;p18"/>
            <p:cNvSpPr/>
            <p:nvPr/>
          </p:nvSpPr>
          <p:spPr>
            <a:xfrm>
              <a:off x="3995" y="2679"/>
              <a:ext cx="1525" cy="1506"/>
            </a:xfrm>
            <a:prstGeom prst="roundRect">
              <a:avLst>
                <a:gd fmla="val 16667" name="adj"/>
              </a:avLst>
            </a:prstGeom>
            <a:solidFill>
              <a:srgbClr val="66FF33"/>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Calibri"/>
                <a:buNone/>
              </a:pPr>
              <a:r>
                <a:rPr b="0" i="0" lang="nl-NL" sz="2000" u="none" cap="none" strike="noStrike">
                  <a:solidFill>
                    <a:schemeClr val="dk1"/>
                  </a:solidFill>
                  <a:latin typeface="Calibri"/>
                  <a:ea typeface="Calibri"/>
                  <a:cs typeface="Calibri"/>
                  <a:sym typeface="Calibri"/>
                </a:rPr>
                <a:t>Score 4</a:t>
              </a:r>
              <a:endParaRPr/>
            </a:p>
          </p:txBody>
        </p:sp>
        <p:sp>
          <p:nvSpPr>
            <p:cNvPr id="134" name="Google Shape;134;p18"/>
            <p:cNvSpPr/>
            <p:nvPr/>
          </p:nvSpPr>
          <p:spPr>
            <a:xfrm>
              <a:off x="1989" y="2781"/>
              <a:ext cx="1923" cy="1171"/>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5" name="Google Shape;13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888888"/>
              </a:solidFill>
              <a:latin typeface="Calibri"/>
              <a:ea typeface="Calibri"/>
              <a:cs typeface="Calibri"/>
              <a:sym typeface="Calibri"/>
            </a:endParaRPr>
          </a:p>
        </p:txBody>
      </p:sp>
      <p:sp>
        <p:nvSpPr>
          <p:cNvPr id="136" name="Google Shape;13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3600"/>
              <a:buFont typeface="Calibri"/>
              <a:buNone/>
            </a:pPr>
            <a:r>
              <a:rPr b="1" i="0" lang="nl-NL" sz="3600" u="none" cap="none" strike="noStrike">
                <a:solidFill>
                  <a:srgbClr val="953734"/>
                </a:solidFill>
                <a:latin typeface="Calibri"/>
                <a:ea typeface="Calibri"/>
                <a:cs typeface="Calibri"/>
                <a:sym typeface="Calibri"/>
              </a:rPr>
              <a:t>Acties obv uitslagen 24 mnd consult	</a:t>
            </a:r>
            <a:endParaRPr/>
          </a:p>
        </p:txBody>
      </p:sp>
      <p:sp>
        <p:nvSpPr>
          <p:cNvPr id="142" name="Google Shape;142;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2"/>
              </a:buClr>
              <a:buSzPts val="2400"/>
              <a:buFont typeface="Arial"/>
              <a:buNone/>
            </a:pPr>
            <a:r>
              <a:rPr b="1" i="0" lang="nl-NL" sz="2400" u="none" cap="none" strike="noStrike">
                <a:solidFill>
                  <a:schemeClr val="dk2"/>
                </a:solidFill>
                <a:latin typeface="Calibri"/>
                <a:ea typeface="Calibri"/>
                <a:cs typeface="Calibri"/>
                <a:sym typeface="Calibri"/>
              </a:rPr>
              <a:t>2-3 score:</a:t>
            </a:r>
            <a:endParaRPr/>
          </a:p>
          <a:p>
            <a:pPr indent="-342900" lvl="0" marL="342900" marR="0" rtl="0" algn="l">
              <a:lnSpc>
                <a:spcPct val="90000"/>
              </a:lnSpc>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lnSpc>
                <a:spcPct val="90000"/>
              </a:lnSpc>
              <a:spcBef>
                <a:spcPts val="400"/>
              </a:spcBef>
              <a:spcAft>
                <a:spcPts val="0"/>
              </a:spcAft>
              <a:buClr>
                <a:schemeClr val="dk2"/>
              </a:buClr>
              <a:buSzPts val="2000"/>
              <a:buFont typeface="Noto Sans Symbols"/>
              <a:buChar char="➢"/>
            </a:pPr>
            <a:r>
              <a:rPr b="0" i="0" lang="nl-NL" sz="2000" u="none" cap="none" strike="noStrike">
                <a:solidFill>
                  <a:schemeClr val="dk2"/>
                </a:solidFill>
                <a:latin typeface="Calibri"/>
                <a:ea typeface="Calibri"/>
                <a:cs typeface="Calibri"/>
                <a:sym typeface="Calibri"/>
              </a:rPr>
              <a:t>Arts / VK (wie 24 mndn moment uitvoert) motiveert de ouders voor  extra aanbod gericht op taalstimulering</a:t>
            </a:r>
            <a:endParaRPr/>
          </a:p>
          <a:p>
            <a:pPr indent="-215900" lvl="0" marL="342900" marR="0" rtl="0" algn="l">
              <a:lnSpc>
                <a:spcPct val="90000"/>
              </a:lnSpc>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lnSpc>
                <a:spcPct val="90000"/>
              </a:lnSpc>
              <a:spcBef>
                <a:spcPts val="400"/>
              </a:spcBef>
              <a:spcAft>
                <a:spcPts val="0"/>
              </a:spcAft>
              <a:buClr>
                <a:schemeClr val="dk2"/>
              </a:buClr>
              <a:buSzPts val="2000"/>
              <a:buFont typeface="Noto Sans Symbols"/>
              <a:buChar char="➢"/>
            </a:pPr>
            <a:r>
              <a:rPr b="0" i="0" lang="nl-NL" sz="2000" u="none" cap="none" strike="noStrike">
                <a:solidFill>
                  <a:schemeClr val="dk2"/>
                </a:solidFill>
                <a:latin typeface="Calibri"/>
                <a:ea typeface="Calibri"/>
                <a:cs typeface="Calibri"/>
                <a:sym typeface="Calibri"/>
              </a:rPr>
              <a:t>Consult op indicatie  aanmaken 2,6 jaar herbeoordeling taalontwikkeling (30 maanden)</a:t>
            </a:r>
            <a:endParaRPr/>
          </a:p>
          <a:p>
            <a:pPr indent="-342900" lvl="0" marL="342900" marR="0" rtl="0" algn="l">
              <a:lnSpc>
                <a:spcPct val="90000"/>
              </a:lnSpc>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		</a:t>
            </a:r>
            <a:endParaRPr/>
          </a:p>
        </p:txBody>
      </p:sp>
      <p:sp>
        <p:nvSpPr>
          <p:cNvPr id="143" name="Google Shape;14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Taalstimulering en het huisbezoek</a:t>
            </a:r>
            <a:endParaRPr/>
          </a:p>
        </p:txBody>
      </p:sp>
      <p:sp>
        <p:nvSpPr>
          <p:cNvPr id="149" name="Google Shape;149;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b="0" i="0" sz="3200" u="none" cap="none" strike="noStrike">
              <a:solidFill>
                <a:srgbClr val="006699"/>
              </a:solidFill>
              <a:latin typeface="Calibri"/>
              <a:ea typeface="Calibri"/>
              <a:cs typeface="Calibri"/>
              <a:sym typeface="Calibri"/>
            </a:endParaRPr>
          </a:p>
          <a:p>
            <a:pPr indent="0" lvl="0" marL="0" marR="0" rtl="0" algn="l">
              <a:spcBef>
                <a:spcPts val="48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Werken aan taalstimulering in 4 stappen…</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Calibri"/>
              <a:ea typeface="Calibri"/>
              <a:cs typeface="Calibri"/>
              <a:sym typeface="Calibri"/>
            </a:endParaRPr>
          </a:p>
          <a:p>
            <a:pPr indent="-127000" lvl="0" marL="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Stap 1: Direct na de uitslag; uitdelen en toelichten formulieren</a:t>
            </a:r>
            <a:endParaRPr/>
          </a:p>
          <a:p>
            <a:pPr indent="-127000" lvl="0" marL="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Stap 2: Huisbezoek; plan van aanpak</a:t>
            </a:r>
            <a:endParaRPr/>
          </a:p>
          <a:p>
            <a:pPr indent="-127000" lvl="0" marL="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Stap 3: Telefonisch consult; vinger aan de pols houden</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Stap 4: Consult op bureau; evaluatie en herbeoordeling taalontwikkeling (30 maanden)</a:t>
            </a:r>
            <a:endParaRPr/>
          </a:p>
        </p:txBody>
      </p:sp>
      <p:sp>
        <p:nvSpPr>
          <p:cNvPr id="150" name="Google Shape;15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000"/>
              <a:buFont typeface="Calibri"/>
              <a:buNone/>
            </a:pPr>
            <a:r>
              <a:rPr b="1" i="0" lang="nl-NL" sz="4000" u="none" cap="none" strike="noStrike">
                <a:solidFill>
                  <a:srgbClr val="953734"/>
                </a:solidFill>
                <a:latin typeface="Calibri"/>
                <a:ea typeface="Calibri"/>
                <a:cs typeface="Calibri"/>
                <a:sym typeface="Calibri"/>
              </a:rPr>
              <a:t>Stappenplan taalstimulering</a:t>
            </a:r>
            <a:endParaRPr/>
          </a:p>
        </p:txBody>
      </p:sp>
      <p:sp>
        <p:nvSpPr>
          <p:cNvPr id="156" name="Google Shape;156;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61938" lvl="0" marL="261938" marR="0" rtl="0" algn="l">
              <a:spcBef>
                <a:spcPts val="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STAP 1 Uitdelen en toelichten  van de formulieren</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Geef na de bespreking van de uitslag (op 24 mnd) de ouders de 3 formulieren mee:</a:t>
            </a:r>
            <a:endParaRPr/>
          </a:p>
          <a:p>
            <a:pPr indent="-101600" lvl="1" marL="4000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Welke dingen vind je makkelijk / moeilijk?</a:t>
            </a:r>
            <a:endParaRPr/>
          </a:p>
          <a:p>
            <a:pPr indent="-101600" lvl="1" marL="4000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Momenten van de dag</a:t>
            </a:r>
            <a:endParaRPr/>
          </a:p>
          <a:p>
            <a:pPr indent="-101600" lvl="1" marL="4000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Opdracht kijken!</a:t>
            </a:r>
            <a:endParaRPr/>
          </a:p>
          <a:p>
            <a:pPr indent="0" lvl="1" marL="400050" marR="0" rtl="0" algn="l">
              <a:spcBef>
                <a:spcPts val="320"/>
              </a:spcBef>
              <a:spcAft>
                <a:spcPts val="0"/>
              </a:spcAft>
              <a:buClr>
                <a:schemeClr val="dk1"/>
              </a:buClr>
              <a:buSzPts val="1600"/>
              <a:buFont typeface="Noto Sans Symbols"/>
              <a:buNone/>
            </a:pPr>
            <a:r>
              <a:t/>
            </a:r>
            <a:endParaRPr b="0" i="0" sz="1600" u="none" cap="none" strike="noStrike">
              <a:solidFill>
                <a:srgbClr val="006699"/>
              </a:solidFill>
              <a:latin typeface="Calibri"/>
              <a:ea typeface="Calibri"/>
              <a:cs typeface="Calibri"/>
              <a:sym typeface="Calibri"/>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Leg kort uit waarvoor deze formulieren zijn bedoeld.</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Het kan ook zijn dat de arts deze formulieren al aan de ouders heeft meegegeven. Afhankelijk van wie het 24 mndn contactmoment uitvoert.</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Op basis van deze formulieren wordt in het eerste huisbezoek een plan van aanpak gemaakt.</a:t>
            </a:r>
            <a:endParaRPr/>
          </a:p>
        </p:txBody>
      </p:sp>
      <p:sp>
        <p:nvSpPr>
          <p:cNvPr id="157" name="Google Shape;15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angepast ontwerp">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