
<file path=[Content_Types].xml><?xml version="1.0" encoding="utf-8"?>
<Types xmlns="http://schemas.openxmlformats.org/package/2006/content-types">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comments/comment1.xml" ContentType="application/vnd.openxmlformats-officedocument.presentationml.comments+xml"/>
  <Override PartName="/ppt/theme/themeOverride2.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3.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heme/themeOverride4.xml" ContentType="application/vnd.openxmlformats-officedocument.themeOverr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heme/themeOverride5.xml" ContentType="application/vnd.openxmlformats-officedocument.themeOverr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heme/themeOverride6.xml" ContentType="application/vnd.openxmlformats-officedocument.themeOverr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theme/themeOverride7.xml" ContentType="application/vnd.openxmlformats-officedocument.themeOverr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theme/themeOverride8.xml" ContentType="application/vnd.openxmlformats-officedocument.themeOverride+xml"/>
  <Override PartName="/ppt/notesSlides/notesSlide43.xml" ContentType="application/vnd.openxmlformats-officedocument.presentationml.notesSlide+xml"/>
  <Override PartName="/ppt/theme/themeOverride9.xml" ContentType="application/vnd.openxmlformats-officedocument.themeOverride+xml"/>
  <Override PartName="/ppt/notesSlides/notesSlide44.xml" ContentType="application/vnd.openxmlformats-officedocument.presentationml.notesSlide+xml"/>
  <Override PartName="/ppt/theme/themeOverride10.xml" ContentType="application/vnd.openxmlformats-officedocument.themeOverride+xml"/>
  <Override PartName="/ppt/notesSlides/notesSlide45.xml" ContentType="application/vnd.openxmlformats-officedocument.presentationml.notesSlide+xml"/>
  <Override PartName="/ppt/theme/themeOverride11.xml" ContentType="application/vnd.openxmlformats-officedocument.themeOverr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1" r:id="rId1"/>
    <p:sldMasterId id="2147483652" r:id="rId2"/>
  </p:sldMasterIdLst>
  <p:notesMasterIdLst>
    <p:notesMasterId r:id="rId50"/>
  </p:notesMasterIdLst>
  <p:sldIdLst>
    <p:sldId id="256" r:id="rId3"/>
    <p:sldId id="257" r:id="rId4"/>
    <p:sldId id="275" r:id="rId5"/>
    <p:sldId id="276" r:id="rId6"/>
    <p:sldId id="277" r:id="rId7"/>
    <p:sldId id="259" r:id="rId8"/>
    <p:sldId id="278" r:id="rId9"/>
    <p:sldId id="280" r:id="rId10"/>
    <p:sldId id="281" r:id="rId11"/>
    <p:sldId id="286" r:id="rId12"/>
    <p:sldId id="287" r:id="rId13"/>
    <p:sldId id="283" r:id="rId14"/>
    <p:sldId id="284" r:id="rId15"/>
    <p:sldId id="282" r:id="rId16"/>
    <p:sldId id="293" r:id="rId17"/>
    <p:sldId id="285" r:id="rId18"/>
    <p:sldId id="288" r:id="rId19"/>
    <p:sldId id="289" r:id="rId20"/>
    <p:sldId id="290" r:id="rId21"/>
    <p:sldId id="291" r:id="rId22"/>
    <p:sldId id="292" r:id="rId23"/>
    <p:sldId id="294" r:id="rId24"/>
    <p:sldId id="295" r:id="rId25"/>
    <p:sldId id="296" r:id="rId26"/>
    <p:sldId id="298" r:id="rId27"/>
    <p:sldId id="299" r:id="rId28"/>
    <p:sldId id="300" r:id="rId29"/>
    <p:sldId id="263" r:id="rId30"/>
    <p:sldId id="303" r:id="rId31"/>
    <p:sldId id="264" r:id="rId32"/>
    <p:sldId id="301" r:id="rId33"/>
    <p:sldId id="302" r:id="rId34"/>
    <p:sldId id="267" r:id="rId35"/>
    <p:sldId id="307" r:id="rId36"/>
    <p:sldId id="308" r:id="rId37"/>
    <p:sldId id="306" r:id="rId38"/>
    <p:sldId id="305" r:id="rId39"/>
    <p:sldId id="268" r:id="rId40"/>
    <p:sldId id="309" r:id="rId41"/>
    <p:sldId id="310" r:id="rId42"/>
    <p:sldId id="312" r:id="rId43"/>
    <p:sldId id="311" r:id="rId44"/>
    <p:sldId id="269" r:id="rId45"/>
    <p:sldId id="270" r:id="rId46"/>
    <p:sldId id="271" r:id="rId47"/>
    <p:sldId id="272" r:id="rId48"/>
    <p:sldId id="273" r:id="rId49"/>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ieke Timmermans" initials="" lastIdx="1" clrIdx="0"/>
  <p:cmAuthor id="1" name="Marianne de Wolff" initials="MdW" lastIdx="8" clrIdx="1"/>
  <p:cmAuthor id="2" name="Remy Vink" initials="RV"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commentAuthors" Target="commentAuthors.xml"/><Relationship Id="rId3" Type="http://schemas.openxmlformats.org/officeDocument/2006/relationships/slide" Target="slides/slide1.xml"/></Relationships>
</file>

<file path=ppt/comments/comment1.xml><?xml version="1.0" encoding="utf-8"?>
<p:cmLst xmlns:a="http://schemas.openxmlformats.org/drawingml/2006/main" xmlns:r="http://schemas.openxmlformats.org/officeDocument/2006/relationships" xmlns:p="http://schemas.openxmlformats.org/presentationml/2006/main">
  <p:cm authorId="0" idx="1">
    <p:pos x="6000" y="0"/>
    <p:text>Hoi Trudy, dit vind ik een lastige, ben bang dat het al snel veel tekst wordt. Wanneer je doel hebt geformuleerd en overige punten sheet 2,3, 4, zou je dan niet voldoende weten?</p:text>
  </p:cm>
</p:cmLst>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7" name="Shape 7"/>
          <p:cNvSpPr txBox="1">
            <a:spLocks noGrp="1"/>
          </p:cNvSpPr>
          <p:nvPr>
            <p:ph type="ftr" idx="11"/>
          </p:nvPr>
        </p:nvSpPr>
        <p:spPr>
          <a:xfrm>
            <a:off x="0" y="8685211"/>
            <a:ext cx="2971799" cy="457200"/>
          </a:xfrm>
          <a:prstGeom prst="rect">
            <a:avLst/>
          </a:prstGeom>
          <a:noFill/>
          <a:ln>
            <a:noFill/>
          </a:ln>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8" name="Shape 8"/>
          <p:cNvSpPr txBox="1">
            <a:spLocks noGrp="1"/>
          </p:cNvSpPr>
          <p:nvPr>
            <p:ph type="sldNum" idx="12"/>
          </p:nvPr>
        </p:nvSpPr>
        <p:spPr>
          <a:xfrm>
            <a:off x="3884612" y="8685211"/>
            <a:ext cx="2971799" cy="457200"/>
          </a:xfrm>
          <a:prstGeom prst="rect">
            <a:avLst/>
          </a:prstGeom>
          <a:noFill/>
          <a:ln>
            <a:noFill/>
          </a:ln>
        </p:spPr>
        <p:txBody>
          <a:bodyPr lIns="91425" tIns="91425" rIns="91425" bIns="91425" anchor="ctr" anchorCtr="0">
            <a:noAutofit/>
          </a:bodyPr>
          <a:lstStyle/>
          <a:p>
            <a:pPr lvl="0">
              <a:spcBef>
                <a:spcPts val="0"/>
              </a:spcBef>
            </a:pPr>
            <a:endParaRPr/>
          </a:p>
          <a:p>
            <a:pPr lvl="1">
              <a:spcBef>
                <a:spcPts val="0"/>
              </a:spcBef>
            </a:pPr>
            <a:endParaRPr/>
          </a:p>
          <a:p>
            <a:pPr lvl="2">
              <a:spcBef>
                <a:spcPts val="0"/>
              </a:spcBef>
            </a:pPr>
            <a:endParaRPr/>
          </a:p>
          <a:p>
            <a:pPr lvl="3">
              <a:spcBef>
                <a:spcPts val="0"/>
              </a:spcBef>
            </a:pPr>
            <a:endParaRPr/>
          </a:p>
          <a:p>
            <a:pPr lvl="4">
              <a:spcBef>
                <a:spcPts val="0"/>
              </a:spcBef>
            </a:pPr>
            <a:endParaRPr/>
          </a:p>
          <a:p>
            <a:pPr lvl="5">
              <a:spcBef>
                <a:spcPts val="0"/>
              </a:spcBef>
            </a:pPr>
            <a:endParaRPr/>
          </a:p>
          <a:p>
            <a:pPr lvl="6">
              <a:spcBef>
                <a:spcPts val="0"/>
              </a:spcBef>
            </a:pPr>
            <a:endParaRPr/>
          </a:p>
          <a:p>
            <a:pPr lvl="7">
              <a:spcBef>
                <a:spcPts val="0"/>
              </a:spcBef>
            </a:pPr>
            <a:endParaRPr/>
          </a:p>
          <a:p>
            <a:pPr lvl="8">
              <a:spcBef>
                <a:spcPts val="0"/>
              </a:spcBef>
            </a:pPr>
            <a:endParaRPr/>
          </a:p>
        </p:txBody>
      </p:sp>
    </p:spTree>
    <p:extLst>
      <p:ext uri="{BB962C8B-B14F-4D97-AF65-F5344CB8AC3E}">
        <p14:creationId xmlns:p14="http://schemas.microsoft.com/office/powerpoint/2010/main" val="295663299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
        <p:cNvGrpSpPr/>
        <p:nvPr/>
      </p:nvGrpSpPr>
      <p:grpSpPr>
        <a:xfrm>
          <a:off x="0" y="0"/>
          <a:ext cx="0" cy="0"/>
          <a:chOff x="0" y="0"/>
          <a:chExt cx="0" cy="0"/>
        </a:xfrm>
      </p:grpSpPr>
      <p:sp>
        <p:nvSpPr>
          <p:cNvPr id="26" name="Shape 2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27" name="Shape 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Shape 4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dirty="0"/>
          </a:p>
        </p:txBody>
      </p:sp>
      <p:sp>
        <p:nvSpPr>
          <p:cNvPr id="47" name="Shape 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Shape 4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dirty="0"/>
          </a:p>
        </p:txBody>
      </p:sp>
      <p:sp>
        <p:nvSpPr>
          <p:cNvPr id="47" name="Shape 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Shape 4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dirty="0"/>
          </a:p>
        </p:txBody>
      </p:sp>
      <p:sp>
        <p:nvSpPr>
          <p:cNvPr id="47" name="Shape 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Shape 4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dirty="0"/>
          </a:p>
        </p:txBody>
      </p:sp>
      <p:sp>
        <p:nvSpPr>
          <p:cNvPr id="47" name="Shape 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Shape 4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dirty="0"/>
          </a:p>
        </p:txBody>
      </p:sp>
      <p:sp>
        <p:nvSpPr>
          <p:cNvPr id="47" name="Shape 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Shape 4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dirty="0"/>
          </a:p>
        </p:txBody>
      </p:sp>
      <p:sp>
        <p:nvSpPr>
          <p:cNvPr id="47" name="Shape 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Shape 4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dirty="0"/>
          </a:p>
        </p:txBody>
      </p:sp>
      <p:sp>
        <p:nvSpPr>
          <p:cNvPr id="47" name="Shape 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Shape 4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dirty="0"/>
          </a:p>
        </p:txBody>
      </p:sp>
      <p:sp>
        <p:nvSpPr>
          <p:cNvPr id="47" name="Shape 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Shape 4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dirty="0"/>
          </a:p>
        </p:txBody>
      </p:sp>
      <p:sp>
        <p:nvSpPr>
          <p:cNvPr id="47" name="Shape 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Shape 4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dirty="0"/>
          </a:p>
        </p:txBody>
      </p:sp>
      <p:sp>
        <p:nvSpPr>
          <p:cNvPr id="47" name="Shape 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
        <p:cNvGrpSpPr/>
        <p:nvPr/>
      </p:nvGrpSpPr>
      <p:grpSpPr>
        <a:xfrm>
          <a:off x="0" y="0"/>
          <a:ext cx="0" cy="0"/>
          <a:chOff x="0" y="0"/>
          <a:chExt cx="0" cy="0"/>
        </a:xfrm>
      </p:grpSpPr>
      <p:sp>
        <p:nvSpPr>
          <p:cNvPr id="32" name="Shape 3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33" name="Shape 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Shape 4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dirty="0"/>
          </a:p>
        </p:txBody>
      </p:sp>
      <p:sp>
        <p:nvSpPr>
          <p:cNvPr id="47" name="Shape 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Shape 4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dirty="0"/>
          </a:p>
        </p:txBody>
      </p:sp>
      <p:sp>
        <p:nvSpPr>
          <p:cNvPr id="47" name="Shape 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Shape 4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dirty="0"/>
          </a:p>
        </p:txBody>
      </p:sp>
      <p:sp>
        <p:nvSpPr>
          <p:cNvPr id="47" name="Shape 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Shape 4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dirty="0"/>
          </a:p>
        </p:txBody>
      </p:sp>
      <p:sp>
        <p:nvSpPr>
          <p:cNvPr id="47" name="Shape 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Shape 4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dirty="0"/>
          </a:p>
        </p:txBody>
      </p:sp>
      <p:sp>
        <p:nvSpPr>
          <p:cNvPr id="47" name="Shape 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Shape 4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dirty="0"/>
          </a:p>
        </p:txBody>
      </p:sp>
      <p:sp>
        <p:nvSpPr>
          <p:cNvPr id="47" name="Shape 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Shape 4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dirty="0"/>
          </a:p>
        </p:txBody>
      </p:sp>
      <p:sp>
        <p:nvSpPr>
          <p:cNvPr id="47" name="Shape 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rtl="0">
              <a:spcBef>
                <a:spcPts val="0"/>
              </a:spcBef>
              <a:buNone/>
            </a:pPr>
            <a:endParaRPr/>
          </a:p>
        </p:txBody>
      </p:sp>
      <p:sp>
        <p:nvSpPr>
          <p:cNvPr id="75" name="Shape 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82" name="Shape 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82" name="Shape 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
        <p:cNvGrpSpPr/>
        <p:nvPr/>
      </p:nvGrpSpPr>
      <p:grpSpPr>
        <a:xfrm>
          <a:off x="0" y="0"/>
          <a:ext cx="0" cy="0"/>
          <a:chOff x="0" y="0"/>
          <a:chExt cx="0" cy="0"/>
        </a:xfrm>
      </p:grpSpPr>
      <p:sp>
        <p:nvSpPr>
          <p:cNvPr id="32" name="Shape 3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33" name="Shape 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82" name="Shape 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82" name="Shape 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rtl="0">
              <a:spcBef>
                <a:spcPts val="0"/>
              </a:spcBef>
              <a:buNone/>
            </a:pPr>
            <a:endParaRPr/>
          </a:p>
        </p:txBody>
      </p:sp>
      <p:sp>
        <p:nvSpPr>
          <p:cNvPr id="103" name="Shape 1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rtl="0">
              <a:spcBef>
                <a:spcPts val="0"/>
              </a:spcBef>
              <a:buNone/>
            </a:pPr>
            <a:endParaRPr/>
          </a:p>
        </p:txBody>
      </p:sp>
      <p:sp>
        <p:nvSpPr>
          <p:cNvPr id="103" name="Shape 1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rtl="0">
              <a:spcBef>
                <a:spcPts val="0"/>
              </a:spcBef>
              <a:buNone/>
            </a:pPr>
            <a:endParaRPr/>
          </a:p>
        </p:txBody>
      </p:sp>
      <p:sp>
        <p:nvSpPr>
          <p:cNvPr id="103" name="Shape 1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rtl="0">
              <a:spcBef>
                <a:spcPts val="0"/>
              </a:spcBef>
              <a:buNone/>
            </a:pPr>
            <a:endParaRPr/>
          </a:p>
        </p:txBody>
      </p:sp>
      <p:sp>
        <p:nvSpPr>
          <p:cNvPr id="103" name="Shape 1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rtl="0">
              <a:spcBef>
                <a:spcPts val="0"/>
              </a:spcBef>
              <a:buNone/>
            </a:pPr>
            <a:endParaRPr/>
          </a:p>
        </p:txBody>
      </p:sp>
      <p:sp>
        <p:nvSpPr>
          <p:cNvPr id="103" name="Shape 1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110" name="Shape 1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rtl="0">
              <a:spcBef>
                <a:spcPts val="0"/>
              </a:spcBef>
              <a:buNone/>
            </a:pPr>
            <a:endParaRPr/>
          </a:p>
        </p:txBody>
      </p:sp>
      <p:sp>
        <p:nvSpPr>
          <p:cNvPr id="103" name="Shape 1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rtl="0">
              <a:spcBef>
                <a:spcPts val="0"/>
              </a:spcBef>
              <a:buNone/>
            </a:pPr>
            <a:endParaRPr/>
          </a:p>
        </p:txBody>
      </p:sp>
      <p:sp>
        <p:nvSpPr>
          <p:cNvPr id="103" name="Shape 1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
        <p:cNvGrpSpPr/>
        <p:nvPr/>
      </p:nvGrpSpPr>
      <p:grpSpPr>
        <a:xfrm>
          <a:off x="0" y="0"/>
          <a:ext cx="0" cy="0"/>
          <a:chOff x="0" y="0"/>
          <a:chExt cx="0" cy="0"/>
        </a:xfrm>
      </p:grpSpPr>
      <p:sp>
        <p:nvSpPr>
          <p:cNvPr id="32" name="Shape 3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33" name="Shape 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rtl="0">
              <a:spcBef>
                <a:spcPts val="0"/>
              </a:spcBef>
              <a:buNone/>
            </a:pPr>
            <a:endParaRPr/>
          </a:p>
        </p:txBody>
      </p:sp>
      <p:sp>
        <p:nvSpPr>
          <p:cNvPr id="103" name="Shape 1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rtl="0">
              <a:spcBef>
                <a:spcPts val="0"/>
              </a:spcBef>
              <a:buNone/>
            </a:pPr>
            <a:endParaRPr/>
          </a:p>
        </p:txBody>
      </p:sp>
      <p:sp>
        <p:nvSpPr>
          <p:cNvPr id="103" name="Shape 1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9" name="Shape 11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120" name="Shape 120"/>
          <p:cNvSpPr txBox="1">
            <a:spLocks noGrp="1"/>
          </p:cNvSpPr>
          <p:nvPr>
            <p:ph type="sldNum" idx="12"/>
          </p:nvPr>
        </p:nvSpPr>
        <p:spPr>
          <a:xfrm>
            <a:off x="3884612" y="8685211"/>
            <a:ext cx="2971799" cy="457200"/>
          </a:xfrm>
          <a:prstGeom prst="rect">
            <a:avLst/>
          </a:prstGeom>
        </p:spPr>
        <p:txBody>
          <a:bodyPr lIns="91425" tIns="91425" rIns="91425" bIns="91425" anchor="ctr" anchorCtr="0">
            <a:noAutofit/>
          </a:bodyPr>
          <a:lstStyle/>
          <a:p>
            <a:pPr lvl="0" rtl="0">
              <a:spcBef>
                <a:spcPts val="0"/>
              </a:spcBef>
              <a:buClr>
                <a:srgbClr val="000000"/>
              </a:buClr>
              <a:buSzPct val="100000"/>
              <a:buFont typeface="Arial"/>
              <a:buNone/>
            </a:pPr>
            <a:endParaRPr/>
          </a:p>
          <a:p>
            <a:pPr lvl="1" rtl="0">
              <a:spcBef>
                <a:spcPts val="0"/>
              </a:spcBef>
              <a:buClr>
                <a:srgbClr val="000000"/>
              </a:buClr>
              <a:buSzPct val="100000"/>
              <a:buFont typeface="Arial"/>
              <a:buNone/>
            </a:pPr>
            <a:endParaRPr/>
          </a:p>
          <a:p>
            <a:pPr lvl="2" rtl="0">
              <a:spcBef>
                <a:spcPts val="0"/>
              </a:spcBef>
              <a:buClr>
                <a:srgbClr val="000000"/>
              </a:buClr>
              <a:buSzPct val="100000"/>
              <a:buFont typeface="Arial"/>
              <a:buNone/>
            </a:pPr>
            <a:endParaRPr/>
          </a:p>
          <a:p>
            <a:pPr lvl="3" rtl="0">
              <a:spcBef>
                <a:spcPts val="0"/>
              </a:spcBef>
              <a:buClr>
                <a:srgbClr val="000000"/>
              </a:buClr>
              <a:buSzPct val="100000"/>
              <a:buFont typeface="Arial"/>
              <a:buNone/>
            </a:pPr>
            <a:endParaRPr/>
          </a:p>
          <a:p>
            <a:pPr lvl="4" rtl="0">
              <a:spcBef>
                <a:spcPts val="0"/>
              </a:spcBef>
              <a:buClr>
                <a:srgbClr val="000000"/>
              </a:buClr>
              <a:buSzPct val="100000"/>
              <a:buFont typeface="Arial"/>
              <a:buNone/>
            </a:pPr>
            <a:endParaRPr/>
          </a:p>
          <a:p>
            <a:pPr lvl="5" rtl="0">
              <a:spcBef>
                <a:spcPts val="0"/>
              </a:spcBef>
              <a:buClr>
                <a:srgbClr val="000000"/>
              </a:buClr>
              <a:buSzPct val="100000"/>
              <a:buFont typeface="Arial"/>
              <a:buNone/>
            </a:pPr>
            <a:endParaRPr/>
          </a:p>
          <a:p>
            <a:pPr lvl="6" rtl="0">
              <a:spcBef>
                <a:spcPts val="0"/>
              </a:spcBef>
              <a:buClr>
                <a:srgbClr val="000000"/>
              </a:buClr>
              <a:buSzPct val="100000"/>
              <a:buFont typeface="Arial"/>
              <a:buNone/>
            </a:pPr>
            <a:endParaRPr/>
          </a:p>
          <a:p>
            <a:pPr lvl="7" rtl="0">
              <a:spcBef>
                <a:spcPts val="0"/>
              </a:spcBef>
              <a:buClr>
                <a:srgbClr val="000000"/>
              </a:buClr>
              <a:buSzPct val="100000"/>
              <a:buFont typeface="Arial"/>
              <a:buNone/>
            </a:pPr>
            <a:endParaRPr/>
          </a:p>
          <a:p>
            <a:pPr lvl="8">
              <a:spcBef>
                <a:spcPts val="0"/>
              </a:spcBef>
              <a:buClr>
                <a:srgbClr val="000000"/>
              </a:buClr>
              <a:buSzPct val="100000"/>
              <a:buFont typeface="Arial"/>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126" name="Shape 1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133" name="Shape 1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139" name="Shape 13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146" name="Shape 1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
        <p:cNvGrpSpPr/>
        <p:nvPr/>
      </p:nvGrpSpPr>
      <p:grpSpPr>
        <a:xfrm>
          <a:off x="0" y="0"/>
          <a:ext cx="0" cy="0"/>
          <a:chOff x="0" y="0"/>
          <a:chExt cx="0" cy="0"/>
        </a:xfrm>
      </p:grpSpPr>
      <p:sp>
        <p:nvSpPr>
          <p:cNvPr id="32" name="Shape 3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33" name="Shape 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Shape 4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47" name="Shape 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Shape 4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dirty="0"/>
          </a:p>
        </p:txBody>
      </p:sp>
      <p:sp>
        <p:nvSpPr>
          <p:cNvPr id="47" name="Shape 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Shape 4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dirty="0"/>
          </a:p>
        </p:txBody>
      </p:sp>
      <p:sp>
        <p:nvSpPr>
          <p:cNvPr id="47" name="Shape 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Shape 4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dirty="0"/>
          </a:p>
        </p:txBody>
      </p:sp>
      <p:sp>
        <p:nvSpPr>
          <p:cNvPr id="47" name="Shape 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Leeg">
    <p:spTree>
      <p:nvGrpSpPr>
        <p:cNvPr id="1" name="Shape 15"/>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1547812" y="1800225"/>
            <a:ext cx="7138986" cy="409575"/>
          </a:xfrm>
          <a:prstGeom prst="rect">
            <a:avLst/>
          </a:prstGeom>
          <a:noFill/>
          <a:ln>
            <a:noFill/>
          </a:ln>
        </p:spPr>
        <p:txBody>
          <a:bodyPr lIns="91425" tIns="91425" rIns="91425" bIns="91425" anchor="t" anchorCtr="0"/>
          <a:lstStyle>
            <a:lvl1pPr lvl="0" algn="l" rtl="0">
              <a:spcBef>
                <a:spcPts val="0"/>
              </a:spcBef>
              <a:spcAft>
                <a:spcPts val="0"/>
              </a:spcAft>
              <a:defRPr sz="1900">
                <a:solidFill>
                  <a:schemeClr val="dk2"/>
                </a:solidFill>
              </a:defRPr>
            </a:lvl1pPr>
            <a:lvl2pPr lvl="1" algn="l" rtl="0">
              <a:spcBef>
                <a:spcPts val="0"/>
              </a:spcBef>
              <a:spcAft>
                <a:spcPts val="0"/>
              </a:spcAft>
              <a:defRPr sz="1900">
                <a:solidFill>
                  <a:schemeClr val="dk2"/>
                </a:solidFill>
              </a:defRPr>
            </a:lvl2pPr>
            <a:lvl3pPr lvl="2" algn="l" rtl="0">
              <a:spcBef>
                <a:spcPts val="0"/>
              </a:spcBef>
              <a:spcAft>
                <a:spcPts val="0"/>
              </a:spcAft>
              <a:defRPr sz="1900">
                <a:solidFill>
                  <a:schemeClr val="dk2"/>
                </a:solidFill>
              </a:defRPr>
            </a:lvl3pPr>
            <a:lvl4pPr lvl="3" algn="l" rtl="0">
              <a:spcBef>
                <a:spcPts val="0"/>
              </a:spcBef>
              <a:spcAft>
                <a:spcPts val="0"/>
              </a:spcAft>
              <a:defRPr sz="1900">
                <a:solidFill>
                  <a:schemeClr val="dk2"/>
                </a:solidFill>
              </a:defRPr>
            </a:lvl4pPr>
            <a:lvl5pPr lvl="4" algn="l" rtl="0">
              <a:spcBef>
                <a:spcPts val="0"/>
              </a:spcBef>
              <a:spcAft>
                <a:spcPts val="0"/>
              </a:spcAft>
              <a:defRPr sz="1900">
                <a:solidFill>
                  <a:schemeClr val="dk2"/>
                </a:solidFill>
              </a:defRPr>
            </a:lvl5pPr>
            <a:lvl6pPr marL="457200" lvl="5" algn="ctr" rtl="0">
              <a:spcBef>
                <a:spcPts val="0"/>
              </a:spcBef>
              <a:spcAft>
                <a:spcPts val="0"/>
              </a:spcAft>
              <a:defRPr sz="4400">
                <a:solidFill>
                  <a:schemeClr val="dk2"/>
                </a:solidFill>
                <a:latin typeface="Arial"/>
                <a:ea typeface="Arial"/>
                <a:cs typeface="Arial"/>
                <a:sym typeface="Arial"/>
              </a:defRPr>
            </a:lvl6pPr>
            <a:lvl7pPr marL="914400" lvl="6" algn="ctr" rtl="0">
              <a:spcBef>
                <a:spcPts val="0"/>
              </a:spcBef>
              <a:spcAft>
                <a:spcPts val="0"/>
              </a:spcAft>
              <a:defRPr sz="4400">
                <a:solidFill>
                  <a:schemeClr val="dk2"/>
                </a:solidFill>
                <a:latin typeface="Arial"/>
                <a:ea typeface="Arial"/>
                <a:cs typeface="Arial"/>
                <a:sym typeface="Arial"/>
              </a:defRPr>
            </a:lvl7pPr>
            <a:lvl8pPr marL="1371600" lvl="7" algn="ctr" rtl="0">
              <a:spcBef>
                <a:spcPts val="0"/>
              </a:spcBef>
              <a:spcAft>
                <a:spcPts val="0"/>
              </a:spcAft>
              <a:defRPr sz="4400">
                <a:solidFill>
                  <a:schemeClr val="dk2"/>
                </a:solidFill>
                <a:latin typeface="Arial"/>
                <a:ea typeface="Arial"/>
                <a:cs typeface="Arial"/>
                <a:sym typeface="Arial"/>
              </a:defRPr>
            </a:lvl8pPr>
            <a:lvl9pPr marL="1828800" lvl="8" algn="ctr" rtl="0">
              <a:spcBef>
                <a:spcPts val="0"/>
              </a:spcBef>
              <a:spcAft>
                <a:spcPts val="0"/>
              </a:spcAft>
              <a:defRPr sz="4400">
                <a:solidFill>
                  <a:schemeClr val="dk2"/>
                </a:solidFill>
                <a:latin typeface="Arial"/>
                <a:ea typeface="Arial"/>
                <a:cs typeface="Arial"/>
                <a:sym typeface="Arial"/>
              </a:defRPr>
            </a:lvl9pPr>
          </a:lstStyle>
          <a:p>
            <a:endParaRPr/>
          </a:p>
        </p:txBody>
      </p:sp>
      <p:sp>
        <p:nvSpPr>
          <p:cNvPr id="18" name="Shape 18"/>
          <p:cNvSpPr txBox="1">
            <a:spLocks noGrp="1"/>
          </p:cNvSpPr>
          <p:nvPr>
            <p:ph type="body" idx="1"/>
          </p:nvPr>
        </p:nvSpPr>
        <p:spPr>
          <a:xfrm>
            <a:off x="1547812" y="2209800"/>
            <a:ext cx="7138986" cy="3962399"/>
          </a:xfrm>
          <a:prstGeom prst="rect">
            <a:avLst/>
          </a:prstGeom>
          <a:noFill/>
          <a:ln>
            <a:noFill/>
          </a:ln>
        </p:spPr>
        <p:txBody>
          <a:bodyPr lIns="91425" tIns="91425" rIns="91425" bIns="91425" anchor="t" anchorCtr="0"/>
          <a:lstStyle>
            <a:lvl1pPr marL="342900" lvl="0" indent="-222250" algn="l" rtl="0">
              <a:lnSpc>
                <a:spcPct val="136842"/>
              </a:lnSpc>
              <a:spcBef>
                <a:spcPts val="380"/>
              </a:spcBef>
              <a:spcAft>
                <a:spcPts val="0"/>
              </a:spcAft>
              <a:buClr>
                <a:schemeClr val="dk1"/>
              </a:buClr>
              <a:buChar char="-"/>
              <a:defRPr sz="1900">
                <a:solidFill>
                  <a:schemeClr val="dk1"/>
                </a:solidFill>
              </a:defRPr>
            </a:lvl1pPr>
            <a:lvl2pPr marL="742950" lvl="1" indent="-165100" algn="l" rtl="0">
              <a:lnSpc>
                <a:spcPct val="136842"/>
              </a:lnSpc>
              <a:spcBef>
                <a:spcPts val="380"/>
              </a:spcBef>
              <a:spcAft>
                <a:spcPts val="0"/>
              </a:spcAft>
              <a:buClr>
                <a:schemeClr val="dk1"/>
              </a:buClr>
              <a:buChar char="-"/>
              <a:defRPr sz="1900">
                <a:solidFill>
                  <a:schemeClr val="dk1"/>
                </a:solidFill>
              </a:defRPr>
            </a:lvl2pPr>
            <a:lvl3pPr marL="1143000" lvl="2" indent="-107950" algn="l" rtl="0">
              <a:lnSpc>
                <a:spcPct val="136842"/>
              </a:lnSpc>
              <a:spcBef>
                <a:spcPts val="380"/>
              </a:spcBef>
              <a:spcAft>
                <a:spcPts val="0"/>
              </a:spcAft>
              <a:buClr>
                <a:schemeClr val="dk1"/>
              </a:buClr>
              <a:buChar char="-"/>
              <a:defRPr sz="1900">
                <a:solidFill>
                  <a:schemeClr val="dk1"/>
                </a:solidFill>
              </a:defRPr>
            </a:lvl3pPr>
            <a:lvl4pPr marL="1600200" lvl="3" indent="-107950" algn="l" rtl="0">
              <a:lnSpc>
                <a:spcPct val="136842"/>
              </a:lnSpc>
              <a:spcBef>
                <a:spcPts val="380"/>
              </a:spcBef>
              <a:spcAft>
                <a:spcPts val="0"/>
              </a:spcAft>
              <a:buClr>
                <a:schemeClr val="dk1"/>
              </a:buClr>
              <a:buChar char="-"/>
              <a:defRPr sz="1900">
                <a:solidFill>
                  <a:schemeClr val="dk1"/>
                </a:solidFill>
              </a:defRPr>
            </a:lvl4pPr>
            <a:lvl5pPr marL="2057400" lvl="4" indent="-107950" algn="l" rtl="0">
              <a:lnSpc>
                <a:spcPct val="136842"/>
              </a:lnSpc>
              <a:spcBef>
                <a:spcPts val="380"/>
              </a:spcBef>
              <a:spcAft>
                <a:spcPts val="0"/>
              </a:spcAft>
              <a:buClr>
                <a:schemeClr val="dk1"/>
              </a:buClr>
              <a:buChar char="-"/>
              <a:defRPr sz="1900">
                <a:solidFill>
                  <a:schemeClr val="dk1"/>
                </a:solidFill>
              </a:defRPr>
            </a:lvl5pPr>
            <a:lvl6pPr marL="2514600" lvl="5"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6pPr>
            <a:lvl7pPr marL="2971800" lvl="6"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7pPr>
            <a:lvl8pPr marL="3429000" lvl="7"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8pPr>
            <a:lvl9pPr marL="3886200" lvl="8"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eldia">
    <p:spTree>
      <p:nvGrpSpPr>
        <p:cNvPr id="1" name="Shape 22"/>
        <p:cNvGrpSpPr/>
        <p:nvPr/>
      </p:nvGrpSpPr>
      <p:grpSpPr>
        <a:xfrm>
          <a:off x="0" y="0"/>
          <a:ext cx="0" cy="0"/>
          <a:chOff x="0" y="0"/>
          <a:chExt cx="0" cy="0"/>
        </a:xfrm>
      </p:grpSpPr>
      <p:sp>
        <p:nvSpPr>
          <p:cNvPr id="23" name="Shape 23"/>
          <p:cNvSpPr txBox="1">
            <a:spLocks noGrp="1"/>
          </p:cNvSpPr>
          <p:nvPr>
            <p:ph type="ctrTitle"/>
          </p:nvPr>
        </p:nvSpPr>
        <p:spPr>
          <a:xfrm>
            <a:off x="2286000" y="1447800"/>
            <a:ext cx="6629400" cy="381000"/>
          </a:xfrm>
          <a:prstGeom prst="rect">
            <a:avLst/>
          </a:prstGeom>
          <a:noFill/>
          <a:ln>
            <a:noFill/>
          </a:ln>
        </p:spPr>
        <p:txBody>
          <a:bodyPr lIns="91425" tIns="91425" rIns="91425" bIns="91425" anchor="t" anchorCtr="0"/>
          <a:lstStyle>
            <a:lvl1pPr marL="0" marR="0" lvl="0" indent="0" algn="l" rtl="0">
              <a:spcBef>
                <a:spcPts val="0"/>
              </a:spcBef>
              <a:spcAft>
                <a:spcPts val="0"/>
              </a:spcAft>
              <a:defRPr sz="1900" b="1" i="0" u="none" strike="noStrike" cap="none">
                <a:solidFill>
                  <a:schemeClr val="dk2"/>
                </a:solidFill>
                <a:latin typeface="Arial"/>
                <a:ea typeface="Arial"/>
                <a:cs typeface="Arial"/>
                <a:sym typeface="Arial"/>
              </a:defRPr>
            </a:lvl1pPr>
            <a:lvl2pPr marL="0" marR="0" lvl="1" indent="0" algn="l" rtl="0">
              <a:spcBef>
                <a:spcPts val="0"/>
              </a:spcBef>
              <a:spcAft>
                <a:spcPts val="0"/>
              </a:spcAft>
              <a:defRPr sz="1900" b="0" i="0" u="none" strike="noStrike" cap="none">
                <a:solidFill>
                  <a:schemeClr val="dk2"/>
                </a:solidFill>
                <a:latin typeface="Arial"/>
                <a:ea typeface="Arial"/>
                <a:cs typeface="Arial"/>
                <a:sym typeface="Arial"/>
              </a:defRPr>
            </a:lvl2pPr>
            <a:lvl3pPr marL="0" marR="0" lvl="2" indent="0" algn="l" rtl="0">
              <a:spcBef>
                <a:spcPts val="0"/>
              </a:spcBef>
              <a:spcAft>
                <a:spcPts val="0"/>
              </a:spcAft>
              <a:defRPr sz="1900" b="0" i="0" u="none" strike="noStrike" cap="none">
                <a:solidFill>
                  <a:schemeClr val="dk2"/>
                </a:solidFill>
                <a:latin typeface="Arial"/>
                <a:ea typeface="Arial"/>
                <a:cs typeface="Arial"/>
                <a:sym typeface="Arial"/>
              </a:defRPr>
            </a:lvl3pPr>
            <a:lvl4pPr marL="0" marR="0" lvl="3" indent="0" algn="l" rtl="0">
              <a:spcBef>
                <a:spcPts val="0"/>
              </a:spcBef>
              <a:spcAft>
                <a:spcPts val="0"/>
              </a:spcAft>
              <a:defRPr sz="1900" b="0" i="0" u="none" strike="noStrike" cap="none">
                <a:solidFill>
                  <a:schemeClr val="dk2"/>
                </a:solidFill>
                <a:latin typeface="Arial"/>
                <a:ea typeface="Arial"/>
                <a:cs typeface="Arial"/>
                <a:sym typeface="Arial"/>
              </a:defRPr>
            </a:lvl4pPr>
            <a:lvl5pPr marL="0" marR="0" lvl="4" indent="0" algn="l" rtl="0">
              <a:spcBef>
                <a:spcPts val="0"/>
              </a:spcBef>
              <a:spcAft>
                <a:spcPts val="0"/>
              </a:spcAft>
              <a:defRPr sz="19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defRPr sz="4400" b="0" i="0" u="none" strike="noStrike" cap="none">
                <a:solidFill>
                  <a:schemeClr val="dk2"/>
                </a:solidFill>
                <a:latin typeface="Arial"/>
                <a:ea typeface="Arial"/>
                <a:cs typeface="Arial"/>
                <a:sym typeface="Arial"/>
              </a:defRPr>
            </a:lvl9pPr>
          </a:lstStyle>
          <a:p>
            <a:endParaRPr/>
          </a:p>
        </p:txBody>
      </p:sp>
      <p:sp>
        <p:nvSpPr>
          <p:cNvPr id="24" name="Shape 24"/>
          <p:cNvSpPr txBox="1">
            <a:spLocks noGrp="1"/>
          </p:cNvSpPr>
          <p:nvPr>
            <p:ph type="subTitle" idx="1"/>
          </p:nvPr>
        </p:nvSpPr>
        <p:spPr>
          <a:xfrm>
            <a:off x="2286000" y="1824038"/>
            <a:ext cx="6629400" cy="1447800"/>
          </a:xfrm>
          <a:prstGeom prst="rect">
            <a:avLst/>
          </a:prstGeom>
          <a:noFill/>
          <a:ln>
            <a:noFill/>
          </a:ln>
        </p:spPr>
        <p:txBody>
          <a:bodyPr lIns="91425" tIns="91425" rIns="91425" bIns="91425" anchor="t" anchorCtr="0"/>
          <a:lstStyle>
            <a:lvl1pPr marL="0" marR="0" lvl="0" indent="0" algn="l" rtl="0">
              <a:lnSpc>
                <a:spcPct val="136842"/>
              </a:lnSpc>
              <a:spcBef>
                <a:spcPts val="380"/>
              </a:spcBef>
              <a:spcAft>
                <a:spcPts val="0"/>
              </a:spcAft>
              <a:buClr>
                <a:schemeClr val="dk1"/>
              </a:buClr>
              <a:buFont typeface="Arial"/>
              <a:buNone/>
              <a:defRPr sz="1900" b="0" i="0" u="none" strike="noStrike" cap="none">
                <a:solidFill>
                  <a:schemeClr val="dk1"/>
                </a:solidFill>
                <a:latin typeface="Arial"/>
                <a:ea typeface="Arial"/>
                <a:cs typeface="Arial"/>
                <a:sym typeface="Arial"/>
              </a:defRPr>
            </a:lvl1pPr>
            <a:lvl2pPr marL="742950" marR="0" lvl="1" indent="-165100" algn="l" rtl="0">
              <a:lnSpc>
                <a:spcPct val="136842"/>
              </a:lnSpc>
              <a:spcBef>
                <a:spcPts val="380"/>
              </a:spcBef>
              <a:spcAft>
                <a:spcPts val="0"/>
              </a:spcAft>
              <a:buClr>
                <a:schemeClr val="dk1"/>
              </a:buClr>
              <a:buFont typeface="Arial"/>
              <a:buChar char="-"/>
              <a:defRPr sz="1900" b="0" i="0" u="none" strike="noStrike" cap="none">
                <a:solidFill>
                  <a:schemeClr val="dk1"/>
                </a:solidFill>
                <a:latin typeface="Arial"/>
                <a:ea typeface="Arial"/>
                <a:cs typeface="Arial"/>
                <a:sym typeface="Arial"/>
              </a:defRPr>
            </a:lvl2pPr>
            <a:lvl3pPr marL="1143000" marR="0" lvl="2" indent="-107950" algn="l" rtl="0">
              <a:lnSpc>
                <a:spcPct val="136842"/>
              </a:lnSpc>
              <a:spcBef>
                <a:spcPts val="380"/>
              </a:spcBef>
              <a:spcAft>
                <a:spcPts val="0"/>
              </a:spcAft>
              <a:buClr>
                <a:schemeClr val="dk1"/>
              </a:buClr>
              <a:buFont typeface="Arial"/>
              <a:buChar char="-"/>
              <a:defRPr sz="1900" b="0" i="0" u="none" strike="noStrike" cap="none">
                <a:solidFill>
                  <a:schemeClr val="dk1"/>
                </a:solidFill>
                <a:latin typeface="Arial"/>
                <a:ea typeface="Arial"/>
                <a:cs typeface="Arial"/>
                <a:sym typeface="Arial"/>
              </a:defRPr>
            </a:lvl3pPr>
            <a:lvl4pPr marL="1600200" marR="0" lvl="3" indent="-107950" algn="l" rtl="0">
              <a:lnSpc>
                <a:spcPct val="136842"/>
              </a:lnSpc>
              <a:spcBef>
                <a:spcPts val="380"/>
              </a:spcBef>
              <a:spcAft>
                <a:spcPts val="0"/>
              </a:spcAft>
              <a:buClr>
                <a:schemeClr val="dk1"/>
              </a:buClr>
              <a:buFont typeface="Arial"/>
              <a:buChar char="-"/>
              <a:defRPr sz="1900" b="0" i="0" u="none" strike="noStrike" cap="none">
                <a:solidFill>
                  <a:schemeClr val="dk1"/>
                </a:solidFill>
                <a:latin typeface="Arial"/>
                <a:ea typeface="Arial"/>
                <a:cs typeface="Arial"/>
                <a:sym typeface="Arial"/>
              </a:defRPr>
            </a:lvl4pPr>
            <a:lvl5pPr marL="2057400" marR="0" lvl="4" indent="-107950" algn="l" rtl="0">
              <a:lnSpc>
                <a:spcPct val="136842"/>
              </a:lnSpc>
              <a:spcBef>
                <a:spcPts val="380"/>
              </a:spcBef>
              <a:spcAft>
                <a:spcPts val="0"/>
              </a:spcAft>
              <a:buClr>
                <a:schemeClr val="dk1"/>
              </a:buClr>
              <a:buFont typeface="Arial"/>
              <a:buChar char="-"/>
              <a:defRPr sz="19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CF8F1"/>
        </a:solidFill>
        <a:effectLst/>
      </p:bgPr>
    </p:bg>
    <p:spTree>
      <p:nvGrpSpPr>
        <p:cNvPr id="1" name="Shape 9"/>
        <p:cNvGrpSpPr/>
        <p:nvPr/>
      </p:nvGrpSpPr>
      <p:grpSpPr>
        <a:xfrm>
          <a:off x="0" y="0"/>
          <a:ext cx="0" cy="0"/>
          <a:chOff x="0" y="0"/>
          <a:chExt cx="0" cy="0"/>
        </a:xfrm>
      </p:grpSpPr>
      <p:pic>
        <p:nvPicPr>
          <p:cNvPr id="10" name="Shape 10"/>
          <p:cNvPicPr preferRelativeResize="0"/>
          <p:nvPr/>
        </p:nvPicPr>
        <p:blipFill>
          <a:blip r:embed="rId4">
            <a:alphaModFix/>
          </a:blip>
          <a:stretch>
            <a:fillRect/>
          </a:stretch>
        </p:blipFill>
        <p:spPr>
          <a:xfrm>
            <a:off x="0" y="0"/>
            <a:ext cx="2571750" cy="2182811"/>
          </a:xfrm>
          <a:prstGeom prst="rect">
            <a:avLst/>
          </a:prstGeom>
          <a:noFill/>
          <a:ln>
            <a:noFill/>
          </a:ln>
        </p:spPr>
      </p:pic>
      <p:sp>
        <p:nvSpPr>
          <p:cNvPr id="11" name="Shape 11"/>
          <p:cNvSpPr txBox="1">
            <a:spLocks noGrp="1"/>
          </p:cNvSpPr>
          <p:nvPr>
            <p:ph type="title"/>
          </p:nvPr>
        </p:nvSpPr>
        <p:spPr>
          <a:xfrm>
            <a:off x="1547812" y="1800225"/>
            <a:ext cx="7138986" cy="409575"/>
          </a:xfrm>
          <a:prstGeom prst="rect">
            <a:avLst/>
          </a:prstGeom>
          <a:noFill/>
          <a:ln>
            <a:noFill/>
          </a:ln>
        </p:spPr>
        <p:txBody>
          <a:bodyPr lIns="91425" tIns="91425" rIns="91425" bIns="91425" anchor="t" anchorCtr="0"/>
          <a:lstStyle>
            <a:lvl1pPr marL="0" marR="0" lvl="0" indent="0" algn="l" rtl="0">
              <a:spcBef>
                <a:spcPts val="0"/>
              </a:spcBef>
              <a:spcAft>
                <a:spcPts val="0"/>
              </a:spcAft>
              <a:defRPr sz="1900" b="0" i="0" u="none" strike="noStrike" cap="none">
                <a:solidFill>
                  <a:schemeClr val="dk2"/>
                </a:solidFill>
                <a:latin typeface="Arial"/>
                <a:ea typeface="Arial"/>
                <a:cs typeface="Arial"/>
                <a:sym typeface="Arial"/>
              </a:defRPr>
            </a:lvl1pPr>
            <a:lvl2pPr marL="0" marR="0" lvl="1" indent="0" algn="l" rtl="0">
              <a:spcBef>
                <a:spcPts val="0"/>
              </a:spcBef>
              <a:spcAft>
                <a:spcPts val="0"/>
              </a:spcAft>
              <a:defRPr sz="1900" b="0" i="0" u="none" strike="noStrike" cap="none">
                <a:solidFill>
                  <a:schemeClr val="dk2"/>
                </a:solidFill>
                <a:latin typeface="Arial"/>
                <a:ea typeface="Arial"/>
                <a:cs typeface="Arial"/>
                <a:sym typeface="Arial"/>
              </a:defRPr>
            </a:lvl2pPr>
            <a:lvl3pPr marL="0" marR="0" lvl="2" indent="0" algn="l" rtl="0">
              <a:spcBef>
                <a:spcPts val="0"/>
              </a:spcBef>
              <a:spcAft>
                <a:spcPts val="0"/>
              </a:spcAft>
              <a:defRPr sz="1900" b="0" i="0" u="none" strike="noStrike" cap="none">
                <a:solidFill>
                  <a:schemeClr val="dk2"/>
                </a:solidFill>
                <a:latin typeface="Arial"/>
                <a:ea typeface="Arial"/>
                <a:cs typeface="Arial"/>
                <a:sym typeface="Arial"/>
              </a:defRPr>
            </a:lvl3pPr>
            <a:lvl4pPr marL="0" marR="0" lvl="3" indent="0" algn="l" rtl="0">
              <a:spcBef>
                <a:spcPts val="0"/>
              </a:spcBef>
              <a:spcAft>
                <a:spcPts val="0"/>
              </a:spcAft>
              <a:defRPr sz="1900" b="0" i="0" u="none" strike="noStrike" cap="none">
                <a:solidFill>
                  <a:schemeClr val="dk2"/>
                </a:solidFill>
                <a:latin typeface="Arial"/>
                <a:ea typeface="Arial"/>
                <a:cs typeface="Arial"/>
                <a:sym typeface="Arial"/>
              </a:defRPr>
            </a:lvl4pPr>
            <a:lvl5pPr marL="0" marR="0" lvl="4" indent="0" algn="l" rtl="0">
              <a:spcBef>
                <a:spcPts val="0"/>
              </a:spcBef>
              <a:spcAft>
                <a:spcPts val="0"/>
              </a:spcAft>
              <a:defRPr sz="19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defRPr sz="4400" b="0" i="0" u="none" strike="noStrike" cap="none">
                <a:solidFill>
                  <a:schemeClr val="dk2"/>
                </a:solidFill>
                <a:latin typeface="Arial"/>
                <a:ea typeface="Arial"/>
                <a:cs typeface="Arial"/>
                <a:sym typeface="Arial"/>
              </a:defRPr>
            </a:lvl9pPr>
          </a:lstStyle>
          <a:p>
            <a:endParaRPr/>
          </a:p>
        </p:txBody>
      </p:sp>
      <p:sp>
        <p:nvSpPr>
          <p:cNvPr id="12" name="Shape 12"/>
          <p:cNvSpPr txBox="1">
            <a:spLocks noGrp="1"/>
          </p:cNvSpPr>
          <p:nvPr>
            <p:ph type="body" idx="1"/>
          </p:nvPr>
        </p:nvSpPr>
        <p:spPr>
          <a:xfrm>
            <a:off x="1547812" y="2209800"/>
            <a:ext cx="7138986" cy="3962399"/>
          </a:xfrm>
          <a:prstGeom prst="rect">
            <a:avLst/>
          </a:prstGeom>
          <a:noFill/>
          <a:ln>
            <a:noFill/>
          </a:ln>
        </p:spPr>
        <p:txBody>
          <a:bodyPr lIns="91425" tIns="91425" rIns="91425" bIns="91425" anchor="t" anchorCtr="0"/>
          <a:lstStyle>
            <a:lvl1pPr marL="342900" marR="0" lvl="0" indent="-222250" algn="l" rtl="0">
              <a:lnSpc>
                <a:spcPct val="136842"/>
              </a:lnSpc>
              <a:spcBef>
                <a:spcPts val="380"/>
              </a:spcBef>
              <a:spcAft>
                <a:spcPts val="0"/>
              </a:spcAft>
              <a:buClr>
                <a:schemeClr val="dk1"/>
              </a:buClr>
              <a:buFont typeface="Arial"/>
              <a:buChar char="-"/>
              <a:defRPr sz="1900" b="0" i="0" u="none" strike="noStrike" cap="none">
                <a:solidFill>
                  <a:schemeClr val="dk1"/>
                </a:solidFill>
                <a:latin typeface="Arial"/>
                <a:ea typeface="Arial"/>
                <a:cs typeface="Arial"/>
                <a:sym typeface="Arial"/>
              </a:defRPr>
            </a:lvl1pPr>
            <a:lvl2pPr marL="742950" marR="0" lvl="1" indent="-165100" algn="l" rtl="0">
              <a:lnSpc>
                <a:spcPct val="136842"/>
              </a:lnSpc>
              <a:spcBef>
                <a:spcPts val="380"/>
              </a:spcBef>
              <a:spcAft>
                <a:spcPts val="0"/>
              </a:spcAft>
              <a:buClr>
                <a:schemeClr val="dk1"/>
              </a:buClr>
              <a:buFont typeface="Arial"/>
              <a:buChar char="-"/>
              <a:defRPr sz="1900" b="0" i="0" u="none" strike="noStrike" cap="none">
                <a:solidFill>
                  <a:schemeClr val="dk1"/>
                </a:solidFill>
                <a:latin typeface="Arial"/>
                <a:ea typeface="Arial"/>
                <a:cs typeface="Arial"/>
                <a:sym typeface="Arial"/>
              </a:defRPr>
            </a:lvl2pPr>
            <a:lvl3pPr marL="1143000" marR="0" lvl="2" indent="-107950" algn="l" rtl="0">
              <a:lnSpc>
                <a:spcPct val="136842"/>
              </a:lnSpc>
              <a:spcBef>
                <a:spcPts val="380"/>
              </a:spcBef>
              <a:spcAft>
                <a:spcPts val="0"/>
              </a:spcAft>
              <a:buClr>
                <a:schemeClr val="dk1"/>
              </a:buClr>
              <a:buFont typeface="Arial"/>
              <a:buChar char="-"/>
              <a:defRPr sz="1900" b="0" i="0" u="none" strike="noStrike" cap="none">
                <a:solidFill>
                  <a:schemeClr val="dk1"/>
                </a:solidFill>
                <a:latin typeface="Arial"/>
                <a:ea typeface="Arial"/>
                <a:cs typeface="Arial"/>
                <a:sym typeface="Arial"/>
              </a:defRPr>
            </a:lvl3pPr>
            <a:lvl4pPr marL="1600200" marR="0" lvl="3" indent="-107950" algn="l" rtl="0">
              <a:lnSpc>
                <a:spcPct val="136842"/>
              </a:lnSpc>
              <a:spcBef>
                <a:spcPts val="380"/>
              </a:spcBef>
              <a:spcAft>
                <a:spcPts val="0"/>
              </a:spcAft>
              <a:buClr>
                <a:schemeClr val="dk1"/>
              </a:buClr>
              <a:buFont typeface="Arial"/>
              <a:buChar char="-"/>
              <a:defRPr sz="1900" b="0" i="0" u="none" strike="noStrike" cap="none">
                <a:solidFill>
                  <a:schemeClr val="dk1"/>
                </a:solidFill>
                <a:latin typeface="Arial"/>
                <a:ea typeface="Arial"/>
                <a:cs typeface="Arial"/>
                <a:sym typeface="Arial"/>
              </a:defRPr>
            </a:lvl4pPr>
            <a:lvl5pPr marL="2057400" marR="0" lvl="4" indent="-107950" algn="l" rtl="0">
              <a:lnSpc>
                <a:spcPct val="136842"/>
              </a:lnSpc>
              <a:spcBef>
                <a:spcPts val="380"/>
              </a:spcBef>
              <a:spcAft>
                <a:spcPts val="0"/>
              </a:spcAft>
              <a:buClr>
                <a:schemeClr val="dk1"/>
              </a:buClr>
              <a:buFont typeface="Arial"/>
              <a:buChar char="-"/>
              <a:defRPr sz="19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dt" idx="10"/>
          </p:nvPr>
        </p:nvSpPr>
        <p:spPr>
          <a:xfrm>
            <a:off x="6705600" y="6553200"/>
            <a:ext cx="1981199" cy="228600"/>
          </a:xfrm>
          <a:prstGeom prst="rect">
            <a:avLst/>
          </a:prstGeom>
          <a:noFill/>
          <a:ln>
            <a:noFill/>
          </a:ln>
        </p:spPr>
        <p:txBody>
          <a:bodyPr lIns="91425" tIns="91425" rIns="91425" bIns="91425" anchor="t" anchorCtr="0"/>
          <a:lstStyle>
            <a:lvl1pPr marL="0" marR="0" lvl="0" indent="0" algn="l" rtl="0">
              <a:spcBef>
                <a:spcPts val="0"/>
              </a:spcBef>
              <a:defRPr sz="1800" b="0" i="0" u="none" strike="noStrike" cap="none">
                <a:solidFill>
                  <a:schemeClr val="dk1"/>
                </a:solidFill>
                <a:latin typeface="Arial"/>
                <a:ea typeface="Arial"/>
                <a:cs typeface="Arial"/>
                <a:sym typeface="Arial"/>
              </a:defRPr>
            </a:lvl1pPr>
            <a:lvl2pPr marL="457200" marR="0" lvl="1" indent="0" algn="l" rtl="0">
              <a:spcBef>
                <a:spcPts val="0"/>
              </a:spcBef>
              <a:defRPr sz="1800" b="0" i="0" u="none" strike="noStrike" cap="none">
                <a:solidFill>
                  <a:schemeClr val="dk1"/>
                </a:solidFill>
                <a:latin typeface="Arial"/>
                <a:ea typeface="Arial"/>
                <a:cs typeface="Arial"/>
                <a:sym typeface="Arial"/>
              </a:defRPr>
            </a:lvl2pPr>
            <a:lvl3pPr marL="914400" marR="0" lvl="2" indent="0" algn="l" rtl="0">
              <a:spcBef>
                <a:spcPts val="0"/>
              </a:spcBef>
              <a:defRPr sz="1800" b="0" i="0" u="none" strike="noStrike" cap="none">
                <a:solidFill>
                  <a:schemeClr val="dk1"/>
                </a:solidFill>
                <a:latin typeface="Arial"/>
                <a:ea typeface="Arial"/>
                <a:cs typeface="Arial"/>
                <a:sym typeface="Arial"/>
              </a:defRPr>
            </a:lvl3pPr>
            <a:lvl4pPr marL="1371600" marR="0" lvl="3" indent="0" algn="l" rtl="0">
              <a:spcBef>
                <a:spcPts val="0"/>
              </a:spcBef>
              <a:defRPr sz="1800" b="0" i="0" u="none" strike="noStrike" cap="none">
                <a:solidFill>
                  <a:schemeClr val="dk1"/>
                </a:solidFill>
                <a:latin typeface="Arial"/>
                <a:ea typeface="Arial"/>
                <a:cs typeface="Arial"/>
                <a:sym typeface="Arial"/>
              </a:defRPr>
            </a:lvl4pPr>
            <a:lvl5pPr marL="1828800" marR="0" lvl="4" indent="0" algn="l" rtl="0">
              <a:spcBef>
                <a:spcPts val="0"/>
              </a:spcBef>
              <a:defRPr sz="1800" b="0" i="0" u="none" strike="noStrike" cap="none">
                <a:solidFill>
                  <a:schemeClr val="dk1"/>
                </a:solidFill>
                <a:latin typeface="Arial"/>
                <a:ea typeface="Arial"/>
                <a:cs typeface="Arial"/>
                <a:sym typeface="Arial"/>
              </a:defRPr>
            </a:lvl5pPr>
            <a:lvl6pPr marL="2286000" marR="0" lvl="5" indent="0" algn="l" rtl="0">
              <a:spcBef>
                <a:spcPts val="0"/>
              </a:spcBef>
              <a:defRPr sz="1800" b="0" i="0" u="none" strike="noStrike" cap="none">
                <a:solidFill>
                  <a:schemeClr val="dk1"/>
                </a:solidFill>
                <a:latin typeface="Arial"/>
                <a:ea typeface="Arial"/>
                <a:cs typeface="Arial"/>
                <a:sym typeface="Arial"/>
              </a:defRPr>
            </a:lvl6pPr>
            <a:lvl7pPr marL="2743200" marR="0" lvl="6" indent="0" algn="l" rtl="0">
              <a:spcBef>
                <a:spcPts val="0"/>
              </a:spcBef>
              <a:defRPr sz="1800" b="0" i="0" u="none" strike="noStrike" cap="none">
                <a:solidFill>
                  <a:schemeClr val="dk1"/>
                </a:solidFill>
                <a:latin typeface="Arial"/>
                <a:ea typeface="Arial"/>
                <a:cs typeface="Arial"/>
                <a:sym typeface="Arial"/>
              </a:defRPr>
            </a:lvl7pPr>
            <a:lvl8pPr marL="3200400" marR="0" lvl="7" indent="0" algn="l" rtl="0">
              <a:spcBef>
                <a:spcPts val="0"/>
              </a:spcBef>
              <a:defRPr sz="1800" b="0" i="0" u="none" strike="noStrike" cap="none">
                <a:solidFill>
                  <a:schemeClr val="dk1"/>
                </a:solidFill>
                <a:latin typeface="Arial"/>
                <a:ea typeface="Arial"/>
                <a:cs typeface="Arial"/>
                <a:sym typeface="Arial"/>
              </a:defRPr>
            </a:lvl8pPr>
            <a:lvl9pPr marL="3657600" marR="0" lvl="8" indent="0" algn="l" rtl="0">
              <a:spcBef>
                <a:spcPts val="0"/>
              </a:spcBef>
              <a:defRPr sz="18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ftr" idx="11"/>
          </p:nvPr>
        </p:nvSpPr>
        <p:spPr>
          <a:xfrm>
            <a:off x="1547812" y="6553200"/>
            <a:ext cx="5157787" cy="228600"/>
          </a:xfrm>
          <a:prstGeom prst="rect">
            <a:avLst/>
          </a:prstGeom>
          <a:noFill/>
          <a:ln>
            <a:noFill/>
          </a:ln>
        </p:spPr>
        <p:txBody>
          <a:bodyPr lIns="91425" tIns="91425" rIns="91425" bIns="91425" anchor="t" anchorCtr="0"/>
          <a:lstStyle>
            <a:lvl1pPr marL="0" marR="0" lvl="0" indent="0" algn="l" rtl="0">
              <a:spcBef>
                <a:spcPts val="0"/>
              </a:spcBef>
              <a:defRPr sz="1800" b="0" i="0" u="none" strike="noStrike" cap="none">
                <a:solidFill>
                  <a:schemeClr val="dk1"/>
                </a:solidFill>
                <a:latin typeface="Arial"/>
                <a:ea typeface="Arial"/>
                <a:cs typeface="Arial"/>
                <a:sym typeface="Arial"/>
              </a:defRPr>
            </a:lvl1pPr>
            <a:lvl2pPr marL="457200" marR="0" lvl="1" indent="0" algn="l" rtl="0">
              <a:spcBef>
                <a:spcPts val="0"/>
              </a:spcBef>
              <a:defRPr sz="1800" b="0" i="0" u="none" strike="noStrike" cap="none">
                <a:solidFill>
                  <a:schemeClr val="dk1"/>
                </a:solidFill>
                <a:latin typeface="Arial"/>
                <a:ea typeface="Arial"/>
                <a:cs typeface="Arial"/>
                <a:sym typeface="Arial"/>
              </a:defRPr>
            </a:lvl2pPr>
            <a:lvl3pPr marL="914400" marR="0" lvl="2" indent="0" algn="l" rtl="0">
              <a:spcBef>
                <a:spcPts val="0"/>
              </a:spcBef>
              <a:defRPr sz="1800" b="0" i="0" u="none" strike="noStrike" cap="none">
                <a:solidFill>
                  <a:schemeClr val="dk1"/>
                </a:solidFill>
                <a:latin typeface="Arial"/>
                <a:ea typeface="Arial"/>
                <a:cs typeface="Arial"/>
                <a:sym typeface="Arial"/>
              </a:defRPr>
            </a:lvl3pPr>
            <a:lvl4pPr marL="1371600" marR="0" lvl="3" indent="0" algn="l" rtl="0">
              <a:spcBef>
                <a:spcPts val="0"/>
              </a:spcBef>
              <a:defRPr sz="1800" b="0" i="0" u="none" strike="noStrike" cap="none">
                <a:solidFill>
                  <a:schemeClr val="dk1"/>
                </a:solidFill>
                <a:latin typeface="Arial"/>
                <a:ea typeface="Arial"/>
                <a:cs typeface="Arial"/>
                <a:sym typeface="Arial"/>
              </a:defRPr>
            </a:lvl4pPr>
            <a:lvl5pPr marL="1828800" marR="0" lvl="4" indent="0" algn="l" rtl="0">
              <a:spcBef>
                <a:spcPts val="0"/>
              </a:spcBef>
              <a:defRPr sz="1800" b="0" i="0" u="none" strike="noStrike" cap="none">
                <a:solidFill>
                  <a:schemeClr val="dk1"/>
                </a:solidFill>
                <a:latin typeface="Arial"/>
                <a:ea typeface="Arial"/>
                <a:cs typeface="Arial"/>
                <a:sym typeface="Arial"/>
              </a:defRPr>
            </a:lvl5pPr>
            <a:lvl6pPr marL="2286000" marR="0" lvl="5" indent="0" algn="l" rtl="0">
              <a:spcBef>
                <a:spcPts val="0"/>
              </a:spcBef>
              <a:defRPr sz="1800" b="0" i="0" u="none" strike="noStrike" cap="none">
                <a:solidFill>
                  <a:schemeClr val="dk1"/>
                </a:solidFill>
                <a:latin typeface="Arial"/>
                <a:ea typeface="Arial"/>
                <a:cs typeface="Arial"/>
                <a:sym typeface="Arial"/>
              </a:defRPr>
            </a:lvl6pPr>
            <a:lvl7pPr marL="2743200" marR="0" lvl="6" indent="0" algn="l" rtl="0">
              <a:spcBef>
                <a:spcPts val="0"/>
              </a:spcBef>
              <a:defRPr sz="1800" b="0" i="0" u="none" strike="noStrike" cap="none">
                <a:solidFill>
                  <a:schemeClr val="dk1"/>
                </a:solidFill>
                <a:latin typeface="Arial"/>
                <a:ea typeface="Arial"/>
                <a:cs typeface="Arial"/>
                <a:sym typeface="Arial"/>
              </a:defRPr>
            </a:lvl7pPr>
            <a:lvl8pPr marL="3200400" marR="0" lvl="7" indent="0" algn="l" rtl="0">
              <a:spcBef>
                <a:spcPts val="0"/>
              </a:spcBef>
              <a:defRPr sz="1800" b="0" i="0" u="none" strike="noStrike" cap="none">
                <a:solidFill>
                  <a:schemeClr val="dk1"/>
                </a:solidFill>
                <a:latin typeface="Arial"/>
                <a:ea typeface="Arial"/>
                <a:cs typeface="Arial"/>
                <a:sym typeface="Arial"/>
              </a:defRPr>
            </a:lvl8pPr>
            <a:lvl9pPr marL="3657600" marR="0" lvl="8" indent="0" algn="l" rtl="0">
              <a:spcBef>
                <a:spcPts val="0"/>
              </a:spcBef>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
        <p:cNvGrpSpPr/>
        <p:nvPr/>
      </p:nvGrpSpPr>
      <p:grpSpPr>
        <a:xfrm>
          <a:off x="0" y="0"/>
          <a:ext cx="0" cy="0"/>
          <a:chOff x="0" y="0"/>
          <a:chExt cx="0" cy="0"/>
        </a:xfrm>
      </p:grpSpPr>
      <p:sp>
        <p:nvSpPr>
          <p:cNvPr id="20" name="Shape 20"/>
          <p:cNvSpPr txBox="1">
            <a:spLocks noGrp="1"/>
          </p:cNvSpPr>
          <p:nvPr>
            <p:ph type="title"/>
          </p:nvPr>
        </p:nvSpPr>
        <p:spPr>
          <a:xfrm>
            <a:off x="1547812" y="1800225"/>
            <a:ext cx="7138986" cy="409575"/>
          </a:xfrm>
          <a:prstGeom prst="rect">
            <a:avLst/>
          </a:prstGeom>
          <a:noFill/>
          <a:ln>
            <a:noFill/>
          </a:ln>
        </p:spPr>
        <p:txBody>
          <a:bodyPr lIns="91425" tIns="91425" rIns="91425" bIns="91425" anchor="t" anchorCtr="0"/>
          <a:lstStyle>
            <a:lvl1pPr marL="0" marR="0" lvl="0" indent="0" algn="l" rtl="0">
              <a:spcBef>
                <a:spcPts val="0"/>
              </a:spcBef>
              <a:spcAft>
                <a:spcPts val="0"/>
              </a:spcAft>
              <a:defRPr sz="1900" b="0" i="0" u="none" strike="noStrike" cap="none">
                <a:solidFill>
                  <a:schemeClr val="dk2"/>
                </a:solidFill>
                <a:latin typeface="Arial"/>
                <a:ea typeface="Arial"/>
                <a:cs typeface="Arial"/>
                <a:sym typeface="Arial"/>
              </a:defRPr>
            </a:lvl1pPr>
            <a:lvl2pPr marL="0" marR="0" lvl="1" indent="0" algn="l" rtl="0">
              <a:spcBef>
                <a:spcPts val="0"/>
              </a:spcBef>
              <a:spcAft>
                <a:spcPts val="0"/>
              </a:spcAft>
              <a:defRPr sz="1900" b="0" i="0" u="none" strike="noStrike" cap="none">
                <a:solidFill>
                  <a:schemeClr val="dk2"/>
                </a:solidFill>
                <a:latin typeface="Arial"/>
                <a:ea typeface="Arial"/>
                <a:cs typeface="Arial"/>
                <a:sym typeface="Arial"/>
              </a:defRPr>
            </a:lvl2pPr>
            <a:lvl3pPr marL="0" marR="0" lvl="2" indent="0" algn="l" rtl="0">
              <a:spcBef>
                <a:spcPts val="0"/>
              </a:spcBef>
              <a:spcAft>
                <a:spcPts val="0"/>
              </a:spcAft>
              <a:defRPr sz="1900" b="0" i="0" u="none" strike="noStrike" cap="none">
                <a:solidFill>
                  <a:schemeClr val="dk2"/>
                </a:solidFill>
                <a:latin typeface="Arial"/>
                <a:ea typeface="Arial"/>
                <a:cs typeface="Arial"/>
                <a:sym typeface="Arial"/>
              </a:defRPr>
            </a:lvl3pPr>
            <a:lvl4pPr marL="0" marR="0" lvl="3" indent="0" algn="l" rtl="0">
              <a:spcBef>
                <a:spcPts val="0"/>
              </a:spcBef>
              <a:spcAft>
                <a:spcPts val="0"/>
              </a:spcAft>
              <a:defRPr sz="1900" b="0" i="0" u="none" strike="noStrike" cap="none">
                <a:solidFill>
                  <a:schemeClr val="dk2"/>
                </a:solidFill>
                <a:latin typeface="Arial"/>
                <a:ea typeface="Arial"/>
                <a:cs typeface="Arial"/>
                <a:sym typeface="Arial"/>
              </a:defRPr>
            </a:lvl4pPr>
            <a:lvl5pPr marL="0" marR="0" lvl="4" indent="0" algn="l" rtl="0">
              <a:spcBef>
                <a:spcPts val="0"/>
              </a:spcBef>
              <a:spcAft>
                <a:spcPts val="0"/>
              </a:spcAft>
              <a:defRPr sz="19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defRPr sz="4400" b="0" i="0" u="none" strike="noStrike" cap="none">
                <a:solidFill>
                  <a:schemeClr val="dk2"/>
                </a:solidFill>
                <a:latin typeface="Arial"/>
                <a:ea typeface="Arial"/>
                <a:cs typeface="Arial"/>
                <a:sym typeface="Arial"/>
              </a:defRPr>
            </a:lvl9pPr>
          </a:lstStyle>
          <a:p>
            <a:endParaRPr/>
          </a:p>
        </p:txBody>
      </p:sp>
      <p:sp>
        <p:nvSpPr>
          <p:cNvPr id="21" name="Shape 21"/>
          <p:cNvSpPr txBox="1">
            <a:spLocks noGrp="1"/>
          </p:cNvSpPr>
          <p:nvPr>
            <p:ph type="body" idx="1"/>
          </p:nvPr>
        </p:nvSpPr>
        <p:spPr>
          <a:xfrm>
            <a:off x="1547812" y="2209800"/>
            <a:ext cx="7138986" cy="3962399"/>
          </a:xfrm>
          <a:prstGeom prst="rect">
            <a:avLst/>
          </a:prstGeom>
          <a:noFill/>
          <a:ln>
            <a:noFill/>
          </a:ln>
        </p:spPr>
        <p:txBody>
          <a:bodyPr lIns="91425" tIns="91425" rIns="91425" bIns="91425" anchor="t" anchorCtr="0"/>
          <a:lstStyle>
            <a:lvl1pPr marL="342900" marR="0" lvl="0" indent="-222250" algn="l" rtl="0">
              <a:lnSpc>
                <a:spcPct val="136842"/>
              </a:lnSpc>
              <a:spcBef>
                <a:spcPts val="380"/>
              </a:spcBef>
              <a:spcAft>
                <a:spcPts val="0"/>
              </a:spcAft>
              <a:buClr>
                <a:schemeClr val="dk1"/>
              </a:buClr>
              <a:buFont typeface="Arial"/>
              <a:buChar char="-"/>
              <a:defRPr sz="1900" b="0" i="0" u="none" strike="noStrike" cap="none">
                <a:solidFill>
                  <a:schemeClr val="dk1"/>
                </a:solidFill>
                <a:latin typeface="Arial"/>
                <a:ea typeface="Arial"/>
                <a:cs typeface="Arial"/>
                <a:sym typeface="Arial"/>
              </a:defRPr>
            </a:lvl1pPr>
            <a:lvl2pPr marL="742950" marR="0" lvl="1" indent="-165100" algn="l" rtl="0">
              <a:lnSpc>
                <a:spcPct val="136842"/>
              </a:lnSpc>
              <a:spcBef>
                <a:spcPts val="380"/>
              </a:spcBef>
              <a:spcAft>
                <a:spcPts val="0"/>
              </a:spcAft>
              <a:buClr>
                <a:schemeClr val="dk1"/>
              </a:buClr>
              <a:buFont typeface="Arial"/>
              <a:buChar char="-"/>
              <a:defRPr sz="1900" b="0" i="0" u="none" strike="noStrike" cap="none">
                <a:solidFill>
                  <a:schemeClr val="dk1"/>
                </a:solidFill>
                <a:latin typeface="Arial"/>
                <a:ea typeface="Arial"/>
                <a:cs typeface="Arial"/>
                <a:sym typeface="Arial"/>
              </a:defRPr>
            </a:lvl2pPr>
            <a:lvl3pPr marL="1143000" marR="0" lvl="2" indent="-107950" algn="l" rtl="0">
              <a:lnSpc>
                <a:spcPct val="136842"/>
              </a:lnSpc>
              <a:spcBef>
                <a:spcPts val="380"/>
              </a:spcBef>
              <a:spcAft>
                <a:spcPts val="0"/>
              </a:spcAft>
              <a:buClr>
                <a:schemeClr val="dk1"/>
              </a:buClr>
              <a:buFont typeface="Arial"/>
              <a:buChar char="-"/>
              <a:defRPr sz="1900" b="0" i="0" u="none" strike="noStrike" cap="none">
                <a:solidFill>
                  <a:schemeClr val="dk1"/>
                </a:solidFill>
                <a:latin typeface="Arial"/>
                <a:ea typeface="Arial"/>
                <a:cs typeface="Arial"/>
                <a:sym typeface="Arial"/>
              </a:defRPr>
            </a:lvl3pPr>
            <a:lvl4pPr marL="1600200" marR="0" lvl="3" indent="-107950" algn="l" rtl="0">
              <a:lnSpc>
                <a:spcPct val="136842"/>
              </a:lnSpc>
              <a:spcBef>
                <a:spcPts val="380"/>
              </a:spcBef>
              <a:spcAft>
                <a:spcPts val="0"/>
              </a:spcAft>
              <a:buClr>
                <a:schemeClr val="dk1"/>
              </a:buClr>
              <a:buFont typeface="Arial"/>
              <a:buChar char="-"/>
              <a:defRPr sz="1900" b="0" i="0" u="none" strike="noStrike" cap="none">
                <a:solidFill>
                  <a:schemeClr val="dk1"/>
                </a:solidFill>
                <a:latin typeface="Arial"/>
                <a:ea typeface="Arial"/>
                <a:cs typeface="Arial"/>
                <a:sym typeface="Arial"/>
              </a:defRPr>
            </a:lvl4pPr>
            <a:lvl5pPr marL="2057400" marR="0" lvl="4" indent="-107950" algn="l" rtl="0">
              <a:lnSpc>
                <a:spcPct val="136842"/>
              </a:lnSpc>
              <a:spcBef>
                <a:spcPts val="380"/>
              </a:spcBef>
              <a:spcAft>
                <a:spcPts val="0"/>
              </a:spcAft>
              <a:buClr>
                <a:schemeClr val="dk1"/>
              </a:buClr>
              <a:buFont typeface="Arial"/>
              <a:buChar char="-"/>
              <a:defRPr sz="19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0"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hemeOverride" Target="../theme/themeOverride1.xml"/><Relationship Id="rId5" Type="http://schemas.openxmlformats.org/officeDocument/2006/relationships/comments" Target="../comments/commen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mlDrawing" Target="../drawings/vmlDrawing1.vml"/><Relationship Id="rId1" Type="http://schemas.openxmlformats.org/officeDocument/2006/relationships/themeOverride" Target="../theme/themeOverride7.xml"/><Relationship Id="rId6" Type="http://schemas.openxmlformats.org/officeDocument/2006/relationships/image" Target="../media/image4.emf"/><Relationship Id="rId5" Type="http://schemas.openxmlformats.org/officeDocument/2006/relationships/package" Target="../embeddings/Microsoft_Word_Document1.docx"/><Relationship Id="rId4" Type="http://schemas.openxmlformats.org/officeDocument/2006/relationships/notesSlide" Target="../notesSlides/notesSlide3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5.emf"/><Relationship Id="rId4" Type="http://schemas.openxmlformats.org/officeDocument/2006/relationships/package" Target="../embeddings/Microsoft_Word_Document2.docx"/></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6.emf"/><Relationship Id="rId4" Type="http://schemas.openxmlformats.org/officeDocument/2006/relationships/package" Target="../embeddings/Microsoft_Word_Document3.docx"/></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7.emf"/><Relationship Id="rId4" Type="http://schemas.openxmlformats.org/officeDocument/2006/relationships/package" Target="../embeddings/Microsoft_Word_Document4.docx"/></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themeOverride" Target="../theme/themeOverride10.xml"/><Relationship Id="rId4" Type="http://schemas.openxmlformats.org/officeDocument/2006/relationships/hyperlink" Target="mailto:centrumjeugdgezondheid@ncj.nl" TargetMode="Externa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1.xml"/><Relationship Id="rId1" Type="http://schemas.openxmlformats.org/officeDocument/2006/relationships/themeOverride" Target="../theme/themeOverride11.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28"/>
        <p:cNvGrpSpPr/>
        <p:nvPr/>
      </p:nvGrpSpPr>
      <p:grpSpPr>
        <a:xfrm>
          <a:off x="0" y="0"/>
          <a:ext cx="0" cy="0"/>
          <a:chOff x="0" y="0"/>
          <a:chExt cx="0" cy="0"/>
        </a:xfrm>
      </p:grpSpPr>
      <p:sp>
        <p:nvSpPr>
          <p:cNvPr id="29" name="Shape 29"/>
          <p:cNvSpPr txBox="1"/>
          <p:nvPr/>
        </p:nvSpPr>
        <p:spPr>
          <a:xfrm>
            <a:off x="2286000" y="1447800"/>
            <a:ext cx="6629400" cy="3810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2"/>
              </a:buClr>
              <a:buSzPct val="25000"/>
              <a:buFont typeface="Calibri"/>
              <a:buNone/>
            </a:pPr>
            <a:r>
              <a:rPr lang="en-US" sz="1900" b="1" dirty="0" err="1" smtClean="0">
                <a:solidFill>
                  <a:schemeClr val="dk2"/>
                </a:solidFill>
                <a:latin typeface="Calibri"/>
                <a:ea typeface="Calibri"/>
                <a:cs typeface="Calibri"/>
                <a:sym typeface="Calibri"/>
              </a:rPr>
              <a:t>Kindermishandeling</a:t>
            </a:r>
            <a:endParaRPr lang="en-US" sz="1900" b="1" i="0" u="none" strike="noStrike" cap="none" dirty="0">
              <a:solidFill>
                <a:schemeClr val="dk2"/>
              </a:solidFill>
              <a:latin typeface="Calibri"/>
              <a:ea typeface="Calibri"/>
              <a:cs typeface="Calibri"/>
              <a:sym typeface="Calibri"/>
            </a:endParaRPr>
          </a:p>
        </p:txBody>
      </p:sp>
      <p:sp>
        <p:nvSpPr>
          <p:cNvPr id="30" name="Shape 30"/>
          <p:cNvSpPr txBox="1"/>
          <p:nvPr/>
        </p:nvSpPr>
        <p:spPr>
          <a:xfrm>
            <a:off x="2286000" y="1824036"/>
            <a:ext cx="6629400" cy="1447800"/>
          </a:xfrm>
          <a:prstGeom prst="rect">
            <a:avLst/>
          </a:prstGeom>
          <a:noFill/>
          <a:ln>
            <a:noFill/>
          </a:ln>
        </p:spPr>
        <p:txBody>
          <a:bodyPr lIns="91425" tIns="45700" rIns="91425" bIns="45700" anchor="t" anchorCtr="0">
            <a:noAutofit/>
          </a:bodyPr>
          <a:lstStyle/>
          <a:p>
            <a:pPr lvl="0">
              <a:lnSpc>
                <a:spcPct val="136842"/>
              </a:lnSpc>
              <a:buClr>
                <a:schemeClr val="dk1"/>
              </a:buClr>
              <a:buSzPct val="25000"/>
            </a:pPr>
            <a:r>
              <a:rPr lang="en-US" sz="1900" dirty="0">
                <a:solidFill>
                  <a:schemeClr val="dk1"/>
                </a:solidFill>
                <a:latin typeface="Calibri"/>
                <a:ea typeface="Calibri"/>
                <a:cs typeface="Calibri"/>
                <a:sym typeface="Calibri"/>
              </a:rPr>
              <a:t>Remy Vink, Marianne de Wolff, Annelies Broerse, Nen Heerdink, Bregje van Sleuwen, Mascha Kamphuis (</a:t>
            </a:r>
            <a:r>
              <a:rPr lang="en-US" sz="1900" dirty="0" smtClean="0">
                <a:solidFill>
                  <a:schemeClr val="dk1"/>
                </a:solidFill>
                <a:latin typeface="Calibri"/>
                <a:ea typeface="Calibri"/>
                <a:cs typeface="Calibri"/>
                <a:sym typeface="Calibri"/>
              </a:rPr>
              <a:t>TNO)</a:t>
            </a:r>
            <a:endParaRPr lang="en-US" sz="1900" b="0" i="0" u="none" strike="noStrike" cap="none" dirty="0">
              <a:solidFill>
                <a:schemeClr val="dk1"/>
              </a:solidFill>
              <a:latin typeface="Calibri"/>
              <a:ea typeface="Calibri"/>
              <a:cs typeface="Calibri"/>
              <a:sym typeface="Calibri"/>
            </a:endParaRPr>
          </a:p>
          <a:p>
            <a:pPr marL="0" marR="0" lvl="0" indent="0" algn="l" rtl="0">
              <a:lnSpc>
                <a:spcPct val="136842"/>
              </a:lnSpc>
              <a:spcBef>
                <a:spcPts val="380"/>
              </a:spcBef>
              <a:spcAft>
                <a:spcPts val="0"/>
              </a:spcAft>
              <a:buClr>
                <a:schemeClr val="dk1"/>
              </a:buClr>
              <a:buSzPct val="25000"/>
              <a:buFont typeface="Calibri"/>
              <a:buNone/>
            </a:pPr>
            <a:r>
              <a:rPr lang="en-US" sz="1900" b="0" i="0" u="none" strike="noStrike" cap="none" dirty="0" smtClean="0">
                <a:solidFill>
                  <a:schemeClr val="dk1"/>
                </a:solidFill>
                <a:latin typeface="Calibri"/>
                <a:ea typeface="Calibri"/>
                <a:cs typeface="Calibri"/>
                <a:sym typeface="Calibri"/>
              </a:rPr>
              <a:t>April 2016</a:t>
            </a:r>
            <a:endParaRPr lang="en-US" sz="19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sz="1800" b="0" i="0" u="none" strike="noStrike" cap="none" dirty="0">
              <a:solidFill>
                <a:schemeClr val="dk1"/>
              </a:solidFill>
              <a:latin typeface="Arial"/>
              <a:ea typeface="Arial"/>
              <a:cs typeface="Arial"/>
              <a:sym typeface="Arial"/>
            </a:endParaRP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Shape 49"/>
          <p:cNvSpPr txBox="1"/>
          <p:nvPr/>
        </p:nvSpPr>
        <p:spPr>
          <a:xfrm>
            <a:off x="1420518" y="1348039"/>
            <a:ext cx="7138986" cy="40957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2"/>
              </a:buClr>
              <a:buSzPct val="25000"/>
              <a:buFont typeface="Calibri"/>
              <a:buNone/>
            </a:pPr>
            <a:r>
              <a:rPr lang="en-US" sz="1900" b="1" i="0" u="none" strike="noStrike" cap="none" dirty="0" err="1" smtClean="0">
                <a:solidFill>
                  <a:schemeClr val="dk2"/>
                </a:solidFill>
                <a:latin typeface="Calibri"/>
                <a:ea typeface="Calibri"/>
                <a:cs typeface="Calibri"/>
                <a:sym typeface="Calibri"/>
              </a:rPr>
              <a:t>Beschermende</a:t>
            </a:r>
            <a:r>
              <a:rPr lang="en-US" sz="1900" b="1" i="0" u="none" strike="noStrike" cap="none" dirty="0" smtClean="0">
                <a:solidFill>
                  <a:schemeClr val="dk2"/>
                </a:solidFill>
                <a:latin typeface="Calibri"/>
                <a:ea typeface="Calibri"/>
                <a:cs typeface="Calibri"/>
                <a:sym typeface="Calibri"/>
              </a:rPr>
              <a:t> </a:t>
            </a:r>
            <a:r>
              <a:rPr lang="en-US" sz="1900" b="1" i="0" u="none" strike="noStrike" cap="none" dirty="0" err="1" smtClean="0">
                <a:solidFill>
                  <a:schemeClr val="dk2"/>
                </a:solidFill>
                <a:latin typeface="Calibri"/>
                <a:ea typeface="Calibri"/>
                <a:cs typeface="Calibri"/>
                <a:sym typeface="Calibri"/>
              </a:rPr>
              <a:t>en</a:t>
            </a:r>
            <a:r>
              <a:rPr lang="en-US" sz="1900" b="1" i="0" u="none" strike="noStrike" cap="none" dirty="0" smtClean="0">
                <a:solidFill>
                  <a:schemeClr val="dk2"/>
                </a:solidFill>
                <a:latin typeface="Calibri"/>
                <a:ea typeface="Calibri"/>
                <a:cs typeface="Calibri"/>
                <a:sym typeface="Calibri"/>
              </a:rPr>
              <a:t> (</a:t>
            </a:r>
            <a:r>
              <a:rPr lang="en-US" sz="1900" b="1" i="0" u="none" strike="noStrike" cap="none" dirty="0" err="1" smtClean="0">
                <a:solidFill>
                  <a:schemeClr val="dk2"/>
                </a:solidFill>
                <a:latin typeface="Calibri"/>
                <a:ea typeface="Calibri"/>
                <a:cs typeface="Calibri"/>
                <a:sym typeface="Calibri"/>
              </a:rPr>
              <a:t>veiligheids</a:t>
            </a:r>
            <a:r>
              <a:rPr lang="en-US" sz="1900" b="1" i="0" u="none" strike="noStrike" cap="none" dirty="0" smtClean="0">
                <a:solidFill>
                  <a:schemeClr val="dk2"/>
                </a:solidFill>
                <a:latin typeface="Calibri"/>
                <a:ea typeface="Calibri"/>
                <a:cs typeface="Calibri"/>
                <a:sym typeface="Calibri"/>
              </a:rPr>
              <a:t>)</a:t>
            </a:r>
            <a:r>
              <a:rPr lang="en-US" sz="1900" b="1" i="0" u="none" strike="noStrike" cap="none" dirty="0" err="1" smtClean="0">
                <a:solidFill>
                  <a:schemeClr val="dk2"/>
                </a:solidFill>
                <a:latin typeface="Calibri"/>
                <a:ea typeface="Calibri"/>
                <a:cs typeface="Calibri"/>
                <a:sym typeface="Calibri"/>
              </a:rPr>
              <a:t>bevorderende</a:t>
            </a:r>
            <a:r>
              <a:rPr lang="en-US" sz="1900" b="1" i="0" u="none" strike="noStrike" cap="none" dirty="0" smtClean="0">
                <a:solidFill>
                  <a:schemeClr val="dk2"/>
                </a:solidFill>
                <a:latin typeface="Calibri"/>
                <a:ea typeface="Calibri"/>
                <a:cs typeface="Calibri"/>
                <a:sym typeface="Calibri"/>
              </a:rPr>
              <a:t> </a:t>
            </a:r>
            <a:r>
              <a:rPr lang="en-US" sz="1900" b="1" i="0" u="none" strike="noStrike" cap="none" dirty="0" err="1" smtClean="0">
                <a:solidFill>
                  <a:schemeClr val="dk2"/>
                </a:solidFill>
                <a:latin typeface="Calibri"/>
                <a:ea typeface="Calibri"/>
                <a:cs typeface="Calibri"/>
                <a:sym typeface="Calibri"/>
              </a:rPr>
              <a:t>factoren</a:t>
            </a:r>
            <a:endParaRPr lang="en-US" sz="1900" b="1" i="0" u="none" strike="noStrike" cap="none" dirty="0">
              <a:solidFill>
                <a:schemeClr val="dk2"/>
              </a:solidFill>
              <a:latin typeface="Calibri"/>
              <a:ea typeface="Calibri"/>
              <a:cs typeface="Calibri"/>
              <a:sym typeface="Calibri"/>
            </a:endParaRPr>
          </a:p>
        </p:txBody>
      </p:sp>
      <p:sp>
        <p:nvSpPr>
          <p:cNvPr id="51" name="Shape 51"/>
          <p:cNvSpPr txBox="1"/>
          <p:nvPr/>
        </p:nvSpPr>
        <p:spPr>
          <a:xfrm>
            <a:off x="6705600" y="6553200"/>
            <a:ext cx="1981199" cy="2286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A08241"/>
              </a:buClr>
              <a:buSzPct val="25000"/>
              <a:buFont typeface="Calibri"/>
              <a:buNone/>
            </a:pPr>
            <a:r>
              <a:rPr lang="en-US" sz="1000" b="0" i="0" u="none" strike="noStrike" cap="none">
                <a:solidFill>
                  <a:srgbClr val="A08241"/>
                </a:solidFill>
                <a:latin typeface="Calibri"/>
                <a:ea typeface="Calibri"/>
                <a:cs typeface="Calibri"/>
                <a:sym typeface="Calibri"/>
              </a:rPr>
              <a:t>*</a:t>
            </a:r>
          </a:p>
        </p:txBody>
      </p:sp>
      <p:sp>
        <p:nvSpPr>
          <p:cNvPr id="5" name="Shape 36"/>
          <p:cNvSpPr txBox="1"/>
          <p:nvPr/>
        </p:nvSpPr>
        <p:spPr>
          <a:xfrm>
            <a:off x="1420518" y="1804381"/>
            <a:ext cx="7463766" cy="3960440"/>
          </a:xfrm>
          <a:prstGeom prst="rect">
            <a:avLst/>
          </a:prstGeom>
          <a:noFill/>
          <a:ln>
            <a:noFill/>
          </a:ln>
        </p:spPr>
        <p:txBody>
          <a:bodyPr lIns="91425" tIns="45700" rIns="91425" bIns="45700" anchor="t" anchorCtr="0">
            <a:noAutofit/>
          </a:bodyPr>
          <a:lstStyle/>
          <a:p>
            <a:pPr lvl="2">
              <a:spcBef>
                <a:spcPts val="380"/>
              </a:spcBef>
              <a:buClr>
                <a:schemeClr val="dk1"/>
              </a:buClr>
              <a:buSzPct val="100000"/>
            </a:pPr>
            <a:endParaRPr lang="nl-NL" sz="1900" dirty="0" smtClean="0">
              <a:solidFill>
                <a:schemeClr val="dk1"/>
              </a:solidFill>
              <a:latin typeface="Calibri"/>
              <a:ea typeface="Calibri"/>
              <a:cs typeface="Calibri"/>
            </a:endParaRPr>
          </a:p>
          <a:p>
            <a:pPr lvl="2">
              <a:spcBef>
                <a:spcPts val="380"/>
              </a:spcBef>
              <a:buClr>
                <a:schemeClr val="dk1"/>
              </a:buClr>
              <a:buSzPct val="100000"/>
            </a:pPr>
            <a:r>
              <a:rPr lang="nl-NL" sz="1900" dirty="0" smtClean="0">
                <a:solidFill>
                  <a:schemeClr val="dk1"/>
                </a:solidFill>
                <a:latin typeface="Calibri"/>
                <a:ea typeface="Calibri"/>
                <a:cs typeface="Calibri"/>
              </a:rPr>
              <a:t>Factoren bij </a:t>
            </a:r>
            <a:r>
              <a:rPr lang="nl-NL" sz="1900" dirty="0">
                <a:solidFill>
                  <a:schemeClr val="dk1"/>
                </a:solidFill>
                <a:latin typeface="Calibri"/>
                <a:ea typeface="Calibri"/>
                <a:cs typeface="Calibri"/>
              </a:rPr>
              <a:t>de jeugdige </a:t>
            </a:r>
            <a:r>
              <a:rPr lang="nl-NL" sz="1900" dirty="0" smtClean="0">
                <a:solidFill>
                  <a:schemeClr val="dk1"/>
                </a:solidFill>
                <a:latin typeface="Calibri"/>
                <a:ea typeface="Calibri"/>
                <a:cs typeface="Calibri"/>
              </a:rPr>
              <a:t>zelf:</a:t>
            </a:r>
            <a:endParaRPr lang="nl-NL" sz="1900" dirty="0">
              <a:solidFill>
                <a:schemeClr val="dk1"/>
              </a:solidFill>
              <a:latin typeface="Calibri"/>
              <a:ea typeface="Calibri"/>
              <a:cs typeface="Calibri"/>
            </a:endParaRPr>
          </a:p>
          <a:p>
            <a:pPr marL="342900" lvl="2" indent="-342900">
              <a:spcBef>
                <a:spcPts val="380"/>
              </a:spcBef>
              <a:buClr>
                <a:schemeClr val="dk1"/>
              </a:buClr>
              <a:buSzPct val="100000"/>
              <a:buFont typeface="Arial" panose="020B0604020202020204" pitchFamily="34" charset="0"/>
              <a:buChar char="•"/>
            </a:pPr>
            <a:r>
              <a:rPr lang="nl-NL" sz="1900" dirty="0" smtClean="0">
                <a:solidFill>
                  <a:schemeClr val="dk1"/>
                </a:solidFill>
                <a:latin typeface="Calibri"/>
                <a:ea typeface="Calibri"/>
                <a:cs typeface="Calibri"/>
              </a:rPr>
              <a:t>veerkracht</a:t>
            </a:r>
          </a:p>
          <a:p>
            <a:pPr marL="342900" lvl="2" indent="-342900">
              <a:spcBef>
                <a:spcPts val="380"/>
              </a:spcBef>
              <a:buClr>
                <a:schemeClr val="dk1"/>
              </a:buClr>
              <a:buSzPct val="100000"/>
              <a:buFont typeface="Arial" panose="020B0604020202020204" pitchFamily="34" charset="0"/>
              <a:buChar char="•"/>
            </a:pPr>
            <a:r>
              <a:rPr lang="nl-NL" sz="1900" dirty="0" smtClean="0">
                <a:solidFill>
                  <a:schemeClr val="dk1"/>
                </a:solidFill>
                <a:latin typeface="Calibri"/>
                <a:ea typeface="Calibri"/>
                <a:cs typeface="Calibri"/>
              </a:rPr>
              <a:t>gevoel </a:t>
            </a:r>
            <a:r>
              <a:rPr lang="nl-NL" sz="1900" dirty="0">
                <a:solidFill>
                  <a:schemeClr val="dk1"/>
                </a:solidFill>
                <a:latin typeface="Calibri"/>
                <a:ea typeface="Calibri"/>
                <a:cs typeface="Calibri"/>
              </a:rPr>
              <a:t>van perspectief, </a:t>
            </a:r>
            <a:r>
              <a:rPr lang="nl-NL" sz="1900" dirty="0" smtClean="0">
                <a:solidFill>
                  <a:schemeClr val="dk1"/>
                </a:solidFill>
                <a:latin typeface="Calibri"/>
                <a:ea typeface="Calibri"/>
                <a:cs typeface="Calibri"/>
              </a:rPr>
              <a:t>zingeving</a:t>
            </a:r>
            <a:endParaRPr lang="nl-NL" sz="1900" dirty="0">
              <a:solidFill>
                <a:schemeClr val="dk1"/>
              </a:solidFill>
              <a:latin typeface="Calibri"/>
              <a:ea typeface="Calibri"/>
              <a:cs typeface="Calibri"/>
            </a:endParaRPr>
          </a:p>
          <a:p>
            <a:pPr marL="342900" lvl="2" indent="-342900">
              <a:spcBef>
                <a:spcPts val="380"/>
              </a:spcBef>
              <a:buClr>
                <a:schemeClr val="dk1"/>
              </a:buClr>
              <a:buSzPct val="100000"/>
              <a:buFont typeface="Arial" panose="020B0604020202020204" pitchFamily="34" charset="0"/>
              <a:buChar char="•"/>
            </a:pPr>
            <a:r>
              <a:rPr lang="nl-NL" sz="1900" dirty="0">
                <a:solidFill>
                  <a:schemeClr val="dk1"/>
                </a:solidFill>
                <a:latin typeface="Calibri"/>
                <a:ea typeface="Calibri"/>
                <a:cs typeface="Calibri"/>
              </a:rPr>
              <a:t>eigen effectiviteit beleving (positieve interne ‘locus of control</a:t>
            </a:r>
            <a:r>
              <a:rPr lang="nl-NL" sz="1900" dirty="0" smtClean="0">
                <a:solidFill>
                  <a:schemeClr val="dk1"/>
                </a:solidFill>
                <a:latin typeface="Calibri"/>
                <a:ea typeface="Calibri"/>
                <a:cs typeface="Calibri"/>
              </a:rPr>
              <a:t>’)</a:t>
            </a:r>
            <a:endParaRPr lang="nl-NL" sz="1900" dirty="0">
              <a:solidFill>
                <a:schemeClr val="dk1"/>
              </a:solidFill>
              <a:latin typeface="Calibri"/>
              <a:ea typeface="Calibri"/>
              <a:cs typeface="Calibri"/>
            </a:endParaRPr>
          </a:p>
          <a:p>
            <a:pPr marL="342900" lvl="2" indent="-342900">
              <a:spcBef>
                <a:spcPts val="380"/>
              </a:spcBef>
              <a:buClr>
                <a:schemeClr val="dk1"/>
              </a:buClr>
              <a:buSzPct val="100000"/>
              <a:buFont typeface="Arial" panose="020B0604020202020204" pitchFamily="34" charset="0"/>
              <a:buChar char="•"/>
            </a:pPr>
            <a:r>
              <a:rPr lang="nl-NL" sz="1900" dirty="0">
                <a:solidFill>
                  <a:schemeClr val="dk1"/>
                </a:solidFill>
                <a:latin typeface="Calibri"/>
                <a:ea typeface="Calibri"/>
                <a:cs typeface="Calibri"/>
              </a:rPr>
              <a:t>vermogen tot </a:t>
            </a:r>
            <a:r>
              <a:rPr lang="nl-NL" sz="1900" dirty="0" smtClean="0">
                <a:solidFill>
                  <a:schemeClr val="dk1"/>
                </a:solidFill>
                <a:latin typeface="Calibri"/>
                <a:ea typeface="Calibri"/>
                <a:cs typeface="Calibri"/>
              </a:rPr>
              <a:t>zelfregulatie</a:t>
            </a:r>
            <a:endParaRPr lang="nl-NL" sz="1900" dirty="0">
              <a:solidFill>
                <a:schemeClr val="dk1"/>
              </a:solidFill>
              <a:latin typeface="Calibri"/>
              <a:ea typeface="Calibri"/>
              <a:cs typeface="Calibri"/>
            </a:endParaRPr>
          </a:p>
          <a:p>
            <a:pPr marL="342900" lvl="2" indent="-342900">
              <a:spcBef>
                <a:spcPts val="380"/>
              </a:spcBef>
              <a:buClr>
                <a:schemeClr val="dk1"/>
              </a:buClr>
              <a:buSzPct val="100000"/>
              <a:buFont typeface="Arial" panose="020B0604020202020204" pitchFamily="34" charset="0"/>
              <a:buChar char="•"/>
            </a:pPr>
            <a:r>
              <a:rPr lang="nl-NL" sz="1900" dirty="0" smtClean="0">
                <a:solidFill>
                  <a:schemeClr val="dk1"/>
                </a:solidFill>
                <a:latin typeface="Calibri"/>
                <a:ea typeface="Calibri"/>
                <a:cs typeface="Calibri"/>
              </a:rPr>
              <a:t>oplossingsvermogen</a:t>
            </a:r>
            <a:endParaRPr lang="nl-NL" sz="1900" dirty="0">
              <a:solidFill>
                <a:schemeClr val="dk1"/>
              </a:solidFill>
              <a:latin typeface="Calibri"/>
              <a:ea typeface="Calibri"/>
              <a:cs typeface="Calibri"/>
            </a:endParaRPr>
          </a:p>
          <a:p>
            <a:pPr marL="342900" lvl="2" indent="-342900">
              <a:spcBef>
                <a:spcPts val="380"/>
              </a:spcBef>
              <a:buClr>
                <a:schemeClr val="dk1"/>
              </a:buClr>
              <a:buSzPct val="100000"/>
              <a:buFont typeface="Arial" panose="020B0604020202020204" pitchFamily="34" charset="0"/>
              <a:buChar char="•"/>
            </a:pPr>
            <a:r>
              <a:rPr lang="nl-NL" sz="1900" dirty="0">
                <a:solidFill>
                  <a:schemeClr val="dk1"/>
                </a:solidFill>
                <a:latin typeface="Calibri"/>
                <a:ea typeface="Calibri"/>
                <a:cs typeface="Calibri"/>
              </a:rPr>
              <a:t>sociale </a:t>
            </a:r>
            <a:r>
              <a:rPr lang="nl-NL" sz="1900" dirty="0" smtClean="0">
                <a:solidFill>
                  <a:schemeClr val="dk1"/>
                </a:solidFill>
                <a:latin typeface="Calibri"/>
                <a:ea typeface="Calibri"/>
                <a:cs typeface="Calibri"/>
              </a:rPr>
              <a:t>vaardigheden </a:t>
            </a:r>
            <a:endParaRPr lang="nl-NL" sz="1900" dirty="0">
              <a:solidFill>
                <a:schemeClr val="dk1"/>
              </a:solidFill>
              <a:latin typeface="Calibri"/>
              <a:ea typeface="Calibri"/>
              <a:cs typeface="Calibri"/>
            </a:endParaRPr>
          </a:p>
          <a:p>
            <a:pPr marL="342900" lvl="2" indent="-342900">
              <a:spcBef>
                <a:spcPts val="380"/>
              </a:spcBef>
              <a:buClr>
                <a:schemeClr val="dk1"/>
              </a:buClr>
              <a:buSzPct val="100000"/>
              <a:buFont typeface="Arial" panose="020B0604020202020204" pitchFamily="34" charset="0"/>
              <a:buChar char="•"/>
            </a:pPr>
            <a:r>
              <a:rPr lang="nl-NL" sz="1900" dirty="0">
                <a:solidFill>
                  <a:schemeClr val="dk1"/>
                </a:solidFill>
                <a:latin typeface="Calibri"/>
                <a:ea typeface="Calibri"/>
                <a:cs typeface="Calibri"/>
              </a:rPr>
              <a:t>positieve betrokkenheid bij </a:t>
            </a:r>
            <a:r>
              <a:rPr lang="nl-NL" sz="1900" dirty="0" smtClean="0">
                <a:solidFill>
                  <a:schemeClr val="dk1"/>
                </a:solidFill>
                <a:latin typeface="Calibri"/>
                <a:ea typeface="Calibri"/>
                <a:cs typeface="Calibri"/>
              </a:rPr>
              <a:t>activiteiten</a:t>
            </a:r>
            <a:endParaRPr lang="nl-NL" sz="1900" dirty="0">
              <a:solidFill>
                <a:schemeClr val="dk1"/>
              </a:solidFill>
              <a:latin typeface="Calibri"/>
              <a:ea typeface="Calibri"/>
              <a:cs typeface="Calibri"/>
            </a:endParaRPr>
          </a:p>
          <a:p>
            <a:pPr lvl="2">
              <a:spcBef>
                <a:spcPts val="380"/>
              </a:spcBef>
              <a:buClr>
                <a:schemeClr val="dk1"/>
              </a:buClr>
              <a:buSzPct val="100000"/>
            </a:pPr>
            <a:r>
              <a:rPr lang="nl-NL" sz="1900" dirty="0">
                <a:solidFill>
                  <a:schemeClr val="dk1"/>
                </a:solidFill>
                <a:latin typeface="Calibri"/>
                <a:ea typeface="Calibri"/>
                <a:cs typeface="Calibri"/>
              </a:rPr>
              <a:t> </a:t>
            </a:r>
          </a:p>
          <a:p>
            <a:pPr lvl="2">
              <a:spcBef>
                <a:spcPts val="380"/>
              </a:spcBef>
              <a:buClr>
                <a:schemeClr val="dk1"/>
              </a:buClr>
              <a:buSzPct val="100000"/>
            </a:pPr>
            <a:endParaRPr lang="nl-NL" sz="1900" dirty="0">
              <a:solidFill>
                <a:schemeClr val="dk1"/>
              </a:solidFill>
              <a:latin typeface="Calibri"/>
              <a:ea typeface="Calibri"/>
              <a:cs typeface="Calibri"/>
            </a:endParaRPr>
          </a:p>
          <a:p>
            <a:pPr lvl="2">
              <a:spcBef>
                <a:spcPts val="380"/>
              </a:spcBef>
              <a:buClr>
                <a:schemeClr val="dk1"/>
              </a:buClr>
              <a:buSzPct val="100000"/>
            </a:pPr>
            <a:endParaRPr lang="nl-NL" sz="1900" dirty="0">
              <a:solidFill>
                <a:schemeClr val="dk1"/>
              </a:solidFill>
              <a:latin typeface="Calibri"/>
              <a:ea typeface="Calibri"/>
              <a:cs typeface="Calibri"/>
            </a:endParaRPr>
          </a:p>
        </p:txBody>
      </p:sp>
    </p:spTree>
    <p:extLst>
      <p:ext uri="{BB962C8B-B14F-4D97-AF65-F5344CB8AC3E}">
        <p14:creationId xmlns:p14="http://schemas.microsoft.com/office/powerpoint/2010/main" val="4260351386"/>
      </p:ext>
    </p:extLst>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Shape 49"/>
          <p:cNvSpPr txBox="1"/>
          <p:nvPr/>
        </p:nvSpPr>
        <p:spPr>
          <a:xfrm>
            <a:off x="1420518" y="1228658"/>
            <a:ext cx="7138986" cy="40957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2"/>
              </a:buClr>
              <a:buSzPct val="25000"/>
              <a:buFont typeface="Calibri"/>
              <a:buNone/>
            </a:pPr>
            <a:r>
              <a:rPr lang="en-US" sz="1900" b="1" i="0" u="none" strike="noStrike" cap="none" dirty="0" err="1" smtClean="0">
                <a:solidFill>
                  <a:schemeClr val="dk2"/>
                </a:solidFill>
                <a:latin typeface="Calibri"/>
                <a:ea typeface="Calibri"/>
                <a:cs typeface="Calibri"/>
                <a:sym typeface="Calibri"/>
              </a:rPr>
              <a:t>Vervolg</a:t>
            </a:r>
            <a:r>
              <a:rPr lang="en-US" sz="1900" b="1" i="0" u="none" strike="noStrike" cap="none" dirty="0" smtClean="0">
                <a:solidFill>
                  <a:schemeClr val="dk2"/>
                </a:solidFill>
                <a:latin typeface="Calibri"/>
                <a:ea typeface="Calibri"/>
                <a:cs typeface="Calibri"/>
                <a:sym typeface="Calibri"/>
              </a:rPr>
              <a:t> - </a:t>
            </a:r>
            <a:r>
              <a:rPr lang="en-US" sz="1900" b="1" i="0" u="none" strike="noStrike" cap="none" dirty="0" err="1" smtClean="0">
                <a:solidFill>
                  <a:schemeClr val="dk2"/>
                </a:solidFill>
                <a:latin typeface="Calibri"/>
                <a:ea typeface="Calibri"/>
                <a:cs typeface="Calibri"/>
                <a:sym typeface="Calibri"/>
              </a:rPr>
              <a:t>Beschermende</a:t>
            </a:r>
            <a:r>
              <a:rPr lang="en-US" sz="1900" b="1" i="0" u="none" strike="noStrike" cap="none" dirty="0" smtClean="0">
                <a:solidFill>
                  <a:schemeClr val="dk2"/>
                </a:solidFill>
                <a:latin typeface="Calibri"/>
                <a:ea typeface="Calibri"/>
                <a:cs typeface="Calibri"/>
                <a:sym typeface="Calibri"/>
              </a:rPr>
              <a:t> </a:t>
            </a:r>
            <a:r>
              <a:rPr lang="en-US" sz="1900" b="1" i="0" u="none" strike="noStrike" cap="none" dirty="0" err="1" smtClean="0">
                <a:solidFill>
                  <a:schemeClr val="dk2"/>
                </a:solidFill>
                <a:latin typeface="Calibri"/>
                <a:ea typeface="Calibri"/>
                <a:cs typeface="Calibri"/>
                <a:sym typeface="Calibri"/>
              </a:rPr>
              <a:t>en</a:t>
            </a:r>
            <a:r>
              <a:rPr lang="en-US" sz="1900" b="1" i="0" u="none" strike="noStrike" cap="none" dirty="0" smtClean="0">
                <a:solidFill>
                  <a:schemeClr val="dk2"/>
                </a:solidFill>
                <a:latin typeface="Calibri"/>
                <a:ea typeface="Calibri"/>
                <a:cs typeface="Calibri"/>
                <a:sym typeface="Calibri"/>
              </a:rPr>
              <a:t> (</a:t>
            </a:r>
            <a:r>
              <a:rPr lang="en-US" sz="1900" b="1" i="0" u="none" strike="noStrike" cap="none" dirty="0" err="1" smtClean="0">
                <a:solidFill>
                  <a:schemeClr val="dk2"/>
                </a:solidFill>
                <a:latin typeface="Calibri"/>
                <a:ea typeface="Calibri"/>
                <a:cs typeface="Calibri"/>
                <a:sym typeface="Calibri"/>
              </a:rPr>
              <a:t>veiligheids</a:t>
            </a:r>
            <a:r>
              <a:rPr lang="en-US" sz="1900" b="1" i="0" u="none" strike="noStrike" cap="none" dirty="0" smtClean="0">
                <a:solidFill>
                  <a:schemeClr val="dk2"/>
                </a:solidFill>
                <a:latin typeface="Calibri"/>
                <a:ea typeface="Calibri"/>
                <a:cs typeface="Calibri"/>
                <a:sym typeface="Calibri"/>
              </a:rPr>
              <a:t>)</a:t>
            </a:r>
            <a:r>
              <a:rPr lang="en-US" sz="1900" b="1" i="0" u="none" strike="noStrike" cap="none" dirty="0" err="1" smtClean="0">
                <a:solidFill>
                  <a:schemeClr val="dk2"/>
                </a:solidFill>
                <a:latin typeface="Calibri"/>
                <a:ea typeface="Calibri"/>
                <a:cs typeface="Calibri"/>
                <a:sym typeface="Calibri"/>
              </a:rPr>
              <a:t>bevorderende</a:t>
            </a:r>
            <a:r>
              <a:rPr lang="en-US" sz="1900" b="1" i="0" u="none" strike="noStrike" cap="none" dirty="0" smtClean="0">
                <a:solidFill>
                  <a:schemeClr val="dk2"/>
                </a:solidFill>
                <a:latin typeface="Calibri"/>
                <a:ea typeface="Calibri"/>
                <a:cs typeface="Calibri"/>
                <a:sym typeface="Calibri"/>
              </a:rPr>
              <a:t> </a:t>
            </a:r>
            <a:r>
              <a:rPr lang="en-US" sz="1900" b="1" i="0" u="none" strike="noStrike" cap="none" dirty="0" err="1" smtClean="0">
                <a:solidFill>
                  <a:schemeClr val="dk2"/>
                </a:solidFill>
                <a:latin typeface="Calibri"/>
                <a:ea typeface="Calibri"/>
                <a:cs typeface="Calibri"/>
                <a:sym typeface="Calibri"/>
              </a:rPr>
              <a:t>factoren</a:t>
            </a:r>
            <a:endParaRPr lang="en-US" sz="1900" b="1" i="0" u="none" strike="noStrike" cap="none" dirty="0">
              <a:solidFill>
                <a:schemeClr val="dk2"/>
              </a:solidFill>
              <a:latin typeface="Calibri"/>
              <a:ea typeface="Calibri"/>
              <a:cs typeface="Calibri"/>
              <a:sym typeface="Calibri"/>
            </a:endParaRPr>
          </a:p>
        </p:txBody>
      </p:sp>
      <p:sp>
        <p:nvSpPr>
          <p:cNvPr id="51" name="Shape 51"/>
          <p:cNvSpPr txBox="1"/>
          <p:nvPr/>
        </p:nvSpPr>
        <p:spPr>
          <a:xfrm>
            <a:off x="6705600" y="6553200"/>
            <a:ext cx="1981199" cy="2286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A08241"/>
              </a:buClr>
              <a:buSzPct val="25000"/>
              <a:buFont typeface="Calibri"/>
              <a:buNone/>
            </a:pPr>
            <a:r>
              <a:rPr lang="en-US" sz="1000" b="0" i="0" u="none" strike="noStrike" cap="none">
                <a:solidFill>
                  <a:srgbClr val="A08241"/>
                </a:solidFill>
                <a:latin typeface="Calibri"/>
                <a:ea typeface="Calibri"/>
                <a:cs typeface="Calibri"/>
                <a:sym typeface="Calibri"/>
              </a:rPr>
              <a:t>*</a:t>
            </a:r>
          </a:p>
        </p:txBody>
      </p:sp>
      <p:sp>
        <p:nvSpPr>
          <p:cNvPr id="5" name="Shape 36"/>
          <p:cNvSpPr txBox="1"/>
          <p:nvPr/>
        </p:nvSpPr>
        <p:spPr>
          <a:xfrm>
            <a:off x="1420518" y="1772816"/>
            <a:ext cx="7463766" cy="3960440"/>
          </a:xfrm>
          <a:prstGeom prst="rect">
            <a:avLst/>
          </a:prstGeom>
          <a:noFill/>
          <a:ln>
            <a:noFill/>
          </a:ln>
        </p:spPr>
        <p:txBody>
          <a:bodyPr lIns="91425" tIns="45700" rIns="91425" bIns="45700" anchor="t" anchorCtr="0">
            <a:noAutofit/>
          </a:bodyPr>
          <a:lstStyle/>
          <a:p>
            <a:pPr lvl="2">
              <a:spcBef>
                <a:spcPts val="380"/>
              </a:spcBef>
              <a:buClr>
                <a:schemeClr val="dk1"/>
              </a:buClr>
              <a:buSzPct val="100000"/>
            </a:pPr>
            <a:endParaRPr lang="nl-NL" sz="1900" dirty="0" smtClean="0">
              <a:solidFill>
                <a:schemeClr val="dk1"/>
              </a:solidFill>
              <a:latin typeface="Calibri"/>
              <a:ea typeface="Calibri"/>
              <a:cs typeface="Calibri"/>
            </a:endParaRPr>
          </a:p>
          <a:p>
            <a:pPr lvl="2">
              <a:spcBef>
                <a:spcPts val="380"/>
              </a:spcBef>
              <a:buClr>
                <a:schemeClr val="dk1"/>
              </a:buClr>
              <a:buSzPct val="100000"/>
            </a:pPr>
            <a:r>
              <a:rPr lang="nl-NL" sz="1900" dirty="0" smtClean="0">
                <a:solidFill>
                  <a:schemeClr val="dk1"/>
                </a:solidFill>
                <a:latin typeface="Calibri"/>
                <a:ea typeface="Calibri"/>
                <a:cs typeface="Calibri"/>
              </a:rPr>
              <a:t>Interpersoonlijke </a:t>
            </a:r>
            <a:r>
              <a:rPr lang="nl-NL" sz="1900" dirty="0">
                <a:solidFill>
                  <a:schemeClr val="dk1"/>
                </a:solidFill>
                <a:latin typeface="Calibri"/>
                <a:ea typeface="Calibri"/>
                <a:cs typeface="Calibri"/>
              </a:rPr>
              <a:t>factoren bij de ouder(s) of andere volwassenen: </a:t>
            </a:r>
          </a:p>
          <a:p>
            <a:pPr marL="342900" lvl="2" indent="-342900">
              <a:spcBef>
                <a:spcPts val="380"/>
              </a:spcBef>
              <a:buClr>
                <a:schemeClr val="dk1"/>
              </a:buClr>
              <a:buSzPct val="100000"/>
              <a:buFont typeface="Arial" panose="020B0604020202020204" pitchFamily="34" charset="0"/>
              <a:buChar char="•"/>
            </a:pPr>
            <a:r>
              <a:rPr lang="nl-NL" sz="1900" dirty="0">
                <a:solidFill>
                  <a:schemeClr val="dk1"/>
                </a:solidFill>
                <a:latin typeface="Calibri"/>
                <a:ea typeface="Calibri"/>
                <a:cs typeface="Calibri"/>
              </a:rPr>
              <a:t>opvoedvaardigheden, competenties ouder(s)</a:t>
            </a:r>
          </a:p>
          <a:p>
            <a:pPr marL="342900" lvl="2" indent="-342900">
              <a:spcBef>
                <a:spcPts val="380"/>
              </a:spcBef>
              <a:buClr>
                <a:schemeClr val="dk1"/>
              </a:buClr>
              <a:buSzPct val="100000"/>
              <a:buFont typeface="Arial" panose="020B0604020202020204" pitchFamily="34" charset="0"/>
              <a:buChar char="•"/>
            </a:pPr>
            <a:r>
              <a:rPr lang="nl-NL" sz="1900" dirty="0">
                <a:solidFill>
                  <a:schemeClr val="dk1"/>
                </a:solidFill>
                <a:latin typeface="Calibri"/>
                <a:ea typeface="Calibri"/>
                <a:cs typeface="Calibri"/>
              </a:rPr>
              <a:t>positieve invloedrijke andere volwassenen (niet-professionals uit eigen netwerk)</a:t>
            </a:r>
          </a:p>
          <a:p>
            <a:pPr marL="342900" lvl="2" indent="-342900">
              <a:spcBef>
                <a:spcPts val="380"/>
              </a:spcBef>
              <a:buClr>
                <a:schemeClr val="dk1"/>
              </a:buClr>
              <a:buSzPct val="100000"/>
              <a:buFont typeface="Arial" panose="020B0604020202020204" pitchFamily="34" charset="0"/>
              <a:buChar char="•"/>
            </a:pPr>
            <a:r>
              <a:rPr lang="nl-NL" sz="1900" dirty="0">
                <a:solidFill>
                  <a:schemeClr val="dk1"/>
                </a:solidFill>
                <a:latin typeface="Calibri"/>
                <a:ea typeface="Calibri"/>
                <a:cs typeface="Calibri"/>
              </a:rPr>
              <a:t>welzijn van de ouder(s)</a:t>
            </a:r>
            <a:endParaRPr lang="nl-NL" sz="1900" dirty="0" smtClean="0">
              <a:solidFill>
                <a:schemeClr val="dk1"/>
              </a:solidFill>
              <a:latin typeface="Calibri"/>
              <a:ea typeface="Calibri"/>
              <a:cs typeface="Calibri"/>
            </a:endParaRPr>
          </a:p>
          <a:p>
            <a:pPr lvl="2">
              <a:spcBef>
                <a:spcPts val="380"/>
              </a:spcBef>
              <a:buClr>
                <a:schemeClr val="dk1"/>
              </a:buClr>
              <a:buSzPct val="100000"/>
            </a:pPr>
            <a:endParaRPr lang="nl-NL" sz="1900" dirty="0" smtClean="0">
              <a:solidFill>
                <a:schemeClr val="dk1"/>
              </a:solidFill>
              <a:latin typeface="Calibri"/>
              <a:ea typeface="Calibri"/>
              <a:cs typeface="Calibri"/>
            </a:endParaRPr>
          </a:p>
          <a:p>
            <a:pPr lvl="2">
              <a:spcBef>
                <a:spcPts val="380"/>
              </a:spcBef>
              <a:buClr>
                <a:schemeClr val="dk1"/>
              </a:buClr>
              <a:buSzPct val="100000"/>
            </a:pPr>
            <a:r>
              <a:rPr lang="nl-NL" sz="1900" dirty="0" smtClean="0">
                <a:solidFill>
                  <a:schemeClr val="dk1"/>
                </a:solidFill>
                <a:latin typeface="Calibri"/>
                <a:ea typeface="Calibri"/>
                <a:cs typeface="Calibri"/>
              </a:rPr>
              <a:t>Omgevingsfactoren</a:t>
            </a:r>
            <a:r>
              <a:rPr lang="nl-NL" sz="1900" dirty="0">
                <a:solidFill>
                  <a:schemeClr val="dk1"/>
                </a:solidFill>
                <a:latin typeface="Calibri"/>
                <a:ea typeface="Calibri"/>
                <a:cs typeface="Calibri"/>
              </a:rPr>
              <a:t>:</a:t>
            </a:r>
          </a:p>
          <a:p>
            <a:pPr marL="342900" lvl="2" indent="-342900">
              <a:spcBef>
                <a:spcPts val="380"/>
              </a:spcBef>
              <a:buClr>
                <a:schemeClr val="dk1"/>
              </a:buClr>
              <a:buSzPct val="100000"/>
              <a:buFont typeface="Arial" panose="020B0604020202020204" pitchFamily="34" charset="0"/>
              <a:buChar char="•"/>
            </a:pPr>
            <a:r>
              <a:rPr lang="nl-NL" sz="1900" dirty="0" smtClean="0">
                <a:solidFill>
                  <a:schemeClr val="dk1"/>
                </a:solidFill>
                <a:latin typeface="Calibri"/>
                <a:ea typeface="Calibri"/>
                <a:cs typeface="Calibri"/>
              </a:rPr>
              <a:t>sociale steun</a:t>
            </a:r>
          </a:p>
          <a:p>
            <a:pPr marL="342900" lvl="2" indent="-342900">
              <a:spcBef>
                <a:spcPts val="380"/>
              </a:spcBef>
              <a:buClr>
                <a:schemeClr val="dk1"/>
              </a:buClr>
              <a:buSzPct val="100000"/>
              <a:buFont typeface="Arial" panose="020B0604020202020204" pitchFamily="34" charset="0"/>
              <a:buChar char="•"/>
            </a:pPr>
            <a:r>
              <a:rPr lang="nl-NL" sz="1900" dirty="0">
                <a:solidFill>
                  <a:schemeClr val="dk1"/>
                </a:solidFill>
                <a:latin typeface="Calibri"/>
                <a:ea typeface="Calibri"/>
                <a:cs typeface="Calibri"/>
              </a:rPr>
              <a:t>p</a:t>
            </a:r>
            <a:r>
              <a:rPr lang="nl-NL" sz="1900" dirty="0" smtClean="0">
                <a:solidFill>
                  <a:schemeClr val="dk1"/>
                </a:solidFill>
                <a:latin typeface="Calibri"/>
                <a:ea typeface="Calibri"/>
                <a:cs typeface="Calibri"/>
              </a:rPr>
              <a:t>ositieve schoolomgeving</a:t>
            </a:r>
            <a:endParaRPr lang="nl-NL" sz="1900" dirty="0">
              <a:solidFill>
                <a:schemeClr val="dk1"/>
              </a:solidFill>
              <a:latin typeface="Calibri"/>
              <a:ea typeface="Calibri"/>
              <a:cs typeface="Calibri"/>
            </a:endParaRPr>
          </a:p>
          <a:p>
            <a:pPr marL="342900" lvl="2" indent="-342900">
              <a:spcBef>
                <a:spcPts val="380"/>
              </a:spcBef>
              <a:buClr>
                <a:schemeClr val="dk1"/>
              </a:buClr>
              <a:buSzPct val="100000"/>
              <a:buFont typeface="Arial" panose="020B0604020202020204" pitchFamily="34" charset="0"/>
              <a:buChar char="•"/>
            </a:pPr>
            <a:r>
              <a:rPr lang="nl-NL" sz="1900" dirty="0">
                <a:solidFill>
                  <a:schemeClr val="dk1"/>
                </a:solidFill>
                <a:latin typeface="Calibri"/>
                <a:ea typeface="Calibri"/>
                <a:cs typeface="Calibri"/>
              </a:rPr>
              <a:t>s</a:t>
            </a:r>
            <a:r>
              <a:rPr lang="nl-NL" sz="1900" dirty="0" smtClean="0">
                <a:solidFill>
                  <a:schemeClr val="dk1"/>
                </a:solidFill>
                <a:latin typeface="Calibri"/>
                <a:ea typeface="Calibri"/>
                <a:cs typeface="Calibri"/>
              </a:rPr>
              <a:t>tabiele woonsituatie</a:t>
            </a:r>
            <a:endParaRPr lang="nl-NL" sz="1900" dirty="0">
              <a:solidFill>
                <a:schemeClr val="dk1"/>
              </a:solidFill>
              <a:latin typeface="Calibri"/>
              <a:ea typeface="Calibri"/>
              <a:cs typeface="Calibri"/>
            </a:endParaRPr>
          </a:p>
          <a:p>
            <a:pPr lvl="2">
              <a:spcBef>
                <a:spcPts val="380"/>
              </a:spcBef>
              <a:buClr>
                <a:schemeClr val="dk1"/>
              </a:buClr>
              <a:buSzPct val="100000"/>
            </a:pPr>
            <a:endParaRPr lang="nl-NL" sz="1900" dirty="0">
              <a:solidFill>
                <a:schemeClr val="dk1"/>
              </a:solidFill>
              <a:latin typeface="Calibri"/>
              <a:ea typeface="Calibri"/>
              <a:cs typeface="Calibri"/>
            </a:endParaRPr>
          </a:p>
        </p:txBody>
      </p:sp>
    </p:spTree>
    <p:extLst>
      <p:ext uri="{BB962C8B-B14F-4D97-AF65-F5344CB8AC3E}">
        <p14:creationId xmlns:p14="http://schemas.microsoft.com/office/powerpoint/2010/main" val="4149661039"/>
      </p:ext>
    </p:extLst>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Shape 49"/>
          <p:cNvSpPr txBox="1"/>
          <p:nvPr/>
        </p:nvSpPr>
        <p:spPr>
          <a:xfrm>
            <a:off x="1547813" y="1228659"/>
            <a:ext cx="7138986" cy="40957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2"/>
              </a:buClr>
              <a:buSzPct val="25000"/>
              <a:buFont typeface="Calibri"/>
              <a:buNone/>
            </a:pPr>
            <a:r>
              <a:rPr lang="en-US" sz="1900" b="1" dirty="0" err="1" smtClean="0">
                <a:solidFill>
                  <a:schemeClr val="dk2"/>
                </a:solidFill>
                <a:latin typeface="Calibri"/>
                <a:ea typeface="Calibri"/>
                <a:cs typeface="Calibri"/>
                <a:sym typeface="Calibri"/>
              </a:rPr>
              <a:t>Gevolgen</a:t>
            </a:r>
            <a:r>
              <a:rPr lang="en-US" sz="1900" b="1" dirty="0" smtClean="0">
                <a:solidFill>
                  <a:schemeClr val="dk2"/>
                </a:solidFill>
                <a:latin typeface="Calibri"/>
                <a:ea typeface="Calibri"/>
                <a:cs typeface="Calibri"/>
                <a:sym typeface="Calibri"/>
              </a:rPr>
              <a:t> op </a:t>
            </a:r>
            <a:r>
              <a:rPr lang="en-US" sz="1900" b="1" dirty="0" err="1" smtClean="0">
                <a:solidFill>
                  <a:schemeClr val="dk2"/>
                </a:solidFill>
                <a:latin typeface="Calibri"/>
                <a:ea typeface="Calibri"/>
                <a:cs typeface="Calibri"/>
                <a:sym typeface="Calibri"/>
              </a:rPr>
              <a:t>korte</a:t>
            </a:r>
            <a:r>
              <a:rPr lang="en-US" sz="1900" b="1" dirty="0" smtClean="0">
                <a:solidFill>
                  <a:schemeClr val="dk2"/>
                </a:solidFill>
                <a:latin typeface="Calibri"/>
                <a:ea typeface="Calibri"/>
                <a:cs typeface="Calibri"/>
                <a:sym typeface="Calibri"/>
              </a:rPr>
              <a:t> </a:t>
            </a:r>
            <a:r>
              <a:rPr lang="en-US" sz="1900" b="1" dirty="0" err="1" smtClean="0">
                <a:solidFill>
                  <a:schemeClr val="dk2"/>
                </a:solidFill>
                <a:latin typeface="Calibri"/>
                <a:ea typeface="Calibri"/>
                <a:cs typeface="Calibri"/>
                <a:sym typeface="Calibri"/>
              </a:rPr>
              <a:t>termijn</a:t>
            </a:r>
            <a:r>
              <a:rPr lang="en-US" sz="1900" b="1" dirty="0" smtClean="0">
                <a:solidFill>
                  <a:schemeClr val="dk2"/>
                </a:solidFill>
                <a:latin typeface="Calibri"/>
                <a:ea typeface="Calibri"/>
                <a:cs typeface="Calibri"/>
                <a:sym typeface="Calibri"/>
              </a:rPr>
              <a:t> (= </a:t>
            </a:r>
            <a:r>
              <a:rPr lang="en-US" sz="1900" b="1" dirty="0" err="1" smtClean="0">
                <a:solidFill>
                  <a:schemeClr val="dk2"/>
                </a:solidFill>
                <a:latin typeface="Calibri"/>
                <a:ea typeface="Calibri"/>
                <a:cs typeface="Calibri"/>
                <a:sym typeface="Calibri"/>
              </a:rPr>
              <a:t>mogelijke</a:t>
            </a:r>
            <a:r>
              <a:rPr lang="en-US" sz="1900" b="1" dirty="0" smtClean="0">
                <a:solidFill>
                  <a:schemeClr val="dk2"/>
                </a:solidFill>
                <a:latin typeface="Calibri"/>
                <a:ea typeface="Calibri"/>
                <a:cs typeface="Calibri"/>
                <a:sym typeface="Calibri"/>
              </a:rPr>
              <a:t> </a:t>
            </a:r>
            <a:r>
              <a:rPr lang="en-US" sz="1900" b="1" dirty="0" err="1" smtClean="0">
                <a:solidFill>
                  <a:schemeClr val="dk2"/>
                </a:solidFill>
                <a:latin typeface="Calibri"/>
                <a:ea typeface="Calibri"/>
                <a:cs typeface="Calibri"/>
                <a:sym typeface="Calibri"/>
              </a:rPr>
              <a:t>signalen</a:t>
            </a:r>
            <a:r>
              <a:rPr lang="en-US" sz="1900" b="1" dirty="0" smtClean="0">
                <a:solidFill>
                  <a:schemeClr val="dk2"/>
                </a:solidFill>
                <a:latin typeface="Calibri"/>
                <a:ea typeface="Calibri"/>
                <a:cs typeface="Calibri"/>
                <a:sym typeface="Calibri"/>
              </a:rPr>
              <a:t> van </a:t>
            </a:r>
            <a:r>
              <a:rPr lang="en-US" sz="1900" b="1" dirty="0" err="1" smtClean="0">
                <a:solidFill>
                  <a:schemeClr val="dk2"/>
                </a:solidFill>
                <a:latin typeface="Calibri"/>
                <a:ea typeface="Calibri"/>
                <a:cs typeface="Calibri"/>
                <a:sym typeface="Calibri"/>
              </a:rPr>
              <a:t>kindermishandeling</a:t>
            </a:r>
            <a:r>
              <a:rPr lang="en-US" sz="1900" b="1" dirty="0" smtClean="0">
                <a:solidFill>
                  <a:schemeClr val="dk2"/>
                </a:solidFill>
                <a:latin typeface="Calibri"/>
                <a:ea typeface="Calibri"/>
                <a:cs typeface="Calibri"/>
                <a:sym typeface="Calibri"/>
              </a:rPr>
              <a:t>)</a:t>
            </a:r>
            <a:endParaRPr lang="en-US" sz="1900" b="1" i="0" u="none" strike="noStrike" cap="none" dirty="0">
              <a:solidFill>
                <a:schemeClr val="dk2"/>
              </a:solidFill>
              <a:latin typeface="Calibri"/>
              <a:ea typeface="Calibri"/>
              <a:cs typeface="Calibri"/>
              <a:sym typeface="Calibri"/>
            </a:endParaRPr>
          </a:p>
        </p:txBody>
      </p:sp>
      <p:sp>
        <p:nvSpPr>
          <p:cNvPr id="51" name="Shape 51"/>
          <p:cNvSpPr txBox="1"/>
          <p:nvPr/>
        </p:nvSpPr>
        <p:spPr>
          <a:xfrm>
            <a:off x="6705600" y="6553200"/>
            <a:ext cx="1981199" cy="2286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A08241"/>
              </a:buClr>
              <a:buSzPct val="25000"/>
              <a:buFont typeface="Calibri"/>
              <a:buNone/>
            </a:pPr>
            <a:r>
              <a:rPr lang="en-US" sz="1000" b="0" i="0" u="none" strike="noStrike" cap="none">
                <a:solidFill>
                  <a:srgbClr val="A08241"/>
                </a:solidFill>
                <a:latin typeface="Calibri"/>
                <a:ea typeface="Calibri"/>
                <a:cs typeface="Calibri"/>
                <a:sym typeface="Calibri"/>
              </a:rPr>
              <a:t>*</a:t>
            </a:r>
          </a:p>
        </p:txBody>
      </p:sp>
      <p:sp>
        <p:nvSpPr>
          <p:cNvPr id="5" name="Shape 36"/>
          <p:cNvSpPr txBox="1"/>
          <p:nvPr/>
        </p:nvSpPr>
        <p:spPr>
          <a:xfrm>
            <a:off x="1420518" y="1772816"/>
            <a:ext cx="7463766" cy="3960440"/>
          </a:xfrm>
          <a:prstGeom prst="rect">
            <a:avLst/>
          </a:prstGeom>
          <a:noFill/>
          <a:ln>
            <a:noFill/>
          </a:ln>
        </p:spPr>
        <p:txBody>
          <a:bodyPr lIns="91425" tIns="45700" rIns="91425" bIns="45700" anchor="t" anchorCtr="0">
            <a:noAutofit/>
          </a:bodyPr>
          <a:lstStyle/>
          <a:p>
            <a:pPr marL="285750" lvl="2" indent="-285750">
              <a:spcBef>
                <a:spcPts val="380"/>
              </a:spcBef>
              <a:buClr>
                <a:schemeClr val="dk1"/>
              </a:buClr>
              <a:buSzPct val="100000"/>
              <a:buFont typeface="Arial" panose="020B0604020202020204" pitchFamily="34" charset="0"/>
              <a:buChar char="•"/>
            </a:pPr>
            <a:endParaRPr lang="nl-NL" sz="1900" dirty="0" smtClean="0">
              <a:solidFill>
                <a:schemeClr val="dk1"/>
              </a:solidFill>
              <a:latin typeface="Calibri"/>
              <a:ea typeface="Calibri"/>
              <a:cs typeface="Calibri"/>
            </a:endParaRPr>
          </a:p>
          <a:p>
            <a:pPr marL="285750" lvl="2" indent="-285750">
              <a:spcBef>
                <a:spcPts val="380"/>
              </a:spcBef>
              <a:buClr>
                <a:schemeClr val="dk1"/>
              </a:buClr>
              <a:buSzPct val="100000"/>
              <a:buFont typeface="Arial" panose="020B0604020202020204" pitchFamily="34" charset="0"/>
              <a:buChar char="•"/>
            </a:pPr>
            <a:endParaRPr lang="nl-NL" sz="1900" dirty="0" smtClean="0">
              <a:solidFill>
                <a:schemeClr val="dk1"/>
              </a:solidFill>
              <a:latin typeface="Calibri"/>
              <a:ea typeface="Calibri"/>
              <a:cs typeface="Calibri"/>
            </a:endParaRPr>
          </a:p>
          <a:p>
            <a:pPr marL="285750" lvl="2" indent="-285750">
              <a:spcBef>
                <a:spcPts val="380"/>
              </a:spcBef>
              <a:buClr>
                <a:schemeClr val="dk1"/>
              </a:buClr>
              <a:buSzPct val="100000"/>
              <a:buFont typeface="Arial" panose="020B0604020202020204" pitchFamily="34" charset="0"/>
              <a:buChar char="•"/>
            </a:pPr>
            <a:r>
              <a:rPr lang="nl-NL" sz="1900" dirty="0" smtClean="0">
                <a:solidFill>
                  <a:schemeClr val="dk1"/>
                </a:solidFill>
                <a:latin typeface="Calibri"/>
                <a:ea typeface="Calibri"/>
                <a:cs typeface="Calibri"/>
              </a:rPr>
              <a:t>Onveilige gehechtheid</a:t>
            </a:r>
          </a:p>
          <a:p>
            <a:pPr marL="285750" lvl="2" indent="-285750">
              <a:spcBef>
                <a:spcPts val="380"/>
              </a:spcBef>
              <a:buClr>
                <a:schemeClr val="dk1"/>
              </a:buClr>
              <a:buSzPct val="100000"/>
              <a:buFont typeface="Arial" panose="020B0604020202020204" pitchFamily="34" charset="0"/>
              <a:buChar char="•"/>
            </a:pPr>
            <a:r>
              <a:rPr lang="nl-NL" sz="1900" dirty="0">
                <a:solidFill>
                  <a:schemeClr val="dk1"/>
                </a:solidFill>
                <a:latin typeface="Calibri"/>
                <a:ea typeface="Calibri"/>
                <a:cs typeface="Calibri"/>
              </a:rPr>
              <a:t>ongunstig </a:t>
            </a:r>
            <a:r>
              <a:rPr lang="nl-NL" sz="1900" dirty="0" smtClean="0">
                <a:solidFill>
                  <a:schemeClr val="dk1"/>
                </a:solidFill>
                <a:latin typeface="Calibri"/>
                <a:ea typeface="Calibri"/>
                <a:cs typeface="Calibri"/>
              </a:rPr>
              <a:t>effecten op neurobiologische </a:t>
            </a:r>
            <a:r>
              <a:rPr lang="nl-NL" sz="1900" dirty="0">
                <a:solidFill>
                  <a:schemeClr val="dk1"/>
                </a:solidFill>
                <a:latin typeface="Calibri"/>
                <a:ea typeface="Calibri"/>
                <a:cs typeface="Calibri"/>
              </a:rPr>
              <a:t>hersenontwikkeling van het jonge kind </a:t>
            </a:r>
          </a:p>
          <a:p>
            <a:pPr marL="285750" lvl="2" indent="-285750">
              <a:spcBef>
                <a:spcPts val="380"/>
              </a:spcBef>
              <a:buClr>
                <a:schemeClr val="dk1"/>
              </a:buClr>
              <a:buSzPct val="100000"/>
              <a:buFont typeface="Arial" panose="020B0604020202020204" pitchFamily="34" charset="0"/>
              <a:buChar char="•"/>
            </a:pPr>
            <a:r>
              <a:rPr lang="nl-NL" sz="1900" dirty="0" smtClean="0">
                <a:solidFill>
                  <a:schemeClr val="dk1"/>
                </a:solidFill>
                <a:latin typeface="Calibri"/>
                <a:ea typeface="Calibri"/>
                <a:cs typeface="Calibri"/>
              </a:rPr>
              <a:t>Verstoring </a:t>
            </a:r>
            <a:r>
              <a:rPr lang="nl-NL" sz="1900" dirty="0">
                <a:solidFill>
                  <a:schemeClr val="dk1"/>
                </a:solidFill>
                <a:latin typeface="Calibri"/>
                <a:ea typeface="Calibri"/>
                <a:cs typeface="Calibri"/>
              </a:rPr>
              <a:t>psychosociale </a:t>
            </a:r>
            <a:r>
              <a:rPr lang="nl-NL" sz="1900" dirty="0" smtClean="0">
                <a:solidFill>
                  <a:schemeClr val="dk1"/>
                </a:solidFill>
                <a:latin typeface="Calibri"/>
                <a:ea typeface="Calibri"/>
                <a:cs typeface="Calibri"/>
              </a:rPr>
              <a:t>ontwikkeling</a:t>
            </a:r>
          </a:p>
          <a:p>
            <a:pPr marL="285750" lvl="2" indent="-285750">
              <a:spcBef>
                <a:spcPts val="380"/>
              </a:spcBef>
              <a:buClr>
                <a:schemeClr val="dk1"/>
              </a:buClr>
              <a:buSzPct val="100000"/>
              <a:buFont typeface="Arial" panose="020B0604020202020204" pitchFamily="34" charset="0"/>
              <a:buChar char="•"/>
            </a:pPr>
            <a:r>
              <a:rPr lang="nl-NL" sz="1900" dirty="0">
                <a:solidFill>
                  <a:schemeClr val="dk1"/>
                </a:solidFill>
                <a:latin typeface="Calibri"/>
                <a:ea typeface="Calibri"/>
                <a:cs typeface="Calibri"/>
              </a:rPr>
              <a:t>Gedragsproblemen, </a:t>
            </a:r>
            <a:r>
              <a:rPr lang="nl-NL" sz="1900" dirty="0" err="1">
                <a:solidFill>
                  <a:schemeClr val="dk1"/>
                </a:solidFill>
                <a:latin typeface="Calibri"/>
                <a:ea typeface="Calibri"/>
                <a:cs typeface="Calibri"/>
              </a:rPr>
              <a:t>externaliserend</a:t>
            </a:r>
            <a:r>
              <a:rPr lang="nl-NL" sz="1900" dirty="0">
                <a:solidFill>
                  <a:schemeClr val="dk1"/>
                </a:solidFill>
                <a:latin typeface="Calibri"/>
                <a:ea typeface="Calibri"/>
                <a:cs typeface="Calibri"/>
              </a:rPr>
              <a:t> gedrag (agressie, antisociaal gedrag) en internaliserend gedrag (angst, depressiviteit)</a:t>
            </a:r>
          </a:p>
          <a:p>
            <a:pPr marL="285750" lvl="2" indent="-285750">
              <a:spcBef>
                <a:spcPts val="380"/>
              </a:spcBef>
              <a:buClr>
                <a:schemeClr val="dk1"/>
              </a:buClr>
              <a:buSzPct val="100000"/>
              <a:buFont typeface="Arial" panose="020B0604020202020204" pitchFamily="34" charset="0"/>
              <a:buChar char="•"/>
            </a:pPr>
            <a:r>
              <a:rPr lang="nl-NL" sz="1900" dirty="0" smtClean="0">
                <a:solidFill>
                  <a:schemeClr val="dk1"/>
                </a:solidFill>
                <a:latin typeface="Calibri"/>
                <a:ea typeface="Calibri"/>
                <a:cs typeface="Calibri"/>
              </a:rPr>
              <a:t>Negatief zelfbeeld</a:t>
            </a:r>
          </a:p>
          <a:p>
            <a:pPr marL="285750" lvl="2" indent="-285750">
              <a:spcBef>
                <a:spcPts val="380"/>
              </a:spcBef>
              <a:buClr>
                <a:schemeClr val="dk1"/>
              </a:buClr>
              <a:buSzPct val="100000"/>
              <a:buFont typeface="Arial" panose="020B0604020202020204" pitchFamily="34" charset="0"/>
              <a:buChar char="•"/>
            </a:pPr>
            <a:r>
              <a:rPr lang="nl-NL" sz="1900" dirty="0" smtClean="0">
                <a:solidFill>
                  <a:schemeClr val="dk1"/>
                </a:solidFill>
                <a:latin typeface="Calibri"/>
                <a:ea typeface="Calibri"/>
                <a:cs typeface="Calibri"/>
              </a:rPr>
              <a:t>Psychische aandoeningen, (chronische) post-traumatische stress</a:t>
            </a:r>
          </a:p>
          <a:p>
            <a:pPr marL="285750" lvl="2" indent="-285750">
              <a:spcBef>
                <a:spcPts val="380"/>
              </a:spcBef>
              <a:buClr>
                <a:schemeClr val="dk1"/>
              </a:buClr>
              <a:buSzPct val="100000"/>
              <a:buFont typeface="Arial" panose="020B0604020202020204" pitchFamily="34" charset="0"/>
              <a:buChar char="•"/>
            </a:pPr>
            <a:r>
              <a:rPr lang="nl-NL" sz="1900" dirty="0" smtClean="0">
                <a:solidFill>
                  <a:schemeClr val="dk1"/>
                </a:solidFill>
                <a:latin typeface="Calibri"/>
                <a:ea typeface="Calibri"/>
                <a:cs typeface="Calibri"/>
              </a:rPr>
              <a:t>(pogingen tot) suïcide</a:t>
            </a:r>
          </a:p>
          <a:p>
            <a:pPr lvl="2">
              <a:spcBef>
                <a:spcPts val="380"/>
              </a:spcBef>
              <a:buClr>
                <a:schemeClr val="dk1"/>
              </a:buClr>
              <a:buSzPct val="100000"/>
            </a:pPr>
            <a:endParaRPr lang="nl-NL" sz="1900" dirty="0">
              <a:solidFill>
                <a:schemeClr val="dk1"/>
              </a:solidFill>
              <a:latin typeface="Calibri"/>
              <a:ea typeface="Calibri"/>
              <a:cs typeface="Calibri"/>
            </a:endParaRPr>
          </a:p>
        </p:txBody>
      </p:sp>
    </p:spTree>
    <p:extLst>
      <p:ext uri="{BB962C8B-B14F-4D97-AF65-F5344CB8AC3E}">
        <p14:creationId xmlns:p14="http://schemas.microsoft.com/office/powerpoint/2010/main" val="3160032814"/>
      </p:ext>
    </p:extLst>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Shape 49"/>
          <p:cNvSpPr txBox="1"/>
          <p:nvPr/>
        </p:nvSpPr>
        <p:spPr>
          <a:xfrm>
            <a:off x="1547813" y="1228659"/>
            <a:ext cx="7138986" cy="40957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2"/>
              </a:buClr>
              <a:buSzPct val="25000"/>
              <a:buFont typeface="Calibri"/>
              <a:buNone/>
            </a:pPr>
            <a:r>
              <a:rPr lang="en-US" sz="1900" b="1" dirty="0" err="1" smtClean="0">
                <a:solidFill>
                  <a:schemeClr val="dk2"/>
                </a:solidFill>
                <a:latin typeface="Calibri"/>
                <a:ea typeface="Calibri"/>
                <a:cs typeface="Calibri"/>
                <a:sym typeface="Calibri"/>
              </a:rPr>
              <a:t>Gevolgen</a:t>
            </a:r>
            <a:r>
              <a:rPr lang="en-US" sz="1900" b="1" dirty="0" smtClean="0">
                <a:solidFill>
                  <a:schemeClr val="dk2"/>
                </a:solidFill>
                <a:latin typeface="Calibri"/>
                <a:ea typeface="Calibri"/>
                <a:cs typeface="Calibri"/>
                <a:sym typeface="Calibri"/>
              </a:rPr>
              <a:t> op </a:t>
            </a:r>
            <a:r>
              <a:rPr lang="en-US" sz="1900" b="1" dirty="0" err="1" smtClean="0">
                <a:solidFill>
                  <a:schemeClr val="dk2"/>
                </a:solidFill>
                <a:latin typeface="Calibri"/>
                <a:ea typeface="Calibri"/>
                <a:cs typeface="Calibri"/>
                <a:sym typeface="Calibri"/>
              </a:rPr>
              <a:t>lange</a:t>
            </a:r>
            <a:r>
              <a:rPr lang="en-US" sz="1900" b="1" dirty="0" smtClean="0">
                <a:solidFill>
                  <a:schemeClr val="dk2"/>
                </a:solidFill>
                <a:latin typeface="Calibri"/>
                <a:ea typeface="Calibri"/>
                <a:cs typeface="Calibri"/>
                <a:sym typeface="Calibri"/>
              </a:rPr>
              <a:t> </a:t>
            </a:r>
            <a:r>
              <a:rPr lang="en-US" sz="1900" b="1" dirty="0" err="1" smtClean="0">
                <a:solidFill>
                  <a:schemeClr val="dk2"/>
                </a:solidFill>
                <a:latin typeface="Calibri"/>
                <a:ea typeface="Calibri"/>
                <a:cs typeface="Calibri"/>
                <a:sym typeface="Calibri"/>
              </a:rPr>
              <a:t>termijn</a:t>
            </a:r>
            <a:endParaRPr lang="en-US" sz="1900" b="1" i="0" u="none" strike="noStrike" cap="none" dirty="0">
              <a:solidFill>
                <a:schemeClr val="dk2"/>
              </a:solidFill>
              <a:latin typeface="Calibri"/>
              <a:ea typeface="Calibri"/>
              <a:cs typeface="Calibri"/>
              <a:sym typeface="Calibri"/>
            </a:endParaRPr>
          </a:p>
        </p:txBody>
      </p:sp>
      <p:sp>
        <p:nvSpPr>
          <p:cNvPr id="51" name="Shape 51"/>
          <p:cNvSpPr txBox="1"/>
          <p:nvPr/>
        </p:nvSpPr>
        <p:spPr>
          <a:xfrm>
            <a:off x="6705600" y="6553200"/>
            <a:ext cx="1981199" cy="2286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A08241"/>
              </a:buClr>
              <a:buSzPct val="25000"/>
              <a:buFont typeface="Calibri"/>
              <a:buNone/>
            </a:pPr>
            <a:r>
              <a:rPr lang="en-US" sz="1000" b="0" i="0" u="none" strike="noStrike" cap="none">
                <a:solidFill>
                  <a:srgbClr val="A08241"/>
                </a:solidFill>
                <a:latin typeface="Calibri"/>
                <a:ea typeface="Calibri"/>
                <a:cs typeface="Calibri"/>
                <a:sym typeface="Calibri"/>
              </a:rPr>
              <a:t>*</a:t>
            </a:r>
          </a:p>
        </p:txBody>
      </p:sp>
      <p:sp>
        <p:nvSpPr>
          <p:cNvPr id="5" name="Shape 36"/>
          <p:cNvSpPr txBox="1"/>
          <p:nvPr/>
        </p:nvSpPr>
        <p:spPr>
          <a:xfrm>
            <a:off x="1420518" y="1772816"/>
            <a:ext cx="7463766" cy="3960440"/>
          </a:xfrm>
          <a:prstGeom prst="rect">
            <a:avLst/>
          </a:prstGeom>
          <a:noFill/>
          <a:ln>
            <a:noFill/>
          </a:ln>
        </p:spPr>
        <p:txBody>
          <a:bodyPr lIns="91425" tIns="45700" rIns="91425" bIns="45700" anchor="t" anchorCtr="0">
            <a:noAutofit/>
          </a:bodyPr>
          <a:lstStyle/>
          <a:p>
            <a:pPr marL="285750" lvl="2" indent="-285750">
              <a:spcBef>
                <a:spcPts val="380"/>
              </a:spcBef>
              <a:buClr>
                <a:schemeClr val="dk1"/>
              </a:buClr>
              <a:buSzPct val="100000"/>
              <a:buFont typeface="Arial" panose="020B0604020202020204" pitchFamily="34" charset="0"/>
              <a:buChar char="•"/>
            </a:pPr>
            <a:endParaRPr lang="nl-NL" sz="1900" dirty="0" smtClean="0">
              <a:solidFill>
                <a:schemeClr val="dk1"/>
              </a:solidFill>
              <a:latin typeface="Calibri"/>
              <a:ea typeface="Calibri"/>
              <a:cs typeface="Calibri"/>
            </a:endParaRPr>
          </a:p>
          <a:p>
            <a:pPr marL="285750" lvl="2" indent="-285750">
              <a:spcBef>
                <a:spcPts val="380"/>
              </a:spcBef>
              <a:buClr>
                <a:schemeClr val="dk1"/>
              </a:buClr>
              <a:buSzPct val="100000"/>
              <a:buFont typeface="Arial" panose="020B0604020202020204" pitchFamily="34" charset="0"/>
              <a:buChar char="•"/>
            </a:pPr>
            <a:r>
              <a:rPr lang="nl-NL" sz="1900" dirty="0" smtClean="0">
                <a:solidFill>
                  <a:schemeClr val="dk1"/>
                </a:solidFill>
                <a:latin typeface="Calibri"/>
                <a:ea typeface="Calibri"/>
                <a:cs typeface="Calibri"/>
              </a:rPr>
              <a:t>Psychische problemen in de (jong)volwassenheid </a:t>
            </a:r>
          </a:p>
          <a:p>
            <a:pPr marL="285750" lvl="2" indent="-285750">
              <a:spcBef>
                <a:spcPts val="380"/>
              </a:spcBef>
              <a:buClr>
                <a:schemeClr val="dk1"/>
              </a:buClr>
              <a:buSzPct val="100000"/>
              <a:buFont typeface="Arial" panose="020B0604020202020204" pitchFamily="34" charset="0"/>
              <a:buChar char="•"/>
            </a:pPr>
            <a:r>
              <a:rPr lang="nl-NL" sz="1900" dirty="0" smtClean="0">
                <a:solidFill>
                  <a:schemeClr val="dk1"/>
                </a:solidFill>
                <a:latin typeface="Calibri"/>
                <a:ea typeface="Calibri"/>
                <a:cs typeface="Calibri"/>
              </a:rPr>
              <a:t>Laag zelfbeeld in de (jong)volwassenheid</a:t>
            </a:r>
          </a:p>
          <a:p>
            <a:pPr marL="285750" lvl="2" indent="-285750">
              <a:spcBef>
                <a:spcPts val="380"/>
              </a:spcBef>
              <a:buClr>
                <a:schemeClr val="dk1"/>
              </a:buClr>
              <a:buSzPct val="100000"/>
              <a:buFont typeface="Arial" panose="020B0604020202020204" pitchFamily="34" charset="0"/>
              <a:buChar char="•"/>
            </a:pPr>
            <a:r>
              <a:rPr lang="nl-NL" sz="1900" dirty="0" smtClean="0">
                <a:solidFill>
                  <a:schemeClr val="dk1"/>
                </a:solidFill>
                <a:latin typeface="Calibri"/>
                <a:ea typeface="Calibri"/>
                <a:cs typeface="Calibri"/>
              </a:rPr>
              <a:t>Riskant </a:t>
            </a:r>
            <a:r>
              <a:rPr lang="nl-NL" sz="1900" dirty="0">
                <a:solidFill>
                  <a:schemeClr val="dk1"/>
                </a:solidFill>
                <a:latin typeface="Calibri"/>
                <a:ea typeface="Calibri"/>
                <a:cs typeface="Calibri"/>
              </a:rPr>
              <a:t>seksueel en ander gedrag zoals roken en </a:t>
            </a:r>
            <a:r>
              <a:rPr lang="nl-NL" sz="1900" dirty="0" smtClean="0">
                <a:solidFill>
                  <a:schemeClr val="dk1"/>
                </a:solidFill>
                <a:latin typeface="Calibri"/>
                <a:ea typeface="Calibri"/>
                <a:cs typeface="Calibri"/>
              </a:rPr>
              <a:t>verslaving</a:t>
            </a:r>
          </a:p>
          <a:p>
            <a:pPr marL="285750" lvl="2" indent="-285750">
              <a:spcBef>
                <a:spcPts val="380"/>
              </a:spcBef>
              <a:buClr>
                <a:schemeClr val="dk1"/>
              </a:buClr>
              <a:buSzPct val="100000"/>
              <a:buFont typeface="Arial" panose="020B0604020202020204" pitchFamily="34" charset="0"/>
              <a:buChar char="•"/>
            </a:pPr>
            <a:r>
              <a:rPr lang="nl-NL" sz="1900" dirty="0" smtClean="0">
                <a:solidFill>
                  <a:schemeClr val="dk1"/>
                </a:solidFill>
                <a:latin typeface="Calibri"/>
                <a:ea typeface="Calibri"/>
                <a:cs typeface="Calibri"/>
              </a:rPr>
              <a:t>Ernstig </a:t>
            </a:r>
            <a:r>
              <a:rPr lang="nl-NL" sz="1900" dirty="0">
                <a:solidFill>
                  <a:schemeClr val="dk1"/>
                </a:solidFill>
                <a:latin typeface="Calibri"/>
                <a:ea typeface="Calibri"/>
                <a:cs typeface="Calibri"/>
              </a:rPr>
              <a:t>overgewicht, lichamelijke inactiviteit</a:t>
            </a:r>
            <a:endParaRPr lang="nl-NL" sz="1900" dirty="0" smtClean="0">
              <a:solidFill>
                <a:schemeClr val="dk1"/>
              </a:solidFill>
              <a:latin typeface="Calibri"/>
              <a:ea typeface="Calibri"/>
              <a:cs typeface="Calibri"/>
            </a:endParaRPr>
          </a:p>
          <a:p>
            <a:pPr marL="285750" lvl="2" indent="-285750">
              <a:spcBef>
                <a:spcPts val="380"/>
              </a:spcBef>
              <a:buClr>
                <a:schemeClr val="dk1"/>
              </a:buClr>
              <a:buSzPct val="100000"/>
              <a:buFont typeface="Arial" panose="020B0604020202020204" pitchFamily="34" charset="0"/>
              <a:buChar char="•"/>
            </a:pPr>
            <a:r>
              <a:rPr lang="nl-NL" sz="1900" dirty="0" smtClean="0">
                <a:solidFill>
                  <a:schemeClr val="dk1"/>
                </a:solidFill>
                <a:latin typeface="Calibri"/>
                <a:ea typeface="Calibri"/>
                <a:cs typeface="Calibri"/>
              </a:rPr>
              <a:t>Lichamelijke aandoeningen zoals diabetes </a:t>
            </a:r>
            <a:r>
              <a:rPr lang="nl-NL" sz="1900" dirty="0">
                <a:solidFill>
                  <a:schemeClr val="dk1"/>
                </a:solidFill>
                <a:latin typeface="Calibri"/>
                <a:ea typeface="Calibri"/>
                <a:cs typeface="Calibri"/>
              </a:rPr>
              <a:t>en hart- en </a:t>
            </a:r>
            <a:r>
              <a:rPr lang="nl-NL" sz="1900" dirty="0" smtClean="0">
                <a:solidFill>
                  <a:schemeClr val="dk1"/>
                </a:solidFill>
                <a:latin typeface="Calibri"/>
                <a:ea typeface="Calibri"/>
                <a:cs typeface="Calibri"/>
              </a:rPr>
              <a:t>vaatziekten</a:t>
            </a:r>
          </a:p>
          <a:p>
            <a:pPr marL="285750" lvl="2" indent="-285750">
              <a:spcBef>
                <a:spcPts val="380"/>
              </a:spcBef>
              <a:buClr>
                <a:schemeClr val="dk1"/>
              </a:buClr>
              <a:buSzPct val="100000"/>
              <a:buFont typeface="Arial" panose="020B0604020202020204" pitchFamily="34" charset="0"/>
              <a:buChar char="•"/>
            </a:pPr>
            <a:r>
              <a:rPr lang="nl-NL" sz="1900" dirty="0" smtClean="0">
                <a:solidFill>
                  <a:schemeClr val="dk1"/>
                </a:solidFill>
                <a:latin typeface="Calibri"/>
                <a:ea typeface="Calibri"/>
                <a:cs typeface="Calibri"/>
              </a:rPr>
              <a:t>(Poging tot) </a:t>
            </a:r>
            <a:r>
              <a:rPr lang="nl-NL" sz="1900" dirty="0">
                <a:solidFill>
                  <a:schemeClr val="dk1"/>
                </a:solidFill>
                <a:latin typeface="Calibri"/>
                <a:ea typeface="Calibri"/>
                <a:cs typeface="Calibri"/>
              </a:rPr>
              <a:t>suïcide</a:t>
            </a:r>
            <a:endParaRPr lang="nl-NL" sz="1900" dirty="0" smtClean="0">
              <a:solidFill>
                <a:schemeClr val="dk1"/>
              </a:solidFill>
              <a:latin typeface="Calibri"/>
              <a:ea typeface="Calibri"/>
              <a:cs typeface="Calibri"/>
            </a:endParaRPr>
          </a:p>
          <a:p>
            <a:pPr marL="285750" lvl="2" indent="-285750">
              <a:spcBef>
                <a:spcPts val="380"/>
              </a:spcBef>
              <a:buClr>
                <a:schemeClr val="dk1"/>
              </a:buClr>
              <a:buSzPct val="100000"/>
              <a:buFont typeface="Arial" panose="020B0604020202020204" pitchFamily="34" charset="0"/>
              <a:buChar char="•"/>
            </a:pPr>
            <a:r>
              <a:rPr lang="nl-NL" sz="1900" dirty="0" smtClean="0">
                <a:solidFill>
                  <a:schemeClr val="dk1"/>
                </a:solidFill>
                <a:latin typeface="Calibri"/>
                <a:ea typeface="Calibri"/>
                <a:cs typeface="Calibri"/>
              </a:rPr>
              <a:t>Lager inkomen</a:t>
            </a:r>
          </a:p>
          <a:p>
            <a:pPr marL="285750" lvl="2" indent="-285750">
              <a:spcBef>
                <a:spcPts val="380"/>
              </a:spcBef>
              <a:buClr>
                <a:schemeClr val="dk1"/>
              </a:buClr>
              <a:buSzPct val="100000"/>
              <a:buFont typeface="Arial" panose="020B0604020202020204" pitchFamily="34" charset="0"/>
              <a:buChar char="•"/>
            </a:pPr>
            <a:r>
              <a:rPr lang="nl-NL" sz="1900" dirty="0" smtClean="0">
                <a:solidFill>
                  <a:schemeClr val="dk1"/>
                </a:solidFill>
                <a:latin typeface="Calibri"/>
                <a:ea typeface="Calibri"/>
                <a:cs typeface="Calibri"/>
              </a:rPr>
              <a:t>Zelf pleger worden van kindermishandeling of andere vormen van huiselijk geweld (intergenerationele </a:t>
            </a:r>
            <a:r>
              <a:rPr lang="nl-NL" sz="1900" dirty="0">
                <a:solidFill>
                  <a:schemeClr val="dk1"/>
                </a:solidFill>
                <a:latin typeface="Calibri"/>
                <a:ea typeface="Calibri"/>
                <a:cs typeface="Calibri"/>
              </a:rPr>
              <a:t>overdracht van </a:t>
            </a:r>
            <a:r>
              <a:rPr lang="nl-NL" sz="1900" dirty="0" smtClean="0">
                <a:solidFill>
                  <a:schemeClr val="dk1"/>
                </a:solidFill>
                <a:latin typeface="Calibri"/>
                <a:ea typeface="Calibri"/>
                <a:cs typeface="Calibri"/>
              </a:rPr>
              <a:t>geweld)</a:t>
            </a:r>
            <a:endParaRPr lang="nl-NL" sz="1900" dirty="0">
              <a:solidFill>
                <a:schemeClr val="dk1"/>
              </a:solidFill>
              <a:latin typeface="Calibri"/>
              <a:ea typeface="Calibri"/>
              <a:cs typeface="Calibri"/>
            </a:endParaRPr>
          </a:p>
          <a:p>
            <a:pPr lvl="2">
              <a:spcBef>
                <a:spcPts val="380"/>
              </a:spcBef>
              <a:buClr>
                <a:schemeClr val="dk1"/>
              </a:buClr>
              <a:buSzPct val="100000"/>
            </a:pPr>
            <a:endParaRPr lang="nl-NL" sz="1900" dirty="0">
              <a:solidFill>
                <a:schemeClr val="dk1"/>
              </a:solidFill>
              <a:latin typeface="Calibri"/>
              <a:ea typeface="Calibri"/>
              <a:cs typeface="Calibri"/>
            </a:endParaRPr>
          </a:p>
        </p:txBody>
      </p:sp>
    </p:spTree>
    <p:extLst>
      <p:ext uri="{BB962C8B-B14F-4D97-AF65-F5344CB8AC3E}">
        <p14:creationId xmlns:p14="http://schemas.microsoft.com/office/powerpoint/2010/main" val="4214406779"/>
      </p:ext>
    </p:extLst>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1259632" y="1628800"/>
            <a:ext cx="7138986" cy="3962399"/>
          </a:xfrm>
        </p:spPr>
        <p:txBody>
          <a:bodyPr/>
          <a:lstStyle/>
          <a:p>
            <a:pPr marL="120650" indent="0">
              <a:buNone/>
            </a:pPr>
            <a:r>
              <a:rPr lang="nl-NL" b="1" dirty="0">
                <a:latin typeface="Calibri"/>
                <a:ea typeface="Calibri"/>
                <a:cs typeface="Calibri"/>
              </a:rPr>
              <a:t>H</a:t>
            </a:r>
            <a:r>
              <a:rPr lang="nl-NL" b="1" dirty="0" smtClean="0">
                <a:latin typeface="Calibri"/>
                <a:ea typeface="Calibri"/>
                <a:cs typeface="Calibri"/>
              </a:rPr>
              <a:t>et getuige zijn (geweest) van partnergeweld</a:t>
            </a:r>
          </a:p>
          <a:p>
            <a:pPr marL="120650" indent="0">
              <a:buNone/>
            </a:pPr>
            <a:r>
              <a:rPr lang="nl-NL" dirty="0" smtClean="0">
                <a:solidFill>
                  <a:schemeClr val="tx1"/>
                </a:solidFill>
                <a:latin typeface="Calibri" panose="020F0502020204030204" pitchFamily="34" charset="0"/>
              </a:rPr>
              <a:t>Het opgroeien in een situatie van (veelvuldig) partnergeweld is ook kindermishandeling. De gevolgen ervan voor het kind zijn even schadelijk als mishandeling van het kind zelf.</a:t>
            </a:r>
            <a:endParaRPr lang="nl-NL" dirty="0">
              <a:solidFill>
                <a:schemeClr val="tx1"/>
              </a:solidFill>
              <a:latin typeface="Calibri" panose="020F0502020204030204" pitchFamily="34" charset="0"/>
            </a:endParaRPr>
          </a:p>
        </p:txBody>
      </p:sp>
    </p:spTree>
    <p:extLst>
      <p:ext uri="{BB962C8B-B14F-4D97-AF65-F5344CB8AC3E}">
        <p14:creationId xmlns:p14="http://schemas.microsoft.com/office/powerpoint/2010/main" val="23756970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Shape 49"/>
          <p:cNvSpPr txBox="1"/>
          <p:nvPr/>
        </p:nvSpPr>
        <p:spPr>
          <a:xfrm>
            <a:off x="1420518" y="1228659"/>
            <a:ext cx="7138986" cy="409575"/>
          </a:xfrm>
          <a:prstGeom prst="rect">
            <a:avLst/>
          </a:prstGeom>
          <a:noFill/>
          <a:ln>
            <a:noFill/>
          </a:ln>
        </p:spPr>
        <p:txBody>
          <a:bodyPr lIns="91425" tIns="45700" rIns="91425" bIns="45700" anchor="t" anchorCtr="0">
            <a:noAutofit/>
          </a:bodyPr>
          <a:lstStyle/>
          <a:p>
            <a:pPr lvl="0">
              <a:buClr>
                <a:schemeClr val="dk2"/>
              </a:buClr>
              <a:buSzPct val="25000"/>
            </a:pPr>
            <a:r>
              <a:rPr lang="nl-NL" sz="1900" b="1" dirty="0" smtClean="0">
                <a:solidFill>
                  <a:schemeClr val="dk1"/>
                </a:solidFill>
                <a:latin typeface="Calibri"/>
                <a:ea typeface="Calibri"/>
                <a:cs typeface="Calibri"/>
              </a:rPr>
              <a:t>Preventie</a:t>
            </a:r>
            <a:endParaRPr lang="en-US" sz="1900" b="1" dirty="0">
              <a:solidFill>
                <a:schemeClr val="dk2"/>
              </a:solidFill>
              <a:latin typeface="Calibri"/>
              <a:ea typeface="Calibri"/>
              <a:cs typeface="Calibri"/>
              <a:sym typeface="Calibri"/>
            </a:endParaRPr>
          </a:p>
        </p:txBody>
      </p:sp>
      <p:sp>
        <p:nvSpPr>
          <p:cNvPr id="51" name="Shape 51"/>
          <p:cNvSpPr txBox="1"/>
          <p:nvPr/>
        </p:nvSpPr>
        <p:spPr>
          <a:xfrm>
            <a:off x="6705600" y="6553200"/>
            <a:ext cx="1981199" cy="2286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A08241"/>
              </a:buClr>
              <a:buSzPct val="25000"/>
              <a:buFont typeface="Calibri"/>
              <a:buNone/>
            </a:pPr>
            <a:r>
              <a:rPr lang="en-US" sz="1000" b="0" i="0" u="none" strike="noStrike" cap="none">
                <a:solidFill>
                  <a:srgbClr val="A08241"/>
                </a:solidFill>
                <a:latin typeface="Calibri"/>
                <a:ea typeface="Calibri"/>
                <a:cs typeface="Calibri"/>
                <a:sym typeface="Calibri"/>
              </a:rPr>
              <a:t>*</a:t>
            </a:r>
          </a:p>
        </p:txBody>
      </p:sp>
      <p:sp>
        <p:nvSpPr>
          <p:cNvPr id="5" name="Shape 36"/>
          <p:cNvSpPr txBox="1"/>
          <p:nvPr/>
        </p:nvSpPr>
        <p:spPr>
          <a:xfrm>
            <a:off x="1420518" y="2060848"/>
            <a:ext cx="7463766" cy="3960440"/>
          </a:xfrm>
          <a:prstGeom prst="rect">
            <a:avLst/>
          </a:prstGeom>
          <a:noFill/>
          <a:ln>
            <a:noFill/>
          </a:ln>
        </p:spPr>
        <p:txBody>
          <a:bodyPr lIns="91425" tIns="45700" rIns="91425" bIns="45700" anchor="t" anchorCtr="0">
            <a:noAutofit/>
          </a:bodyPr>
          <a:lstStyle/>
          <a:p>
            <a:pPr lvl="2">
              <a:spcBef>
                <a:spcPts val="380"/>
              </a:spcBef>
              <a:buClr>
                <a:schemeClr val="dk1"/>
              </a:buClr>
              <a:buSzPct val="100000"/>
            </a:pPr>
            <a:r>
              <a:rPr lang="nl-NL" sz="1900" dirty="0" smtClean="0">
                <a:solidFill>
                  <a:schemeClr val="dk1"/>
                </a:solidFill>
                <a:latin typeface="Calibri"/>
                <a:ea typeface="Calibri"/>
                <a:cs typeface="Calibri"/>
              </a:rPr>
              <a:t>Het is wenselijk om </a:t>
            </a:r>
          </a:p>
          <a:p>
            <a:pPr marL="342900" lvl="2" indent="-342900">
              <a:spcBef>
                <a:spcPts val="380"/>
              </a:spcBef>
              <a:buClr>
                <a:schemeClr val="dk1"/>
              </a:buClr>
              <a:buSzPct val="100000"/>
              <a:buFont typeface="Arial" panose="020B0604020202020204" pitchFamily="34" charset="0"/>
              <a:buChar char="•"/>
            </a:pPr>
            <a:r>
              <a:rPr lang="nl-NL" sz="1900" dirty="0" smtClean="0">
                <a:solidFill>
                  <a:schemeClr val="dk1"/>
                </a:solidFill>
                <a:latin typeface="Calibri"/>
                <a:ea typeface="Calibri"/>
                <a:cs typeface="Calibri"/>
              </a:rPr>
              <a:t>op landelijk niveau de discussie te voeren over de rol van de JGZ in de zwangerschap</a:t>
            </a:r>
          </a:p>
          <a:p>
            <a:pPr marL="342900" lvl="2" indent="-342900">
              <a:spcBef>
                <a:spcPts val="380"/>
              </a:spcBef>
              <a:buClr>
                <a:schemeClr val="dk1"/>
              </a:buClr>
              <a:buSzPct val="100000"/>
              <a:buFont typeface="Arial" panose="020B0604020202020204" pitchFamily="34" charset="0"/>
              <a:buChar char="•"/>
            </a:pPr>
            <a:r>
              <a:rPr lang="nl-NL" sz="1900" dirty="0" smtClean="0">
                <a:solidFill>
                  <a:schemeClr val="tx1"/>
                </a:solidFill>
                <a:latin typeface="Calibri"/>
                <a:ea typeface="Calibri"/>
                <a:cs typeface="Calibri"/>
              </a:rPr>
              <a:t>het DD-JGZ </a:t>
            </a:r>
            <a:r>
              <a:rPr lang="nl-NL" sz="1900" dirty="0">
                <a:solidFill>
                  <a:schemeClr val="tx1"/>
                </a:solidFill>
                <a:latin typeface="Calibri"/>
                <a:ea typeface="Calibri"/>
                <a:cs typeface="Calibri"/>
              </a:rPr>
              <a:t>te koppelen aan prenatale dossiers van verloskunde en kraamzorg. </a:t>
            </a:r>
            <a:endParaRPr lang="nl-NL" sz="1900" dirty="0" smtClean="0">
              <a:solidFill>
                <a:schemeClr val="tx1"/>
              </a:solidFill>
              <a:latin typeface="Calibri"/>
              <a:ea typeface="Calibri"/>
              <a:cs typeface="Calibri"/>
            </a:endParaRPr>
          </a:p>
          <a:p>
            <a:pPr marL="342900" lvl="2" indent="-342900">
              <a:spcBef>
                <a:spcPts val="380"/>
              </a:spcBef>
              <a:buClr>
                <a:schemeClr val="dk1"/>
              </a:buClr>
              <a:buSzPct val="100000"/>
              <a:buFont typeface="Arial" panose="020B0604020202020204" pitchFamily="34" charset="0"/>
              <a:buChar char="•"/>
            </a:pPr>
            <a:endParaRPr lang="nl-NL" sz="1900" dirty="0">
              <a:solidFill>
                <a:schemeClr val="dk1"/>
              </a:solidFill>
              <a:latin typeface="Calibri"/>
              <a:ea typeface="Calibri"/>
              <a:cs typeface="Calibri"/>
            </a:endParaRPr>
          </a:p>
        </p:txBody>
      </p:sp>
    </p:spTree>
    <p:extLst>
      <p:ext uri="{BB962C8B-B14F-4D97-AF65-F5344CB8AC3E}">
        <p14:creationId xmlns:p14="http://schemas.microsoft.com/office/powerpoint/2010/main" val="1850144944"/>
      </p:ext>
    </p:extLst>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Shape 49"/>
          <p:cNvSpPr txBox="1"/>
          <p:nvPr/>
        </p:nvSpPr>
        <p:spPr>
          <a:xfrm>
            <a:off x="1170903" y="1222779"/>
            <a:ext cx="7138986" cy="409575"/>
          </a:xfrm>
          <a:prstGeom prst="rect">
            <a:avLst/>
          </a:prstGeom>
          <a:noFill/>
          <a:ln>
            <a:noFill/>
          </a:ln>
        </p:spPr>
        <p:txBody>
          <a:bodyPr lIns="91425" tIns="45700" rIns="91425" bIns="45700" anchor="t" anchorCtr="0">
            <a:noAutofit/>
          </a:bodyPr>
          <a:lstStyle/>
          <a:p>
            <a:pPr lvl="0">
              <a:buClr>
                <a:schemeClr val="dk2"/>
              </a:buClr>
              <a:buSzPct val="25000"/>
            </a:pPr>
            <a:r>
              <a:rPr lang="nl-NL" sz="1900" b="1" dirty="0" err="1">
                <a:solidFill>
                  <a:schemeClr val="dk1"/>
                </a:solidFill>
                <a:latin typeface="Calibri"/>
                <a:ea typeface="Calibri"/>
                <a:cs typeface="Calibri"/>
              </a:rPr>
              <a:t>Vroegsignalering</a:t>
            </a:r>
            <a:endParaRPr lang="en-US" sz="1900" b="1" dirty="0">
              <a:solidFill>
                <a:schemeClr val="dk2"/>
              </a:solidFill>
              <a:latin typeface="Calibri"/>
              <a:ea typeface="Calibri"/>
              <a:cs typeface="Calibri"/>
              <a:sym typeface="Calibri"/>
            </a:endParaRPr>
          </a:p>
        </p:txBody>
      </p:sp>
      <p:sp>
        <p:nvSpPr>
          <p:cNvPr id="51" name="Shape 51"/>
          <p:cNvSpPr txBox="1"/>
          <p:nvPr/>
        </p:nvSpPr>
        <p:spPr>
          <a:xfrm>
            <a:off x="6705600" y="6553200"/>
            <a:ext cx="1981199" cy="2286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A08241"/>
              </a:buClr>
              <a:buSzPct val="25000"/>
              <a:buFont typeface="Calibri"/>
              <a:buNone/>
            </a:pPr>
            <a:r>
              <a:rPr lang="en-US" sz="1000" b="0" i="0" u="none" strike="noStrike" cap="none">
                <a:solidFill>
                  <a:srgbClr val="A08241"/>
                </a:solidFill>
                <a:latin typeface="Calibri"/>
                <a:ea typeface="Calibri"/>
                <a:cs typeface="Calibri"/>
                <a:sym typeface="Calibri"/>
              </a:rPr>
              <a:t>*</a:t>
            </a:r>
          </a:p>
        </p:txBody>
      </p:sp>
      <p:sp>
        <p:nvSpPr>
          <p:cNvPr id="5" name="Shape 36"/>
          <p:cNvSpPr txBox="1"/>
          <p:nvPr/>
        </p:nvSpPr>
        <p:spPr>
          <a:xfrm>
            <a:off x="1043608" y="1766936"/>
            <a:ext cx="7463766" cy="3960440"/>
          </a:xfrm>
          <a:prstGeom prst="rect">
            <a:avLst/>
          </a:prstGeom>
          <a:noFill/>
          <a:ln>
            <a:noFill/>
          </a:ln>
        </p:spPr>
        <p:txBody>
          <a:bodyPr lIns="91425" tIns="45700" rIns="91425" bIns="45700" anchor="t" anchorCtr="0">
            <a:noAutofit/>
          </a:bodyPr>
          <a:lstStyle/>
          <a:p>
            <a:pPr lvl="2">
              <a:spcBef>
                <a:spcPts val="380"/>
              </a:spcBef>
              <a:buClr>
                <a:schemeClr val="dk1"/>
              </a:buClr>
              <a:buSzPct val="100000"/>
            </a:pPr>
            <a:endParaRPr lang="nl-NL" sz="1900" dirty="0">
              <a:solidFill>
                <a:schemeClr val="dk1"/>
              </a:solidFill>
              <a:latin typeface="Calibri"/>
              <a:ea typeface="Calibri"/>
              <a:cs typeface="Calibri"/>
            </a:endParaRPr>
          </a:p>
          <a:p>
            <a:pPr marL="285750" lvl="2" indent="-285750">
              <a:spcBef>
                <a:spcPts val="380"/>
              </a:spcBef>
              <a:buClr>
                <a:schemeClr val="dk1"/>
              </a:buClr>
              <a:buSzPct val="100000"/>
              <a:buFont typeface="Arial" panose="020B0604020202020204" pitchFamily="34" charset="0"/>
              <a:buChar char="•"/>
            </a:pPr>
            <a:r>
              <a:rPr lang="nl-NL" sz="1900" dirty="0">
                <a:solidFill>
                  <a:schemeClr val="dk1"/>
                </a:solidFill>
                <a:latin typeface="Calibri"/>
                <a:ea typeface="Calibri"/>
                <a:cs typeface="Calibri"/>
              </a:rPr>
              <a:t>Stel standaard bij ieder JGZ-contactmoment neutraal geformuleerde vragen aan ouders en </a:t>
            </a:r>
            <a:r>
              <a:rPr lang="nl-NL" sz="1900" dirty="0" smtClean="0">
                <a:solidFill>
                  <a:schemeClr val="dk1"/>
                </a:solidFill>
                <a:latin typeface="Calibri"/>
                <a:ea typeface="Calibri"/>
                <a:cs typeface="Calibri"/>
              </a:rPr>
              <a:t>(zo mogelijk) jeugdigen </a:t>
            </a:r>
            <a:r>
              <a:rPr lang="nl-NL" sz="1900" dirty="0">
                <a:solidFill>
                  <a:schemeClr val="dk1"/>
                </a:solidFill>
                <a:latin typeface="Calibri"/>
                <a:ea typeface="Calibri"/>
                <a:cs typeface="Calibri"/>
              </a:rPr>
              <a:t>over het welzijn en de veiligheid in het </a:t>
            </a:r>
            <a:r>
              <a:rPr lang="nl-NL" sz="1900" dirty="0" smtClean="0">
                <a:solidFill>
                  <a:schemeClr val="dk1"/>
                </a:solidFill>
                <a:latin typeface="Calibri"/>
                <a:ea typeface="Calibri"/>
                <a:cs typeface="Calibri"/>
              </a:rPr>
              <a:t>gezin.</a:t>
            </a:r>
            <a:endParaRPr lang="nl-NL" sz="1900" dirty="0">
              <a:solidFill>
                <a:schemeClr val="dk1"/>
              </a:solidFill>
              <a:latin typeface="Calibri"/>
              <a:ea typeface="Calibri"/>
              <a:cs typeface="Calibri"/>
            </a:endParaRPr>
          </a:p>
          <a:p>
            <a:pPr lvl="2">
              <a:spcBef>
                <a:spcPts val="380"/>
              </a:spcBef>
              <a:buClr>
                <a:schemeClr val="dk1"/>
              </a:buClr>
              <a:buSzPct val="100000"/>
            </a:pPr>
            <a:r>
              <a:rPr lang="nl-NL" sz="1900" dirty="0">
                <a:solidFill>
                  <a:schemeClr val="dk1"/>
                </a:solidFill>
                <a:latin typeface="Calibri"/>
                <a:ea typeface="Calibri"/>
                <a:cs typeface="Calibri"/>
              </a:rPr>
              <a:t> </a:t>
            </a:r>
          </a:p>
          <a:p>
            <a:pPr marL="285750" lvl="2" indent="-285750">
              <a:spcBef>
                <a:spcPts val="380"/>
              </a:spcBef>
              <a:buClr>
                <a:schemeClr val="dk1"/>
              </a:buClr>
              <a:buSzPct val="100000"/>
              <a:buFont typeface="Arial" panose="020B0604020202020204" pitchFamily="34" charset="0"/>
              <a:buChar char="•"/>
            </a:pPr>
            <a:r>
              <a:rPr lang="nl-NL" sz="1900" dirty="0">
                <a:solidFill>
                  <a:schemeClr val="dk1"/>
                </a:solidFill>
                <a:latin typeface="Calibri"/>
                <a:ea typeface="Calibri"/>
                <a:cs typeface="Calibri"/>
              </a:rPr>
              <a:t>Jonge kinderen tot 4 jaar moeten minimaal één keer per jaar door de JGZ bloot (volledig ontkleed) worden gezien en jeugdigen vanaf 4 jaar daarna nog minimaal twee keer bloot (waarbij het ondergoed aangehouden kan worden) tijdens </a:t>
            </a:r>
            <a:r>
              <a:rPr lang="nl-NL" sz="1900" dirty="0" smtClean="0">
                <a:solidFill>
                  <a:schemeClr val="dk1"/>
                </a:solidFill>
                <a:latin typeface="Calibri"/>
                <a:ea typeface="Calibri"/>
                <a:cs typeface="Calibri"/>
              </a:rPr>
              <a:t>contactmomenten. </a:t>
            </a:r>
          </a:p>
          <a:p>
            <a:pPr marL="285750" lvl="2" indent="-285750">
              <a:spcBef>
                <a:spcPts val="380"/>
              </a:spcBef>
              <a:buClr>
                <a:schemeClr val="dk1"/>
              </a:buClr>
              <a:buSzPct val="100000"/>
              <a:buFont typeface="Arial" panose="020B0604020202020204" pitchFamily="34" charset="0"/>
              <a:buChar char="•"/>
            </a:pPr>
            <a:endParaRPr lang="nl-NL" sz="1900" dirty="0">
              <a:solidFill>
                <a:schemeClr val="dk1"/>
              </a:solidFill>
              <a:latin typeface="Calibri"/>
              <a:ea typeface="Calibri"/>
              <a:cs typeface="Calibri"/>
            </a:endParaRPr>
          </a:p>
          <a:p>
            <a:pPr marL="285750" lvl="2" indent="-285750">
              <a:spcBef>
                <a:spcPts val="380"/>
              </a:spcBef>
              <a:buClr>
                <a:schemeClr val="dk1"/>
              </a:buClr>
              <a:buSzPct val="100000"/>
              <a:buFont typeface="Arial" panose="020B0604020202020204" pitchFamily="34" charset="0"/>
              <a:buChar char="•"/>
            </a:pPr>
            <a:r>
              <a:rPr lang="nl-NL" sz="1900" dirty="0">
                <a:solidFill>
                  <a:schemeClr val="dk1"/>
                </a:solidFill>
                <a:latin typeface="Calibri"/>
                <a:ea typeface="Calibri"/>
                <a:cs typeface="Calibri"/>
              </a:rPr>
              <a:t>Bij jeugdigen die al tot een risicogroep behoren, is er vanzelfsprekend een noodzaak om hen vaker te zien en vinger aan de pols te houden.  </a:t>
            </a:r>
          </a:p>
        </p:txBody>
      </p:sp>
    </p:spTree>
    <p:extLst>
      <p:ext uri="{BB962C8B-B14F-4D97-AF65-F5344CB8AC3E}">
        <p14:creationId xmlns:p14="http://schemas.microsoft.com/office/powerpoint/2010/main" val="2143010047"/>
      </p:ext>
    </p:extLst>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Shape 49"/>
          <p:cNvSpPr txBox="1"/>
          <p:nvPr/>
        </p:nvSpPr>
        <p:spPr>
          <a:xfrm>
            <a:off x="1547813" y="1228659"/>
            <a:ext cx="7138986" cy="409575"/>
          </a:xfrm>
          <a:prstGeom prst="rect">
            <a:avLst/>
          </a:prstGeom>
          <a:noFill/>
          <a:ln>
            <a:noFill/>
          </a:ln>
        </p:spPr>
        <p:txBody>
          <a:bodyPr lIns="91425" tIns="45700" rIns="91425" bIns="45700" anchor="t" anchorCtr="0">
            <a:noAutofit/>
          </a:bodyPr>
          <a:lstStyle/>
          <a:p>
            <a:pPr lvl="0">
              <a:buClr>
                <a:schemeClr val="dk2"/>
              </a:buClr>
              <a:buSzPct val="25000"/>
            </a:pPr>
            <a:r>
              <a:rPr lang="en-US" sz="1900" b="1" dirty="0" err="1" smtClean="0">
                <a:solidFill>
                  <a:schemeClr val="dk2"/>
                </a:solidFill>
                <a:latin typeface="Calibri"/>
                <a:ea typeface="Calibri"/>
                <a:cs typeface="Calibri"/>
                <a:sym typeface="Calibri"/>
              </a:rPr>
              <a:t>Vervolg</a:t>
            </a:r>
            <a:r>
              <a:rPr lang="en-US" sz="1900" b="1" dirty="0" smtClean="0">
                <a:solidFill>
                  <a:schemeClr val="dk2"/>
                </a:solidFill>
                <a:latin typeface="Calibri"/>
                <a:ea typeface="Calibri"/>
                <a:cs typeface="Calibri"/>
                <a:sym typeface="Calibri"/>
              </a:rPr>
              <a:t> -</a:t>
            </a:r>
            <a:r>
              <a:rPr lang="nl-NL" sz="1900" dirty="0">
                <a:solidFill>
                  <a:schemeClr val="dk1"/>
                </a:solidFill>
                <a:latin typeface="Calibri"/>
                <a:ea typeface="Calibri"/>
                <a:cs typeface="Calibri"/>
              </a:rPr>
              <a:t> </a:t>
            </a:r>
            <a:r>
              <a:rPr lang="nl-NL" sz="1900" b="1" dirty="0" err="1">
                <a:solidFill>
                  <a:schemeClr val="dk1"/>
                </a:solidFill>
                <a:latin typeface="Calibri"/>
                <a:ea typeface="Calibri"/>
                <a:cs typeface="Calibri"/>
              </a:rPr>
              <a:t>Vroegsignalering</a:t>
            </a:r>
            <a:endParaRPr lang="en-US" sz="1900" b="1" dirty="0">
              <a:solidFill>
                <a:schemeClr val="dk2"/>
              </a:solidFill>
              <a:latin typeface="Calibri"/>
              <a:ea typeface="Calibri"/>
              <a:cs typeface="Calibri"/>
              <a:sym typeface="Calibri"/>
            </a:endParaRPr>
          </a:p>
        </p:txBody>
      </p:sp>
      <p:sp>
        <p:nvSpPr>
          <p:cNvPr id="51" name="Shape 51"/>
          <p:cNvSpPr txBox="1"/>
          <p:nvPr/>
        </p:nvSpPr>
        <p:spPr>
          <a:xfrm>
            <a:off x="6705600" y="6553200"/>
            <a:ext cx="1981199" cy="2286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A08241"/>
              </a:buClr>
              <a:buSzPct val="25000"/>
              <a:buFont typeface="Calibri"/>
              <a:buNone/>
            </a:pPr>
            <a:r>
              <a:rPr lang="en-US" sz="1000" b="0" i="0" u="none" strike="noStrike" cap="none">
                <a:solidFill>
                  <a:srgbClr val="A08241"/>
                </a:solidFill>
                <a:latin typeface="Calibri"/>
                <a:ea typeface="Calibri"/>
                <a:cs typeface="Calibri"/>
                <a:sym typeface="Calibri"/>
              </a:rPr>
              <a:t>*</a:t>
            </a:r>
          </a:p>
        </p:txBody>
      </p:sp>
      <p:sp>
        <p:nvSpPr>
          <p:cNvPr id="5" name="Shape 36"/>
          <p:cNvSpPr txBox="1"/>
          <p:nvPr/>
        </p:nvSpPr>
        <p:spPr>
          <a:xfrm>
            <a:off x="1420518" y="1772816"/>
            <a:ext cx="7463766" cy="3960440"/>
          </a:xfrm>
          <a:prstGeom prst="rect">
            <a:avLst/>
          </a:prstGeom>
          <a:noFill/>
          <a:ln>
            <a:noFill/>
          </a:ln>
        </p:spPr>
        <p:txBody>
          <a:bodyPr lIns="91425" tIns="45700" rIns="91425" bIns="45700" anchor="t" anchorCtr="0">
            <a:noAutofit/>
          </a:bodyPr>
          <a:lstStyle/>
          <a:p>
            <a:pPr lvl="2">
              <a:spcBef>
                <a:spcPts val="380"/>
              </a:spcBef>
              <a:buClr>
                <a:schemeClr val="dk1"/>
              </a:buClr>
              <a:buSzPct val="100000"/>
            </a:pPr>
            <a:r>
              <a:rPr lang="nl-NL" sz="1900" dirty="0" smtClean="0">
                <a:solidFill>
                  <a:schemeClr val="tx1"/>
                </a:solidFill>
                <a:latin typeface="Calibri"/>
                <a:ea typeface="Calibri"/>
                <a:cs typeface="Calibri"/>
              </a:rPr>
              <a:t>Als </a:t>
            </a:r>
            <a:r>
              <a:rPr lang="nl-NL" sz="1900" dirty="0">
                <a:solidFill>
                  <a:schemeClr val="tx1"/>
                </a:solidFill>
                <a:latin typeface="Calibri"/>
                <a:ea typeface="Calibri"/>
                <a:cs typeface="Calibri"/>
              </a:rPr>
              <a:t>kinderopvang </a:t>
            </a:r>
            <a:r>
              <a:rPr lang="nl-NL" sz="1900" dirty="0" smtClean="0">
                <a:solidFill>
                  <a:schemeClr val="tx1"/>
                </a:solidFill>
                <a:latin typeface="Calibri"/>
                <a:ea typeface="Calibri"/>
                <a:cs typeface="Calibri"/>
              </a:rPr>
              <a:t>en/of het </a:t>
            </a:r>
            <a:r>
              <a:rPr lang="nl-NL" sz="1900" dirty="0">
                <a:solidFill>
                  <a:schemeClr val="tx1"/>
                </a:solidFill>
                <a:latin typeface="Calibri"/>
                <a:ea typeface="Calibri"/>
                <a:cs typeface="Calibri"/>
              </a:rPr>
              <a:t>onderwijs </a:t>
            </a:r>
            <a:r>
              <a:rPr lang="nl-NL" sz="1900" dirty="0" smtClean="0">
                <a:solidFill>
                  <a:schemeClr val="tx1"/>
                </a:solidFill>
                <a:latin typeface="Calibri"/>
                <a:ea typeface="Calibri"/>
                <a:cs typeface="Calibri"/>
              </a:rPr>
              <a:t>zorgen </a:t>
            </a:r>
            <a:r>
              <a:rPr lang="nl-NL" sz="1900" dirty="0">
                <a:solidFill>
                  <a:schemeClr val="tx1"/>
                </a:solidFill>
                <a:latin typeface="Calibri"/>
                <a:ea typeface="Calibri"/>
                <a:cs typeface="Calibri"/>
              </a:rPr>
              <a:t>hebben op basis van </a:t>
            </a:r>
            <a:r>
              <a:rPr lang="nl-NL" sz="1900" dirty="0" smtClean="0">
                <a:solidFill>
                  <a:schemeClr val="tx1"/>
                </a:solidFill>
                <a:latin typeface="Calibri"/>
                <a:ea typeface="Calibri"/>
                <a:cs typeface="Calibri"/>
              </a:rPr>
              <a:t> </a:t>
            </a:r>
            <a:r>
              <a:rPr lang="nl-NL" sz="1900" dirty="0">
                <a:solidFill>
                  <a:schemeClr val="tx1"/>
                </a:solidFill>
                <a:latin typeface="Calibri"/>
                <a:ea typeface="Calibri"/>
                <a:cs typeface="Calibri"/>
              </a:rPr>
              <a:t>signalen bij </a:t>
            </a:r>
            <a:r>
              <a:rPr lang="nl-NL" sz="1900" dirty="0" smtClean="0">
                <a:solidFill>
                  <a:schemeClr val="tx1"/>
                </a:solidFill>
                <a:latin typeface="Calibri"/>
                <a:ea typeface="Calibri"/>
                <a:cs typeface="Calibri"/>
              </a:rPr>
              <a:t>jeugdigen: </a:t>
            </a:r>
          </a:p>
          <a:p>
            <a:pPr marL="342900" lvl="2" indent="-342900">
              <a:spcBef>
                <a:spcPts val="380"/>
              </a:spcBef>
              <a:buClr>
                <a:schemeClr val="dk1"/>
              </a:buClr>
              <a:buSzPct val="100000"/>
              <a:buFont typeface="Arial" panose="020B0604020202020204" pitchFamily="34" charset="0"/>
              <a:buChar char="•"/>
            </a:pPr>
            <a:r>
              <a:rPr lang="nl-NL" sz="1900" dirty="0" smtClean="0">
                <a:solidFill>
                  <a:schemeClr val="tx1"/>
                </a:solidFill>
                <a:latin typeface="Calibri"/>
                <a:ea typeface="Calibri"/>
                <a:cs typeface="Calibri"/>
              </a:rPr>
              <a:t>de </a:t>
            </a:r>
            <a:r>
              <a:rPr lang="nl-NL" sz="1900" dirty="0" err="1" smtClean="0">
                <a:solidFill>
                  <a:schemeClr val="tx1"/>
                </a:solidFill>
                <a:latin typeface="Calibri"/>
                <a:ea typeface="Calibri"/>
                <a:cs typeface="Calibri"/>
              </a:rPr>
              <a:t>jgz</a:t>
            </a:r>
            <a:r>
              <a:rPr lang="nl-NL" sz="1900" dirty="0" smtClean="0">
                <a:solidFill>
                  <a:schemeClr val="tx1"/>
                </a:solidFill>
                <a:latin typeface="Calibri"/>
                <a:ea typeface="Calibri"/>
                <a:cs typeface="Calibri"/>
              </a:rPr>
              <a:t> professional stelt zich actief als gesprekspartner op;</a:t>
            </a:r>
          </a:p>
          <a:p>
            <a:pPr marL="342900" lvl="2" indent="-342900">
              <a:spcBef>
                <a:spcPts val="380"/>
              </a:spcBef>
              <a:buClr>
                <a:schemeClr val="dk1"/>
              </a:buClr>
              <a:buSzPct val="100000"/>
              <a:buFont typeface="Arial" panose="020B0604020202020204" pitchFamily="34" charset="0"/>
              <a:buChar char="•"/>
            </a:pPr>
            <a:r>
              <a:rPr lang="nl-NL" sz="1900" dirty="0" smtClean="0">
                <a:solidFill>
                  <a:schemeClr val="tx1"/>
                </a:solidFill>
                <a:latin typeface="Calibri"/>
                <a:ea typeface="Calibri"/>
                <a:cs typeface="Calibri"/>
              </a:rPr>
              <a:t>de </a:t>
            </a:r>
            <a:r>
              <a:rPr lang="nl-NL" sz="1900" dirty="0" err="1" smtClean="0">
                <a:solidFill>
                  <a:schemeClr val="tx1"/>
                </a:solidFill>
                <a:latin typeface="Calibri"/>
                <a:ea typeface="Calibri"/>
                <a:cs typeface="Calibri"/>
              </a:rPr>
              <a:t>jgz</a:t>
            </a:r>
            <a:r>
              <a:rPr lang="nl-NL" sz="1900" dirty="0" smtClean="0">
                <a:solidFill>
                  <a:schemeClr val="tx1"/>
                </a:solidFill>
                <a:latin typeface="Calibri"/>
                <a:ea typeface="Calibri"/>
                <a:cs typeface="Calibri"/>
              </a:rPr>
              <a:t> organisatie zorgt ervoor dat de jeugdige (over wie zorgen gemeld zijn</a:t>
            </a:r>
            <a:r>
              <a:rPr lang="nl-NL" sz="1900" dirty="0">
                <a:solidFill>
                  <a:schemeClr val="tx1"/>
                </a:solidFill>
                <a:latin typeface="Calibri"/>
                <a:ea typeface="Calibri"/>
                <a:cs typeface="Calibri"/>
              </a:rPr>
              <a:t>) </a:t>
            </a:r>
            <a:r>
              <a:rPr lang="nl-NL" sz="1900" dirty="0" smtClean="0">
                <a:solidFill>
                  <a:schemeClr val="tx1"/>
                </a:solidFill>
                <a:latin typeface="Calibri"/>
                <a:ea typeface="Calibri"/>
                <a:cs typeface="Calibri"/>
              </a:rPr>
              <a:t>binnen </a:t>
            </a:r>
            <a:r>
              <a:rPr lang="nl-NL" sz="1900" dirty="0">
                <a:solidFill>
                  <a:schemeClr val="tx1"/>
                </a:solidFill>
                <a:latin typeface="Calibri"/>
                <a:ea typeface="Calibri"/>
                <a:cs typeface="Calibri"/>
              </a:rPr>
              <a:t>één dag tot maximaal twee weken in een face-</a:t>
            </a:r>
            <a:r>
              <a:rPr lang="nl-NL" sz="1900" dirty="0" err="1">
                <a:solidFill>
                  <a:schemeClr val="tx1"/>
                </a:solidFill>
                <a:latin typeface="Calibri"/>
                <a:ea typeface="Calibri"/>
                <a:cs typeface="Calibri"/>
              </a:rPr>
              <a:t>to</a:t>
            </a:r>
            <a:r>
              <a:rPr lang="nl-NL" sz="1900" dirty="0">
                <a:solidFill>
                  <a:schemeClr val="tx1"/>
                </a:solidFill>
                <a:latin typeface="Calibri"/>
                <a:ea typeface="Calibri"/>
                <a:cs typeface="Calibri"/>
              </a:rPr>
              <a:t>-face contact </a:t>
            </a:r>
            <a:r>
              <a:rPr lang="nl-NL" sz="1900" dirty="0" smtClean="0">
                <a:solidFill>
                  <a:schemeClr val="tx1"/>
                </a:solidFill>
                <a:latin typeface="Calibri"/>
                <a:ea typeface="Calibri"/>
                <a:cs typeface="Calibri"/>
              </a:rPr>
              <a:t>gezien wordt; bij voorkeur en afhankelijk van de zorgen, ook </a:t>
            </a:r>
            <a:r>
              <a:rPr lang="nl-NL" sz="1900" dirty="0">
                <a:solidFill>
                  <a:schemeClr val="tx1"/>
                </a:solidFill>
                <a:latin typeface="Calibri"/>
                <a:ea typeface="Calibri"/>
                <a:cs typeface="Calibri"/>
              </a:rPr>
              <a:t>bloot. </a:t>
            </a:r>
          </a:p>
          <a:p>
            <a:pPr lvl="6">
              <a:spcBef>
                <a:spcPts val="380"/>
              </a:spcBef>
              <a:buClr>
                <a:schemeClr val="dk1"/>
              </a:buClr>
              <a:buSzPct val="100000"/>
            </a:pPr>
            <a:r>
              <a:rPr lang="nl-NL" sz="1900" dirty="0" smtClean="0">
                <a:solidFill>
                  <a:schemeClr val="tx1"/>
                </a:solidFill>
                <a:latin typeface="Calibri"/>
                <a:ea typeface="Calibri"/>
                <a:cs typeface="Calibri"/>
              </a:rPr>
              <a:t> </a:t>
            </a:r>
          </a:p>
        </p:txBody>
      </p:sp>
    </p:spTree>
    <p:extLst>
      <p:ext uri="{BB962C8B-B14F-4D97-AF65-F5344CB8AC3E}">
        <p14:creationId xmlns:p14="http://schemas.microsoft.com/office/powerpoint/2010/main" val="139186684"/>
      </p:ext>
    </p:extLst>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Shape 49"/>
          <p:cNvSpPr txBox="1"/>
          <p:nvPr/>
        </p:nvSpPr>
        <p:spPr>
          <a:xfrm>
            <a:off x="1547813" y="1228659"/>
            <a:ext cx="7138986" cy="409575"/>
          </a:xfrm>
          <a:prstGeom prst="rect">
            <a:avLst/>
          </a:prstGeom>
          <a:noFill/>
          <a:ln>
            <a:noFill/>
          </a:ln>
        </p:spPr>
        <p:txBody>
          <a:bodyPr lIns="91425" tIns="45700" rIns="91425" bIns="45700" anchor="t" anchorCtr="0">
            <a:noAutofit/>
          </a:bodyPr>
          <a:lstStyle/>
          <a:p>
            <a:pPr lvl="0">
              <a:buClr>
                <a:schemeClr val="dk2"/>
              </a:buClr>
              <a:buSzPct val="25000"/>
            </a:pPr>
            <a:r>
              <a:rPr lang="en-US" sz="1900" b="1" dirty="0" err="1" smtClean="0">
                <a:solidFill>
                  <a:schemeClr val="dk2"/>
                </a:solidFill>
                <a:latin typeface="Calibri"/>
                <a:ea typeface="Calibri"/>
                <a:cs typeface="Calibri"/>
                <a:sym typeface="Calibri"/>
              </a:rPr>
              <a:t>Overwegen</a:t>
            </a:r>
            <a:r>
              <a:rPr lang="en-US" sz="1900" b="1" dirty="0" smtClean="0">
                <a:solidFill>
                  <a:schemeClr val="dk2"/>
                </a:solidFill>
                <a:latin typeface="Calibri"/>
                <a:ea typeface="Calibri"/>
                <a:cs typeface="Calibri"/>
                <a:sym typeface="Calibri"/>
              </a:rPr>
              <a:t> </a:t>
            </a:r>
            <a:endParaRPr lang="en-US" sz="1900" b="1" dirty="0">
              <a:solidFill>
                <a:schemeClr val="dk2"/>
              </a:solidFill>
              <a:latin typeface="Calibri"/>
              <a:ea typeface="Calibri"/>
              <a:cs typeface="Calibri"/>
              <a:sym typeface="Calibri"/>
            </a:endParaRPr>
          </a:p>
        </p:txBody>
      </p:sp>
      <p:sp>
        <p:nvSpPr>
          <p:cNvPr id="51" name="Shape 51"/>
          <p:cNvSpPr txBox="1"/>
          <p:nvPr/>
        </p:nvSpPr>
        <p:spPr>
          <a:xfrm>
            <a:off x="6705600" y="6553200"/>
            <a:ext cx="1981199" cy="2286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A08241"/>
              </a:buClr>
              <a:buSzPct val="25000"/>
              <a:buFont typeface="Calibri"/>
              <a:buNone/>
            </a:pPr>
            <a:r>
              <a:rPr lang="en-US" sz="1000" b="0" i="0" u="none" strike="noStrike" cap="none">
                <a:solidFill>
                  <a:srgbClr val="A08241"/>
                </a:solidFill>
                <a:latin typeface="Calibri"/>
                <a:ea typeface="Calibri"/>
                <a:cs typeface="Calibri"/>
                <a:sym typeface="Calibri"/>
              </a:rPr>
              <a:t>*</a:t>
            </a:r>
          </a:p>
        </p:txBody>
      </p:sp>
      <p:sp>
        <p:nvSpPr>
          <p:cNvPr id="5" name="Shape 36"/>
          <p:cNvSpPr txBox="1"/>
          <p:nvPr/>
        </p:nvSpPr>
        <p:spPr>
          <a:xfrm>
            <a:off x="1420518" y="1772816"/>
            <a:ext cx="7463766" cy="3960440"/>
          </a:xfrm>
          <a:prstGeom prst="rect">
            <a:avLst/>
          </a:prstGeom>
          <a:noFill/>
          <a:ln>
            <a:noFill/>
          </a:ln>
        </p:spPr>
        <p:txBody>
          <a:bodyPr lIns="91425" tIns="45700" rIns="91425" bIns="45700" anchor="t" anchorCtr="0">
            <a:noAutofit/>
          </a:bodyPr>
          <a:lstStyle/>
          <a:p>
            <a:pPr lvl="2">
              <a:spcBef>
                <a:spcPts val="380"/>
              </a:spcBef>
              <a:buClr>
                <a:schemeClr val="dk1"/>
              </a:buClr>
              <a:buSzPct val="100000"/>
            </a:pPr>
            <a:endParaRPr lang="nl-NL" sz="1900" dirty="0" smtClean="0">
              <a:solidFill>
                <a:schemeClr val="dk1"/>
              </a:solidFill>
              <a:latin typeface="Calibri"/>
              <a:ea typeface="Calibri"/>
              <a:cs typeface="Calibri"/>
            </a:endParaRPr>
          </a:p>
          <a:p>
            <a:pPr marL="285750" lvl="2" indent="-285750">
              <a:spcBef>
                <a:spcPts val="380"/>
              </a:spcBef>
              <a:buClr>
                <a:schemeClr val="dk1"/>
              </a:buClr>
              <a:buSzPct val="100000"/>
              <a:buFont typeface="Arial" panose="020B0604020202020204" pitchFamily="34" charset="0"/>
              <a:buChar char="•"/>
            </a:pPr>
            <a:r>
              <a:rPr lang="nl-NL" sz="1900" dirty="0" smtClean="0">
                <a:solidFill>
                  <a:schemeClr val="dk1"/>
                </a:solidFill>
                <a:latin typeface="Calibri"/>
                <a:ea typeface="Calibri"/>
                <a:cs typeface="Calibri"/>
              </a:rPr>
              <a:t>Overweeg </a:t>
            </a:r>
            <a:r>
              <a:rPr lang="nl-NL" sz="1900" dirty="0">
                <a:solidFill>
                  <a:schemeClr val="dk1"/>
                </a:solidFill>
                <a:latin typeface="Calibri"/>
                <a:ea typeface="Calibri"/>
                <a:cs typeface="Calibri"/>
              </a:rPr>
              <a:t>altijd bij alles wat je als afwijkend, opvallend of zorgelijk opmerkt bij jeugdigen en hun ouders, betreffende psychosociale omstandigheden, gedrag en ontwikkeling, psychische gesteldheid en fysieke kenmerken: </a:t>
            </a:r>
            <a:r>
              <a:rPr lang="nl-NL" sz="1900" dirty="0" err="1">
                <a:solidFill>
                  <a:schemeClr val="dk1"/>
                </a:solidFill>
                <a:latin typeface="Calibri"/>
                <a:ea typeface="Calibri"/>
                <a:cs typeface="Calibri"/>
              </a:rPr>
              <a:t>kàn</a:t>
            </a:r>
            <a:r>
              <a:rPr lang="nl-NL" sz="1900" dirty="0">
                <a:solidFill>
                  <a:schemeClr val="dk1"/>
                </a:solidFill>
                <a:latin typeface="Calibri"/>
                <a:ea typeface="Calibri"/>
                <a:cs typeface="Calibri"/>
              </a:rPr>
              <a:t> hier sprake zijn van kindermishandeling? </a:t>
            </a:r>
          </a:p>
          <a:p>
            <a:pPr marL="285750" lvl="2" indent="-285750">
              <a:spcBef>
                <a:spcPts val="380"/>
              </a:spcBef>
              <a:buClr>
                <a:schemeClr val="dk1"/>
              </a:buClr>
              <a:buSzPct val="100000"/>
              <a:buFont typeface="Arial" panose="020B0604020202020204" pitchFamily="34" charset="0"/>
              <a:buChar char="•"/>
            </a:pPr>
            <a:endParaRPr lang="nl-NL" sz="1900" dirty="0" smtClean="0">
              <a:solidFill>
                <a:schemeClr val="dk1"/>
              </a:solidFill>
              <a:latin typeface="Calibri"/>
              <a:ea typeface="Calibri"/>
              <a:cs typeface="Calibri"/>
            </a:endParaRPr>
          </a:p>
          <a:p>
            <a:pPr marL="285750" lvl="2" indent="-285750">
              <a:spcBef>
                <a:spcPts val="380"/>
              </a:spcBef>
              <a:buClr>
                <a:schemeClr val="dk1"/>
              </a:buClr>
              <a:buSzPct val="100000"/>
              <a:buFont typeface="Arial" panose="020B0604020202020204" pitchFamily="34" charset="0"/>
              <a:buChar char="•"/>
            </a:pPr>
            <a:r>
              <a:rPr lang="nl-NL" sz="1900" dirty="0" smtClean="0">
                <a:solidFill>
                  <a:schemeClr val="dk1"/>
                </a:solidFill>
                <a:latin typeface="Calibri"/>
                <a:ea typeface="Calibri"/>
                <a:cs typeface="Calibri"/>
              </a:rPr>
              <a:t>Ga </a:t>
            </a:r>
            <a:r>
              <a:rPr lang="nl-NL" sz="1900" dirty="0">
                <a:solidFill>
                  <a:schemeClr val="dk1"/>
                </a:solidFill>
                <a:latin typeface="Calibri"/>
                <a:ea typeface="Calibri"/>
                <a:cs typeface="Calibri"/>
              </a:rPr>
              <a:t>na bij de ouders wat verklaringen kunnen zijn voor je feitelijke constateringen. </a:t>
            </a:r>
            <a:endParaRPr lang="nl-NL" sz="1900" dirty="0" smtClean="0">
              <a:solidFill>
                <a:schemeClr val="dk1"/>
              </a:solidFill>
              <a:latin typeface="Calibri"/>
              <a:ea typeface="Calibri"/>
              <a:cs typeface="Calibri"/>
            </a:endParaRPr>
          </a:p>
          <a:p>
            <a:pPr marL="285750" lvl="2" indent="-285750">
              <a:spcBef>
                <a:spcPts val="380"/>
              </a:spcBef>
              <a:buClr>
                <a:schemeClr val="dk1"/>
              </a:buClr>
              <a:buSzPct val="100000"/>
              <a:buFont typeface="Arial" panose="020B0604020202020204" pitchFamily="34" charset="0"/>
              <a:buChar char="•"/>
            </a:pPr>
            <a:endParaRPr lang="nl-NL" sz="1900" dirty="0">
              <a:solidFill>
                <a:schemeClr val="dk1"/>
              </a:solidFill>
              <a:latin typeface="Calibri"/>
              <a:ea typeface="Calibri"/>
              <a:cs typeface="Calibri"/>
            </a:endParaRPr>
          </a:p>
          <a:p>
            <a:pPr marL="285750" lvl="2" indent="-285750">
              <a:spcBef>
                <a:spcPts val="380"/>
              </a:spcBef>
              <a:buClr>
                <a:schemeClr val="dk1"/>
              </a:buClr>
              <a:buSzPct val="100000"/>
              <a:buFont typeface="Arial" panose="020B0604020202020204" pitchFamily="34" charset="0"/>
              <a:buChar char="•"/>
            </a:pPr>
            <a:r>
              <a:rPr lang="nl-NL" sz="1900" dirty="0" smtClean="0">
                <a:solidFill>
                  <a:schemeClr val="dk1"/>
                </a:solidFill>
                <a:latin typeface="Calibri"/>
                <a:ea typeface="Calibri"/>
                <a:cs typeface="Calibri"/>
              </a:rPr>
              <a:t>Beslis </a:t>
            </a:r>
            <a:r>
              <a:rPr lang="nl-NL" sz="1900" dirty="0">
                <a:solidFill>
                  <a:schemeClr val="dk1"/>
                </a:solidFill>
                <a:latin typeface="Calibri"/>
                <a:ea typeface="Calibri"/>
                <a:cs typeface="Calibri"/>
              </a:rPr>
              <a:t>expliciet of je zorgen weggenomen worden of versterken tot een vermoeden of verdenking. </a:t>
            </a:r>
            <a:endParaRPr lang="nl-NL" sz="1900" dirty="0" smtClean="0">
              <a:solidFill>
                <a:schemeClr val="dk1"/>
              </a:solidFill>
              <a:latin typeface="Calibri"/>
              <a:ea typeface="Calibri"/>
              <a:cs typeface="Calibri"/>
            </a:endParaRPr>
          </a:p>
          <a:p>
            <a:pPr marL="285750" lvl="2" indent="-285750">
              <a:spcBef>
                <a:spcPts val="380"/>
              </a:spcBef>
              <a:buClr>
                <a:schemeClr val="dk1"/>
              </a:buClr>
              <a:buSzPct val="100000"/>
              <a:buFont typeface="Arial" panose="020B0604020202020204" pitchFamily="34" charset="0"/>
              <a:buChar char="•"/>
            </a:pPr>
            <a:endParaRPr lang="nl-NL" sz="1900" dirty="0">
              <a:solidFill>
                <a:schemeClr val="dk1"/>
              </a:solidFill>
              <a:latin typeface="Calibri"/>
              <a:ea typeface="Calibri"/>
              <a:cs typeface="Calibri"/>
            </a:endParaRPr>
          </a:p>
          <a:p>
            <a:pPr marL="285750" lvl="2" indent="-285750">
              <a:spcBef>
                <a:spcPts val="380"/>
              </a:spcBef>
              <a:buClr>
                <a:schemeClr val="dk1"/>
              </a:buClr>
              <a:buSzPct val="100000"/>
              <a:buFont typeface="Arial" panose="020B0604020202020204" pitchFamily="34" charset="0"/>
              <a:buChar char="•"/>
            </a:pPr>
            <a:r>
              <a:rPr lang="nl-NL" sz="1900" dirty="0" smtClean="0">
                <a:solidFill>
                  <a:schemeClr val="dk1"/>
                </a:solidFill>
                <a:latin typeface="Calibri"/>
                <a:ea typeface="Calibri"/>
                <a:cs typeface="Calibri"/>
              </a:rPr>
              <a:t>Registreer dit</a:t>
            </a:r>
            <a:endParaRPr lang="nl-NL" sz="1900" dirty="0">
              <a:solidFill>
                <a:schemeClr val="dk1"/>
              </a:solidFill>
              <a:latin typeface="Calibri"/>
              <a:ea typeface="Calibri"/>
              <a:cs typeface="Calibri"/>
            </a:endParaRPr>
          </a:p>
        </p:txBody>
      </p:sp>
    </p:spTree>
    <p:extLst>
      <p:ext uri="{BB962C8B-B14F-4D97-AF65-F5344CB8AC3E}">
        <p14:creationId xmlns:p14="http://schemas.microsoft.com/office/powerpoint/2010/main" val="1045999406"/>
      </p:ext>
    </p:extLst>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Shape 49"/>
          <p:cNvSpPr txBox="1"/>
          <p:nvPr/>
        </p:nvSpPr>
        <p:spPr>
          <a:xfrm>
            <a:off x="1547813" y="1023871"/>
            <a:ext cx="7138986" cy="409575"/>
          </a:xfrm>
          <a:prstGeom prst="rect">
            <a:avLst/>
          </a:prstGeom>
          <a:noFill/>
          <a:ln>
            <a:noFill/>
          </a:ln>
        </p:spPr>
        <p:txBody>
          <a:bodyPr lIns="91425" tIns="45700" rIns="91425" bIns="45700" anchor="t" anchorCtr="0">
            <a:noAutofit/>
          </a:bodyPr>
          <a:lstStyle/>
          <a:p>
            <a:pPr lvl="0">
              <a:buClr>
                <a:schemeClr val="dk2"/>
              </a:buClr>
              <a:buSzPct val="25000"/>
            </a:pPr>
            <a:r>
              <a:rPr lang="en-US" sz="1900" b="1" dirty="0" err="1" smtClean="0">
                <a:solidFill>
                  <a:schemeClr val="dk2"/>
                </a:solidFill>
                <a:latin typeface="Calibri"/>
                <a:ea typeface="Calibri"/>
                <a:cs typeface="Calibri"/>
                <a:sym typeface="Calibri"/>
              </a:rPr>
              <a:t>Vermoeden</a:t>
            </a:r>
            <a:r>
              <a:rPr lang="en-US" sz="1900" b="1" dirty="0" smtClean="0">
                <a:solidFill>
                  <a:schemeClr val="dk2"/>
                </a:solidFill>
                <a:latin typeface="Calibri"/>
                <a:ea typeface="Calibri"/>
                <a:cs typeface="Calibri"/>
                <a:sym typeface="Calibri"/>
              </a:rPr>
              <a:t>, </a:t>
            </a:r>
            <a:r>
              <a:rPr lang="en-US" sz="1900" b="1" dirty="0" err="1" smtClean="0">
                <a:solidFill>
                  <a:schemeClr val="dk2"/>
                </a:solidFill>
                <a:latin typeface="Calibri"/>
                <a:ea typeface="Calibri"/>
                <a:cs typeface="Calibri"/>
                <a:sym typeface="Calibri"/>
              </a:rPr>
              <a:t>verdenken</a:t>
            </a:r>
            <a:endParaRPr lang="en-US" sz="1900" b="1" dirty="0">
              <a:solidFill>
                <a:schemeClr val="dk2"/>
              </a:solidFill>
              <a:latin typeface="Calibri"/>
              <a:ea typeface="Calibri"/>
              <a:cs typeface="Calibri"/>
              <a:sym typeface="Calibri"/>
            </a:endParaRPr>
          </a:p>
        </p:txBody>
      </p:sp>
      <p:sp>
        <p:nvSpPr>
          <p:cNvPr id="51" name="Shape 51"/>
          <p:cNvSpPr txBox="1"/>
          <p:nvPr/>
        </p:nvSpPr>
        <p:spPr>
          <a:xfrm>
            <a:off x="6705600" y="6553200"/>
            <a:ext cx="1981199" cy="2286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A08241"/>
              </a:buClr>
              <a:buSzPct val="25000"/>
              <a:buFont typeface="Calibri"/>
              <a:buNone/>
            </a:pPr>
            <a:r>
              <a:rPr lang="en-US" sz="1000" b="0" i="0" u="none" strike="noStrike" cap="none">
                <a:solidFill>
                  <a:srgbClr val="A08241"/>
                </a:solidFill>
                <a:latin typeface="Calibri"/>
                <a:ea typeface="Calibri"/>
                <a:cs typeface="Calibri"/>
                <a:sym typeface="Calibri"/>
              </a:rPr>
              <a:t>*</a:t>
            </a:r>
          </a:p>
        </p:txBody>
      </p:sp>
      <p:sp>
        <p:nvSpPr>
          <p:cNvPr id="5" name="Shape 36"/>
          <p:cNvSpPr txBox="1"/>
          <p:nvPr/>
        </p:nvSpPr>
        <p:spPr>
          <a:xfrm>
            <a:off x="1385423" y="1465144"/>
            <a:ext cx="7463766" cy="3960440"/>
          </a:xfrm>
          <a:prstGeom prst="rect">
            <a:avLst/>
          </a:prstGeom>
          <a:noFill/>
          <a:ln>
            <a:noFill/>
          </a:ln>
        </p:spPr>
        <p:txBody>
          <a:bodyPr lIns="91425" tIns="45700" rIns="91425" bIns="45700" anchor="t" anchorCtr="0">
            <a:noAutofit/>
          </a:bodyPr>
          <a:lstStyle/>
          <a:p>
            <a:pPr marL="285750" lvl="2" indent="-285750">
              <a:spcBef>
                <a:spcPts val="380"/>
              </a:spcBef>
              <a:buClr>
                <a:schemeClr val="dk1"/>
              </a:buClr>
              <a:buSzPct val="100000"/>
              <a:buFont typeface="Arial" panose="020B0604020202020204" pitchFamily="34" charset="0"/>
              <a:buChar char="•"/>
            </a:pPr>
            <a:r>
              <a:rPr lang="nl-NL" sz="1900" dirty="0" smtClean="0">
                <a:solidFill>
                  <a:schemeClr val="dk1"/>
                </a:solidFill>
                <a:latin typeface="Calibri"/>
                <a:ea typeface="Calibri"/>
                <a:cs typeface="Calibri"/>
              </a:rPr>
              <a:t>Werk volgens </a:t>
            </a:r>
            <a:r>
              <a:rPr lang="nl-NL" sz="1900" dirty="0">
                <a:solidFill>
                  <a:schemeClr val="dk1"/>
                </a:solidFill>
                <a:latin typeface="Calibri"/>
                <a:ea typeface="Calibri"/>
                <a:cs typeface="Calibri"/>
              </a:rPr>
              <a:t>de </a:t>
            </a:r>
            <a:r>
              <a:rPr lang="nl-NL" sz="1900" i="1" dirty="0">
                <a:solidFill>
                  <a:schemeClr val="dk1"/>
                </a:solidFill>
                <a:latin typeface="Calibri"/>
                <a:ea typeface="Calibri"/>
                <a:cs typeface="Calibri"/>
              </a:rPr>
              <a:t>Wet Verplichte Meldcode Huiselijk Geweld en Kindermishandeling</a:t>
            </a:r>
            <a:r>
              <a:rPr lang="nl-NL" sz="1900" dirty="0">
                <a:solidFill>
                  <a:schemeClr val="dk1"/>
                </a:solidFill>
                <a:latin typeface="Calibri"/>
                <a:ea typeface="Calibri"/>
                <a:cs typeface="Calibri"/>
              </a:rPr>
              <a:t>. </a:t>
            </a:r>
            <a:r>
              <a:rPr lang="nl-NL" sz="1900" dirty="0" smtClean="0">
                <a:solidFill>
                  <a:schemeClr val="dk1"/>
                </a:solidFill>
                <a:latin typeface="Calibri"/>
                <a:ea typeface="Calibri"/>
                <a:cs typeface="Calibri"/>
              </a:rPr>
              <a:t>Registreer in het DD-JGZ </a:t>
            </a:r>
            <a:r>
              <a:rPr lang="nl-NL" sz="1900" dirty="0">
                <a:solidFill>
                  <a:schemeClr val="dk1"/>
                </a:solidFill>
                <a:latin typeface="Calibri"/>
                <a:ea typeface="Calibri"/>
                <a:cs typeface="Calibri"/>
              </a:rPr>
              <a:t>‘start Meldcode’. </a:t>
            </a:r>
            <a:endParaRPr lang="nl-NL" sz="1900" dirty="0" smtClean="0">
              <a:solidFill>
                <a:schemeClr val="dk1"/>
              </a:solidFill>
              <a:latin typeface="Calibri"/>
              <a:ea typeface="Calibri"/>
              <a:cs typeface="Calibri"/>
            </a:endParaRPr>
          </a:p>
          <a:p>
            <a:pPr marL="285750" lvl="2" indent="-285750">
              <a:spcBef>
                <a:spcPts val="380"/>
              </a:spcBef>
              <a:buClr>
                <a:schemeClr val="dk1"/>
              </a:buClr>
              <a:buSzPct val="100000"/>
              <a:buFont typeface="Arial" panose="020B0604020202020204" pitchFamily="34" charset="0"/>
              <a:buChar char="•"/>
            </a:pPr>
            <a:r>
              <a:rPr lang="nl-NL" sz="1900" dirty="0">
                <a:solidFill>
                  <a:schemeClr val="dk1"/>
                </a:solidFill>
                <a:latin typeface="Calibri"/>
                <a:ea typeface="Calibri"/>
                <a:cs typeface="Calibri"/>
              </a:rPr>
              <a:t>Ga </a:t>
            </a:r>
            <a:r>
              <a:rPr lang="nl-NL" sz="1900" dirty="0" smtClean="0">
                <a:solidFill>
                  <a:schemeClr val="dk1"/>
                </a:solidFill>
                <a:latin typeface="Calibri"/>
                <a:ea typeface="Calibri"/>
                <a:cs typeface="Calibri"/>
              </a:rPr>
              <a:t>na: acuut </a:t>
            </a:r>
            <a:r>
              <a:rPr lang="nl-NL" sz="1900" dirty="0">
                <a:solidFill>
                  <a:schemeClr val="dk1"/>
                </a:solidFill>
                <a:latin typeface="Calibri"/>
                <a:ea typeface="Calibri"/>
                <a:cs typeface="Calibri"/>
              </a:rPr>
              <a:t>onveilige of levensbedreigende situatie voor de jeugdige en de eventuele broertjes of </a:t>
            </a:r>
            <a:r>
              <a:rPr lang="nl-NL" sz="1900" dirty="0" smtClean="0">
                <a:solidFill>
                  <a:schemeClr val="dk1"/>
                </a:solidFill>
                <a:latin typeface="Calibri"/>
                <a:ea typeface="Calibri"/>
                <a:cs typeface="Calibri"/>
              </a:rPr>
              <a:t>zusjes? </a:t>
            </a:r>
            <a:endParaRPr lang="nl-NL" sz="1900" dirty="0">
              <a:solidFill>
                <a:schemeClr val="dk1"/>
              </a:solidFill>
              <a:latin typeface="Calibri"/>
              <a:ea typeface="Calibri"/>
              <a:cs typeface="Calibri"/>
            </a:endParaRPr>
          </a:p>
          <a:p>
            <a:pPr marL="285750" lvl="2" indent="-285750">
              <a:spcBef>
                <a:spcPts val="380"/>
              </a:spcBef>
              <a:buClr>
                <a:schemeClr val="dk1"/>
              </a:buClr>
              <a:buSzPct val="100000"/>
              <a:buFont typeface="Arial" panose="020B0604020202020204" pitchFamily="34" charset="0"/>
              <a:buChar char="•"/>
            </a:pPr>
            <a:r>
              <a:rPr lang="nl-NL" sz="1900" dirty="0" smtClean="0">
                <a:solidFill>
                  <a:schemeClr val="dk1"/>
                </a:solidFill>
                <a:latin typeface="Calibri"/>
                <a:ea typeface="Calibri"/>
                <a:cs typeface="Calibri"/>
              </a:rPr>
              <a:t>Zo ja: </a:t>
            </a:r>
            <a:r>
              <a:rPr lang="nl-NL" sz="1900" dirty="0">
                <a:solidFill>
                  <a:schemeClr val="dk1"/>
                </a:solidFill>
                <a:latin typeface="Calibri"/>
                <a:ea typeface="Calibri"/>
                <a:cs typeface="Calibri"/>
              </a:rPr>
              <a:t>handel snel en direct: overleg met de aandachtsfunctionaris kindermishandeling, </a:t>
            </a:r>
            <a:r>
              <a:rPr lang="nl-NL" sz="1900" dirty="0" smtClean="0">
                <a:solidFill>
                  <a:schemeClr val="dk1"/>
                </a:solidFill>
                <a:latin typeface="Calibri"/>
                <a:ea typeface="Calibri"/>
                <a:cs typeface="Calibri"/>
              </a:rPr>
              <a:t>Veilig </a:t>
            </a:r>
            <a:r>
              <a:rPr lang="nl-NL" sz="1900" dirty="0">
                <a:solidFill>
                  <a:schemeClr val="dk1"/>
                </a:solidFill>
                <a:latin typeface="Calibri"/>
                <a:ea typeface="Calibri"/>
                <a:cs typeface="Calibri"/>
              </a:rPr>
              <a:t>Thuis, en </a:t>
            </a:r>
            <a:r>
              <a:rPr lang="nl-NL" sz="1900" dirty="0" smtClean="0">
                <a:solidFill>
                  <a:schemeClr val="dk1"/>
                </a:solidFill>
                <a:latin typeface="Calibri"/>
                <a:ea typeface="Calibri"/>
                <a:cs typeface="Calibri"/>
              </a:rPr>
              <a:t>zo nodig </a:t>
            </a:r>
            <a:r>
              <a:rPr lang="nl-NL" sz="1900" dirty="0">
                <a:solidFill>
                  <a:schemeClr val="dk1"/>
                </a:solidFill>
                <a:latin typeface="Calibri"/>
                <a:ea typeface="Calibri"/>
                <a:cs typeface="Calibri"/>
              </a:rPr>
              <a:t>met de Raad voor de Kinderbescherming en/of de politie. Informeer </a:t>
            </a:r>
            <a:r>
              <a:rPr lang="nl-NL" sz="1900" dirty="0" smtClean="0">
                <a:solidFill>
                  <a:schemeClr val="dk1"/>
                </a:solidFill>
                <a:latin typeface="Calibri"/>
                <a:ea typeface="Calibri"/>
                <a:cs typeface="Calibri"/>
              </a:rPr>
              <a:t>eigen JGZ-team </a:t>
            </a:r>
            <a:r>
              <a:rPr lang="nl-NL" sz="1900" dirty="0">
                <a:solidFill>
                  <a:schemeClr val="dk1"/>
                </a:solidFill>
                <a:latin typeface="Calibri"/>
                <a:ea typeface="Calibri"/>
                <a:cs typeface="Calibri"/>
              </a:rPr>
              <a:t>en/of manager.</a:t>
            </a:r>
          </a:p>
          <a:p>
            <a:pPr marL="285750" lvl="2" indent="-285750">
              <a:spcBef>
                <a:spcPts val="380"/>
              </a:spcBef>
              <a:buClr>
                <a:schemeClr val="dk1"/>
              </a:buClr>
              <a:buSzPct val="100000"/>
              <a:buFont typeface="Arial" panose="020B0604020202020204" pitchFamily="34" charset="0"/>
              <a:buChar char="•"/>
            </a:pPr>
            <a:r>
              <a:rPr lang="nl-NL" sz="1900" dirty="0">
                <a:solidFill>
                  <a:schemeClr val="dk1"/>
                </a:solidFill>
                <a:latin typeface="Calibri"/>
                <a:ea typeface="Calibri"/>
                <a:cs typeface="Calibri"/>
              </a:rPr>
              <a:t>Zo nee: breng de situatie </a:t>
            </a:r>
            <a:r>
              <a:rPr lang="nl-NL" sz="1900" dirty="0" smtClean="0">
                <a:solidFill>
                  <a:schemeClr val="dk1"/>
                </a:solidFill>
                <a:latin typeface="Calibri"/>
                <a:ea typeface="Calibri"/>
                <a:cs typeface="Calibri"/>
              </a:rPr>
              <a:t>(risico’s en beschermende factoren) systematisch </a:t>
            </a:r>
            <a:r>
              <a:rPr lang="nl-NL" sz="1900" dirty="0">
                <a:solidFill>
                  <a:schemeClr val="dk1"/>
                </a:solidFill>
                <a:latin typeface="Calibri"/>
                <a:ea typeface="Calibri"/>
                <a:cs typeface="Calibri"/>
              </a:rPr>
              <a:t>in </a:t>
            </a:r>
            <a:r>
              <a:rPr lang="nl-NL" sz="1900" dirty="0" smtClean="0">
                <a:solidFill>
                  <a:schemeClr val="dk1"/>
                </a:solidFill>
                <a:latin typeface="Calibri"/>
                <a:ea typeface="Calibri"/>
                <a:cs typeface="Calibri"/>
              </a:rPr>
              <a:t>kaart (exploratiefase) t.a.v.:</a:t>
            </a:r>
            <a:endParaRPr lang="nl-NL" sz="1900" dirty="0">
              <a:solidFill>
                <a:schemeClr val="dk1"/>
              </a:solidFill>
              <a:latin typeface="Calibri"/>
              <a:ea typeface="Calibri"/>
              <a:cs typeface="Calibri"/>
            </a:endParaRPr>
          </a:p>
          <a:p>
            <a:pPr lvl="2">
              <a:spcBef>
                <a:spcPts val="380"/>
              </a:spcBef>
              <a:buClr>
                <a:schemeClr val="dk1"/>
              </a:buClr>
              <a:buSzPct val="100000"/>
            </a:pPr>
            <a:r>
              <a:rPr lang="nl-NL" sz="1600" dirty="0" smtClean="0">
                <a:solidFill>
                  <a:schemeClr val="dk1"/>
                </a:solidFill>
                <a:latin typeface="Calibri"/>
                <a:ea typeface="Calibri"/>
                <a:cs typeface="Calibri"/>
              </a:rPr>
              <a:t>	- de </a:t>
            </a:r>
            <a:r>
              <a:rPr lang="nl-NL" sz="1600" dirty="0">
                <a:solidFill>
                  <a:schemeClr val="dk1"/>
                </a:solidFill>
                <a:latin typeface="Calibri"/>
                <a:ea typeface="Calibri"/>
                <a:cs typeface="Calibri"/>
              </a:rPr>
              <a:t>ontwikkeling van de </a:t>
            </a:r>
            <a:r>
              <a:rPr lang="nl-NL" sz="1600" dirty="0" smtClean="0">
                <a:solidFill>
                  <a:schemeClr val="dk1"/>
                </a:solidFill>
                <a:latin typeface="Calibri"/>
                <a:ea typeface="Calibri"/>
                <a:cs typeface="Calibri"/>
              </a:rPr>
              <a:t>jeugdige</a:t>
            </a:r>
          </a:p>
          <a:p>
            <a:pPr lvl="2">
              <a:spcBef>
                <a:spcPts val="380"/>
              </a:spcBef>
              <a:buClr>
                <a:schemeClr val="dk1"/>
              </a:buClr>
              <a:buSzPct val="100000"/>
            </a:pPr>
            <a:r>
              <a:rPr lang="nl-NL" sz="1600" dirty="0" smtClean="0">
                <a:solidFill>
                  <a:schemeClr val="dk1"/>
                </a:solidFill>
                <a:latin typeface="Calibri"/>
                <a:ea typeface="Calibri"/>
                <a:cs typeface="Calibri"/>
              </a:rPr>
              <a:t>	- de </a:t>
            </a:r>
            <a:r>
              <a:rPr lang="nl-NL" sz="1600" dirty="0">
                <a:solidFill>
                  <a:schemeClr val="dk1"/>
                </a:solidFill>
                <a:latin typeface="Calibri"/>
                <a:ea typeface="Calibri"/>
                <a:cs typeface="Calibri"/>
              </a:rPr>
              <a:t>psychische gesteldheid van de </a:t>
            </a:r>
            <a:r>
              <a:rPr lang="nl-NL" sz="1600" dirty="0" smtClean="0">
                <a:solidFill>
                  <a:schemeClr val="dk1"/>
                </a:solidFill>
                <a:latin typeface="Calibri"/>
                <a:ea typeface="Calibri"/>
                <a:cs typeface="Calibri"/>
              </a:rPr>
              <a:t>jeugdige</a:t>
            </a:r>
            <a:endParaRPr lang="nl-NL" sz="1600" dirty="0">
              <a:solidFill>
                <a:schemeClr val="dk1"/>
              </a:solidFill>
              <a:latin typeface="Calibri"/>
              <a:ea typeface="Calibri"/>
              <a:cs typeface="Calibri"/>
            </a:endParaRPr>
          </a:p>
          <a:p>
            <a:pPr lvl="2">
              <a:spcBef>
                <a:spcPts val="380"/>
              </a:spcBef>
              <a:buClr>
                <a:schemeClr val="dk1"/>
              </a:buClr>
              <a:buSzPct val="100000"/>
            </a:pPr>
            <a:r>
              <a:rPr lang="nl-NL" sz="1600" dirty="0" smtClean="0">
                <a:solidFill>
                  <a:schemeClr val="dk1"/>
                </a:solidFill>
                <a:latin typeface="Calibri"/>
                <a:ea typeface="Calibri"/>
                <a:cs typeface="Calibri"/>
              </a:rPr>
              <a:t>	- de </a:t>
            </a:r>
            <a:r>
              <a:rPr lang="nl-NL" sz="1600" dirty="0">
                <a:solidFill>
                  <a:schemeClr val="dk1"/>
                </a:solidFill>
                <a:latin typeface="Calibri"/>
                <a:ea typeface="Calibri"/>
                <a:cs typeface="Calibri"/>
              </a:rPr>
              <a:t>lichamelijke gesteldheid van de </a:t>
            </a:r>
            <a:r>
              <a:rPr lang="nl-NL" sz="1600" dirty="0" smtClean="0">
                <a:solidFill>
                  <a:schemeClr val="dk1"/>
                </a:solidFill>
                <a:latin typeface="Calibri"/>
                <a:ea typeface="Calibri"/>
                <a:cs typeface="Calibri"/>
              </a:rPr>
              <a:t>jeugdige</a:t>
            </a:r>
            <a:endParaRPr lang="nl-NL" sz="1600" dirty="0">
              <a:solidFill>
                <a:schemeClr val="dk1"/>
              </a:solidFill>
              <a:latin typeface="Calibri"/>
              <a:ea typeface="Calibri"/>
              <a:cs typeface="Calibri"/>
            </a:endParaRPr>
          </a:p>
          <a:p>
            <a:pPr lvl="2">
              <a:spcBef>
                <a:spcPts val="380"/>
              </a:spcBef>
              <a:buClr>
                <a:schemeClr val="dk1"/>
              </a:buClr>
              <a:buSzPct val="100000"/>
            </a:pPr>
            <a:r>
              <a:rPr lang="nl-NL" sz="1600" dirty="0" smtClean="0">
                <a:solidFill>
                  <a:schemeClr val="dk1"/>
                </a:solidFill>
                <a:latin typeface="Calibri"/>
                <a:ea typeface="Calibri"/>
                <a:cs typeface="Calibri"/>
              </a:rPr>
              <a:t>	- de </a:t>
            </a:r>
            <a:r>
              <a:rPr lang="nl-NL" sz="1600" dirty="0">
                <a:solidFill>
                  <a:schemeClr val="dk1"/>
                </a:solidFill>
                <a:latin typeface="Calibri"/>
                <a:ea typeface="Calibri"/>
                <a:cs typeface="Calibri"/>
              </a:rPr>
              <a:t>veiligheid van de </a:t>
            </a:r>
            <a:r>
              <a:rPr lang="nl-NL" sz="1600" dirty="0" smtClean="0">
                <a:solidFill>
                  <a:schemeClr val="dk1"/>
                </a:solidFill>
                <a:latin typeface="Calibri"/>
                <a:ea typeface="Calibri"/>
                <a:cs typeface="Calibri"/>
              </a:rPr>
              <a:t>jeugdige</a:t>
            </a:r>
            <a:endParaRPr lang="nl-NL" sz="1600" dirty="0">
              <a:solidFill>
                <a:schemeClr val="dk1"/>
              </a:solidFill>
              <a:latin typeface="Calibri"/>
              <a:ea typeface="Calibri"/>
              <a:cs typeface="Calibri"/>
            </a:endParaRPr>
          </a:p>
          <a:p>
            <a:pPr lvl="2">
              <a:spcBef>
                <a:spcPts val="380"/>
              </a:spcBef>
              <a:buClr>
                <a:schemeClr val="dk1"/>
              </a:buClr>
              <a:buSzPct val="100000"/>
            </a:pPr>
            <a:r>
              <a:rPr lang="nl-NL" sz="1600" dirty="0" smtClean="0">
                <a:solidFill>
                  <a:schemeClr val="dk1"/>
                </a:solidFill>
                <a:latin typeface="Calibri"/>
                <a:ea typeface="Calibri"/>
                <a:cs typeface="Calibri"/>
              </a:rPr>
              <a:t>	- de </a:t>
            </a:r>
            <a:r>
              <a:rPr lang="nl-NL" sz="1600" dirty="0">
                <a:solidFill>
                  <a:schemeClr val="dk1"/>
                </a:solidFill>
                <a:latin typeface="Calibri"/>
                <a:ea typeface="Calibri"/>
                <a:cs typeface="Calibri"/>
              </a:rPr>
              <a:t>ouder(s</a:t>
            </a:r>
            <a:r>
              <a:rPr lang="nl-NL" sz="1600" dirty="0" smtClean="0">
                <a:solidFill>
                  <a:schemeClr val="dk1"/>
                </a:solidFill>
                <a:latin typeface="Calibri"/>
                <a:ea typeface="Calibri"/>
                <a:cs typeface="Calibri"/>
              </a:rPr>
              <a:t>)</a:t>
            </a:r>
            <a:endParaRPr lang="nl-NL" sz="1600" dirty="0">
              <a:solidFill>
                <a:schemeClr val="dk1"/>
              </a:solidFill>
              <a:latin typeface="Calibri"/>
              <a:ea typeface="Calibri"/>
              <a:cs typeface="Calibri"/>
            </a:endParaRPr>
          </a:p>
          <a:p>
            <a:pPr lvl="2">
              <a:spcBef>
                <a:spcPts val="380"/>
              </a:spcBef>
              <a:buClr>
                <a:schemeClr val="dk1"/>
              </a:buClr>
              <a:buSzPct val="100000"/>
            </a:pPr>
            <a:r>
              <a:rPr lang="nl-NL" sz="1600" dirty="0" smtClean="0">
                <a:solidFill>
                  <a:schemeClr val="dk1"/>
                </a:solidFill>
                <a:latin typeface="Calibri"/>
                <a:ea typeface="Calibri"/>
                <a:cs typeface="Calibri"/>
              </a:rPr>
              <a:t>	- de </a:t>
            </a:r>
            <a:r>
              <a:rPr lang="nl-NL" sz="1600" dirty="0">
                <a:solidFill>
                  <a:schemeClr val="dk1"/>
                </a:solidFill>
                <a:latin typeface="Calibri"/>
                <a:ea typeface="Calibri"/>
                <a:cs typeface="Calibri"/>
              </a:rPr>
              <a:t>omgeving van de jeugdige en de ouder(s</a:t>
            </a:r>
            <a:r>
              <a:rPr lang="nl-NL" sz="1600" dirty="0" smtClean="0">
                <a:solidFill>
                  <a:schemeClr val="dk1"/>
                </a:solidFill>
                <a:latin typeface="Calibri"/>
                <a:ea typeface="Calibri"/>
                <a:cs typeface="Calibri"/>
              </a:rPr>
              <a:t>)</a:t>
            </a:r>
            <a:r>
              <a:rPr lang="nl-NL" sz="1900" dirty="0" smtClean="0">
                <a:solidFill>
                  <a:schemeClr val="dk1"/>
                </a:solidFill>
                <a:latin typeface="Calibri"/>
                <a:ea typeface="Calibri"/>
                <a:cs typeface="Calibri"/>
              </a:rPr>
              <a:t> </a:t>
            </a:r>
            <a:endParaRPr lang="nl-NL" sz="1900" dirty="0">
              <a:solidFill>
                <a:schemeClr val="dk1"/>
              </a:solidFill>
              <a:latin typeface="Calibri"/>
              <a:ea typeface="Calibri"/>
              <a:cs typeface="Calibri"/>
            </a:endParaRPr>
          </a:p>
        </p:txBody>
      </p:sp>
    </p:spTree>
    <p:extLst>
      <p:ext uri="{BB962C8B-B14F-4D97-AF65-F5344CB8AC3E}">
        <p14:creationId xmlns:p14="http://schemas.microsoft.com/office/powerpoint/2010/main" val="1954428575"/>
      </p:ext>
    </p:extLst>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4"/>
        <p:cNvGrpSpPr/>
        <p:nvPr/>
      </p:nvGrpSpPr>
      <p:grpSpPr>
        <a:xfrm>
          <a:off x="0" y="0"/>
          <a:ext cx="0" cy="0"/>
          <a:chOff x="0" y="0"/>
          <a:chExt cx="0" cy="0"/>
        </a:xfrm>
      </p:grpSpPr>
      <p:sp>
        <p:nvSpPr>
          <p:cNvPr id="35" name="Shape 35"/>
          <p:cNvSpPr txBox="1"/>
          <p:nvPr/>
        </p:nvSpPr>
        <p:spPr>
          <a:xfrm>
            <a:off x="1381512" y="1800225"/>
            <a:ext cx="7139099" cy="4095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2"/>
              </a:buClr>
              <a:buSzPct val="25000"/>
              <a:buFont typeface="Calibri"/>
              <a:buNone/>
            </a:pPr>
            <a:r>
              <a:rPr lang="en-US" sz="1900" b="1">
                <a:solidFill>
                  <a:schemeClr val="dk2"/>
                </a:solidFill>
                <a:latin typeface="Calibri"/>
                <a:ea typeface="Calibri"/>
                <a:cs typeface="Calibri"/>
                <a:sym typeface="Calibri"/>
              </a:rPr>
              <a:t>Waarom deze richtlijn?</a:t>
            </a:r>
          </a:p>
        </p:txBody>
      </p:sp>
      <p:sp>
        <p:nvSpPr>
          <p:cNvPr id="36" name="Shape 36"/>
          <p:cNvSpPr txBox="1"/>
          <p:nvPr/>
        </p:nvSpPr>
        <p:spPr>
          <a:xfrm>
            <a:off x="1409979" y="2420888"/>
            <a:ext cx="7138986" cy="3751311"/>
          </a:xfrm>
          <a:prstGeom prst="rect">
            <a:avLst/>
          </a:prstGeom>
          <a:noFill/>
          <a:ln>
            <a:noFill/>
          </a:ln>
        </p:spPr>
        <p:txBody>
          <a:bodyPr lIns="91425" tIns="45700" rIns="91425" bIns="45700" anchor="t" anchorCtr="0">
            <a:noAutofit/>
          </a:bodyPr>
          <a:lstStyle/>
          <a:p>
            <a:pPr marL="342900" marR="0" lvl="0" indent="-342900" algn="l" rtl="0">
              <a:lnSpc>
                <a:spcPct val="136842"/>
              </a:lnSpc>
              <a:spcBef>
                <a:spcPts val="380"/>
              </a:spcBef>
              <a:spcAft>
                <a:spcPts val="0"/>
              </a:spcAft>
              <a:buClr>
                <a:schemeClr val="dk1"/>
              </a:buClr>
              <a:buSzPct val="100000"/>
              <a:buFont typeface="Arial" panose="020B0604020202020204" pitchFamily="34" charset="0"/>
              <a:buChar char="•"/>
            </a:pPr>
            <a:endParaRPr lang="en-US" sz="1900" dirty="0" smtClean="0">
              <a:solidFill>
                <a:schemeClr val="dk1"/>
              </a:solidFill>
              <a:latin typeface="Calibri"/>
              <a:ea typeface="Calibri"/>
              <a:cs typeface="Calibri"/>
              <a:sym typeface="Calibri"/>
            </a:endParaRPr>
          </a:p>
          <a:p>
            <a:pPr marL="342900" marR="0" lvl="0" indent="-342900" algn="l" rtl="0">
              <a:lnSpc>
                <a:spcPct val="136842"/>
              </a:lnSpc>
              <a:spcBef>
                <a:spcPts val="380"/>
              </a:spcBef>
              <a:spcAft>
                <a:spcPts val="0"/>
              </a:spcAft>
              <a:buClr>
                <a:schemeClr val="dk1"/>
              </a:buClr>
              <a:buSzPct val="100000"/>
              <a:buFont typeface="Arial" panose="020B0604020202020204" pitchFamily="34" charset="0"/>
              <a:buChar char="•"/>
            </a:pPr>
            <a:r>
              <a:rPr lang="en-US" sz="1900" dirty="0" smtClean="0">
                <a:solidFill>
                  <a:schemeClr val="dk1"/>
                </a:solidFill>
                <a:latin typeface="Calibri"/>
                <a:ea typeface="Calibri"/>
                <a:cs typeface="Calibri"/>
                <a:sym typeface="Calibri"/>
              </a:rPr>
              <a:t>Update </a:t>
            </a:r>
            <a:r>
              <a:rPr lang="en-US" sz="1900" dirty="0" err="1" smtClean="0">
                <a:solidFill>
                  <a:schemeClr val="dk1"/>
                </a:solidFill>
                <a:latin typeface="Calibri"/>
                <a:ea typeface="Calibri"/>
                <a:cs typeface="Calibri"/>
                <a:sym typeface="Calibri"/>
              </a:rPr>
              <a:t>richtlijn</a:t>
            </a:r>
            <a:r>
              <a:rPr lang="en-US" sz="1900" dirty="0" smtClean="0">
                <a:solidFill>
                  <a:schemeClr val="dk1"/>
                </a:solidFill>
                <a:latin typeface="Calibri"/>
                <a:ea typeface="Calibri"/>
                <a:cs typeface="Calibri"/>
                <a:sym typeface="Calibri"/>
              </a:rPr>
              <a:t> </a:t>
            </a:r>
            <a:r>
              <a:rPr lang="en-US" sz="1900" dirty="0" err="1" smtClean="0">
                <a:solidFill>
                  <a:schemeClr val="dk1"/>
                </a:solidFill>
                <a:latin typeface="Calibri"/>
                <a:ea typeface="Calibri"/>
                <a:cs typeface="Calibri"/>
                <a:sym typeface="Calibri"/>
              </a:rPr>
              <a:t>Secundaire</a:t>
            </a:r>
            <a:r>
              <a:rPr lang="en-US" sz="1900" dirty="0" smtClean="0">
                <a:solidFill>
                  <a:schemeClr val="dk1"/>
                </a:solidFill>
                <a:latin typeface="Calibri"/>
                <a:ea typeface="Calibri"/>
                <a:cs typeface="Calibri"/>
                <a:sym typeface="Calibri"/>
              </a:rPr>
              <a:t> </a:t>
            </a:r>
            <a:r>
              <a:rPr lang="en-US" sz="1900" dirty="0" err="1" smtClean="0">
                <a:solidFill>
                  <a:schemeClr val="dk1"/>
                </a:solidFill>
                <a:latin typeface="Calibri"/>
                <a:ea typeface="Calibri"/>
                <a:cs typeface="Calibri"/>
                <a:sym typeface="Calibri"/>
              </a:rPr>
              <a:t>Preventie</a:t>
            </a:r>
            <a:r>
              <a:rPr lang="en-US" sz="1900" dirty="0" smtClean="0">
                <a:solidFill>
                  <a:schemeClr val="dk1"/>
                </a:solidFill>
                <a:latin typeface="Calibri"/>
                <a:ea typeface="Calibri"/>
                <a:cs typeface="Calibri"/>
                <a:sym typeface="Calibri"/>
              </a:rPr>
              <a:t> </a:t>
            </a:r>
            <a:r>
              <a:rPr lang="en-US" sz="1900" dirty="0" err="1" smtClean="0">
                <a:solidFill>
                  <a:schemeClr val="dk1"/>
                </a:solidFill>
                <a:latin typeface="Calibri"/>
                <a:ea typeface="Calibri"/>
                <a:cs typeface="Calibri"/>
                <a:sym typeface="Calibri"/>
              </a:rPr>
              <a:t>Kindermishandeling</a:t>
            </a:r>
            <a:r>
              <a:rPr lang="en-US" sz="1900" dirty="0">
                <a:solidFill>
                  <a:schemeClr val="dk1"/>
                </a:solidFill>
                <a:latin typeface="Calibri"/>
                <a:ea typeface="Calibri"/>
                <a:cs typeface="Calibri"/>
                <a:sym typeface="Calibri"/>
              </a:rPr>
              <a:t> </a:t>
            </a:r>
            <a:r>
              <a:rPr lang="en-US" sz="1900" dirty="0" smtClean="0">
                <a:solidFill>
                  <a:schemeClr val="dk1"/>
                </a:solidFill>
                <a:latin typeface="Calibri"/>
                <a:ea typeface="Calibri"/>
                <a:cs typeface="Calibri"/>
                <a:sym typeface="Calibri"/>
              </a:rPr>
              <a:t>2010</a:t>
            </a:r>
            <a:endParaRPr lang="en-US" sz="1900" b="0" i="0" u="none" strike="noStrike" cap="none" dirty="0">
              <a:solidFill>
                <a:schemeClr val="dk1"/>
              </a:solidFill>
              <a:latin typeface="Calibri"/>
              <a:ea typeface="Calibri"/>
              <a:cs typeface="Calibri"/>
              <a:sym typeface="Calibri"/>
            </a:endParaRPr>
          </a:p>
          <a:p>
            <a:pPr marL="342900" marR="0" lvl="0" indent="-342900" algn="l" rtl="0">
              <a:lnSpc>
                <a:spcPct val="136842"/>
              </a:lnSpc>
              <a:spcBef>
                <a:spcPts val="380"/>
              </a:spcBef>
              <a:spcAft>
                <a:spcPts val="0"/>
              </a:spcAft>
              <a:buClr>
                <a:schemeClr val="dk1"/>
              </a:buClr>
              <a:buSzPct val="100000"/>
              <a:buFont typeface="Arial" panose="020B0604020202020204" pitchFamily="34" charset="0"/>
              <a:buChar char="•"/>
            </a:pPr>
            <a:r>
              <a:rPr lang="en-US" sz="1900" b="0" i="0" u="none" strike="noStrike" cap="none" dirty="0" err="1" smtClean="0">
                <a:solidFill>
                  <a:schemeClr val="dk1"/>
                </a:solidFill>
                <a:latin typeface="Calibri"/>
                <a:ea typeface="Calibri"/>
                <a:cs typeface="Calibri"/>
                <a:sym typeface="Calibri"/>
              </a:rPr>
              <a:t>Nieuwe</a:t>
            </a:r>
            <a:r>
              <a:rPr lang="en-US" sz="1900" b="0" i="0" u="none" strike="noStrike" cap="none" dirty="0" smtClean="0">
                <a:solidFill>
                  <a:schemeClr val="dk1"/>
                </a:solidFill>
                <a:latin typeface="Calibri"/>
                <a:ea typeface="Calibri"/>
                <a:cs typeface="Calibri"/>
                <a:sym typeface="Calibri"/>
              </a:rPr>
              <a:t> </a:t>
            </a:r>
            <a:r>
              <a:rPr lang="en-US" sz="1900" b="0" i="0" u="none" strike="noStrike" cap="none" dirty="0" err="1" smtClean="0">
                <a:solidFill>
                  <a:schemeClr val="dk1"/>
                </a:solidFill>
                <a:latin typeface="Calibri"/>
                <a:ea typeface="Calibri"/>
                <a:cs typeface="Calibri"/>
                <a:sym typeface="Calibri"/>
              </a:rPr>
              <a:t>uitgangsvragen</a:t>
            </a:r>
            <a:r>
              <a:rPr lang="en-US" sz="1900" b="0" i="0" u="none" strike="noStrike" cap="none" dirty="0" smtClean="0">
                <a:solidFill>
                  <a:schemeClr val="dk1"/>
                </a:solidFill>
                <a:latin typeface="Calibri"/>
                <a:ea typeface="Calibri"/>
                <a:cs typeface="Calibri"/>
                <a:sym typeface="Calibri"/>
              </a:rPr>
              <a:t>, </a:t>
            </a:r>
            <a:r>
              <a:rPr lang="en-US" sz="1900" b="0" i="0" u="none" strike="noStrike" cap="none" dirty="0" err="1" smtClean="0">
                <a:solidFill>
                  <a:schemeClr val="dk1"/>
                </a:solidFill>
                <a:latin typeface="Calibri"/>
                <a:ea typeface="Calibri"/>
                <a:cs typeface="Calibri"/>
                <a:sym typeface="Calibri"/>
              </a:rPr>
              <a:t>nieuwe</a:t>
            </a:r>
            <a:r>
              <a:rPr lang="en-US" sz="1900" b="0" i="0" u="none" strike="noStrike" cap="none" dirty="0" smtClean="0">
                <a:solidFill>
                  <a:schemeClr val="dk1"/>
                </a:solidFill>
                <a:latin typeface="Calibri"/>
                <a:ea typeface="Calibri"/>
                <a:cs typeface="Calibri"/>
                <a:sym typeface="Calibri"/>
              </a:rPr>
              <a:t> </a:t>
            </a:r>
            <a:r>
              <a:rPr lang="en-US" sz="1900" b="0" i="0" u="none" strike="noStrike" cap="none" dirty="0" err="1" smtClean="0">
                <a:solidFill>
                  <a:schemeClr val="dk1"/>
                </a:solidFill>
                <a:latin typeface="Calibri"/>
                <a:ea typeface="Calibri"/>
                <a:cs typeface="Calibri"/>
                <a:sym typeface="Calibri"/>
              </a:rPr>
              <a:t>thema’s</a:t>
            </a:r>
            <a:endParaRPr lang="en-US" sz="1900" b="0" i="0" u="none" strike="noStrike" cap="none" dirty="0" smtClean="0">
              <a:solidFill>
                <a:schemeClr val="dk1"/>
              </a:solidFill>
              <a:latin typeface="Calibri"/>
              <a:ea typeface="Calibri"/>
              <a:cs typeface="Calibri"/>
              <a:sym typeface="Calibri"/>
            </a:endParaRPr>
          </a:p>
          <a:p>
            <a:pPr marL="342900" marR="0" lvl="0" indent="-342900" algn="l" rtl="0">
              <a:lnSpc>
                <a:spcPct val="136842"/>
              </a:lnSpc>
              <a:spcBef>
                <a:spcPts val="380"/>
              </a:spcBef>
              <a:spcAft>
                <a:spcPts val="0"/>
              </a:spcAft>
              <a:buClr>
                <a:schemeClr val="dk1"/>
              </a:buClr>
              <a:buSzPct val="100000"/>
              <a:buFont typeface="Arial" panose="020B0604020202020204" pitchFamily="34" charset="0"/>
              <a:buChar char="•"/>
            </a:pPr>
            <a:r>
              <a:rPr lang="en-US" sz="1900" dirty="0" err="1" smtClean="0">
                <a:solidFill>
                  <a:schemeClr val="dk1"/>
                </a:solidFill>
                <a:latin typeface="Calibri"/>
                <a:ea typeface="Calibri"/>
                <a:cs typeface="Calibri"/>
                <a:sym typeface="Calibri"/>
              </a:rPr>
              <a:t>Andere</a:t>
            </a:r>
            <a:r>
              <a:rPr lang="en-US" sz="1900" dirty="0" smtClean="0">
                <a:solidFill>
                  <a:schemeClr val="dk1"/>
                </a:solidFill>
                <a:latin typeface="Calibri"/>
                <a:ea typeface="Calibri"/>
                <a:cs typeface="Calibri"/>
                <a:sym typeface="Calibri"/>
              </a:rPr>
              <a:t> </a:t>
            </a:r>
            <a:r>
              <a:rPr lang="en-US" sz="1900" dirty="0" err="1" smtClean="0">
                <a:solidFill>
                  <a:schemeClr val="dk1"/>
                </a:solidFill>
                <a:latin typeface="Calibri"/>
                <a:ea typeface="Calibri"/>
                <a:cs typeface="Calibri"/>
                <a:sym typeface="Calibri"/>
              </a:rPr>
              <a:t>tijd</a:t>
            </a:r>
            <a:r>
              <a:rPr lang="en-US" sz="1900" dirty="0" smtClean="0">
                <a:solidFill>
                  <a:schemeClr val="dk1"/>
                </a:solidFill>
                <a:latin typeface="Calibri"/>
                <a:ea typeface="Calibri"/>
                <a:cs typeface="Calibri"/>
                <a:sym typeface="Calibri"/>
              </a:rPr>
              <a:t>, </a:t>
            </a:r>
            <a:r>
              <a:rPr lang="en-US" sz="1900" dirty="0" err="1" smtClean="0">
                <a:solidFill>
                  <a:schemeClr val="dk1"/>
                </a:solidFill>
                <a:latin typeface="Calibri"/>
                <a:ea typeface="Calibri"/>
                <a:cs typeface="Calibri"/>
                <a:sym typeface="Calibri"/>
              </a:rPr>
              <a:t>nieuwe</a:t>
            </a:r>
            <a:r>
              <a:rPr lang="en-US" sz="1900" dirty="0" smtClean="0">
                <a:solidFill>
                  <a:schemeClr val="dk1"/>
                </a:solidFill>
                <a:latin typeface="Calibri"/>
                <a:ea typeface="Calibri"/>
                <a:cs typeface="Calibri"/>
                <a:sym typeface="Calibri"/>
              </a:rPr>
              <a:t> </a:t>
            </a:r>
            <a:r>
              <a:rPr lang="en-US" sz="1900" dirty="0" err="1" smtClean="0">
                <a:solidFill>
                  <a:schemeClr val="dk1"/>
                </a:solidFill>
                <a:latin typeface="Calibri"/>
                <a:ea typeface="Calibri"/>
                <a:cs typeface="Calibri"/>
                <a:sym typeface="Calibri"/>
              </a:rPr>
              <a:t>inzichten</a:t>
            </a:r>
            <a:r>
              <a:rPr lang="en-US" sz="1900" dirty="0" smtClean="0">
                <a:solidFill>
                  <a:schemeClr val="dk1"/>
                </a:solidFill>
                <a:latin typeface="Calibri"/>
                <a:ea typeface="Calibri"/>
                <a:cs typeface="Calibri"/>
                <a:sym typeface="Calibri"/>
              </a:rPr>
              <a:t>: </a:t>
            </a:r>
            <a:r>
              <a:rPr lang="en-US" sz="1900" dirty="0" err="1" smtClean="0">
                <a:solidFill>
                  <a:schemeClr val="dk1"/>
                </a:solidFill>
                <a:latin typeface="Calibri"/>
                <a:ea typeface="Calibri"/>
                <a:cs typeface="Calibri"/>
                <a:sym typeface="Calibri"/>
              </a:rPr>
              <a:t>transitie</a:t>
            </a:r>
            <a:r>
              <a:rPr lang="en-US" sz="1900" dirty="0" smtClean="0">
                <a:solidFill>
                  <a:schemeClr val="dk1"/>
                </a:solidFill>
                <a:latin typeface="Calibri"/>
                <a:ea typeface="Calibri"/>
                <a:cs typeface="Calibri"/>
                <a:sym typeface="Calibri"/>
              </a:rPr>
              <a:t> </a:t>
            </a:r>
            <a:r>
              <a:rPr lang="en-US" sz="1900" dirty="0" err="1" smtClean="0">
                <a:solidFill>
                  <a:schemeClr val="dk1"/>
                </a:solidFill>
                <a:latin typeface="Calibri"/>
                <a:ea typeface="Calibri"/>
                <a:cs typeface="Calibri"/>
                <a:sym typeface="Calibri"/>
              </a:rPr>
              <a:t>jeugdhulp</a:t>
            </a:r>
            <a:r>
              <a:rPr lang="en-US" sz="1900" b="0" i="0" u="none" strike="noStrike" cap="none" dirty="0" smtClean="0">
                <a:solidFill>
                  <a:schemeClr val="dk1"/>
                </a:solidFill>
                <a:latin typeface="Calibri"/>
                <a:ea typeface="Calibri"/>
                <a:cs typeface="Calibri"/>
                <a:sym typeface="Calibri"/>
              </a:rPr>
              <a:t> </a:t>
            </a:r>
            <a:r>
              <a:rPr lang="en-US" sz="1900" b="0" i="0" u="none" strike="noStrike" cap="none" dirty="0">
                <a:solidFill>
                  <a:schemeClr val="dk1"/>
                </a:solidFill>
                <a:latin typeface="Calibri"/>
                <a:ea typeface="Calibri"/>
                <a:cs typeface="Calibri"/>
                <a:sym typeface="Calibri"/>
              </a:rPr>
              <a:t>	</a:t>
            </a:r>
          </a:p>
          <a:p>
            <a:pPr marL="342900" marR="0" lvl="0" indent="-342900" algn="l" rtl="0">
              <a:lnSpc>
                <a:spcPct val="136842"/>
              </a:lnSpc>
              <a:spcBef>
                <a:spcPts val="380"/>
              </a:spcBef>
              <a:spcAft>
                <a:spcPts val="0"/>
              </a:spcAft>
              <a:buClr>
                <a:schemeClr val="dk1"/>
              </a:buClr>
              <a:buSzPct val="100000"/>
              <a:buFont typeface="Arial" panose="020B0604020202020204" pitchFamily="34" charset="0"/>
              <a:buChar char="•"/>
            </a:pPr>
            <a:endParaRPr lang="en-US" sz="1900" b="0" i="0" u="none" strike="noStrike" cap="none" dirty="0" smtClean="0">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Font typeface="Arial" panose="020B0604020202020204" pitchFamily="34" charset="0"/>
              <a:buChar char="•"/>
            </a:pPr>
            <a:endParaRPr sz="1800" b="0" i="0" u="none" strike="noStrike" cap="none" dirty="0">
              <a:solidFill>
                <a:schemeClr val="dk1"/>
              </a:solidFill>
              <a:latin typeface="Arial"/>
              <a:ea typeface="Arial"/>
              <a:cs typeface="Arial"/>
              <a:sym typeface="Arial"/>
            </a:endParaRPr>
          </a:p>
        </p:txBody>
      </p:sp>
      <p:sp>
        <p:nvSpPr>
          <p:cNvPr id="37" name="Shape 37"/>
          <p:cNvSpPr txBox="1"/>
          <p:nvPr/>
        </p:nvSpPr>
        <p:spPr>
          <a:xfrm>
            <a:off x="6705600" y="6553200"/>
            <a:ext cx="1981199" cy="2286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A08241"/>
              </a:buClr>
              <a:buSzPct val="25000"/>
              <a:buFont typeface="Calibri"/>
              <a:buNone/>
            </a:pPr>
            <a:r>
              <a:rPr lang="en-US" sz="1000" b="0" i="0" u="none" strike="noStrike" cap="none">
                <a:solidFill>
                  <a:srgbClr val="A08241"/>
                </a:solidFill>
                <a:latin typeface="Calibri"/>
                <a:ea typeface="Calibri"/>
                <a:cs typeface="Calibri"/>
                <a:sym typeface="Calibri"/>
              </a:rPr>
              <a:t>*</a:t>
            </a: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Shape 49"/>
          <p:cNvSpPr txBox="1"/>
          <p:nvPr/>
        </p:nvSpPr>
        <p:spPr>
          <a:xfrm>
            <a:off x="1547813" y="1228659"/>
            <a:ext cx="7138986" cy="409575"/>
          </a:xfrm>
          <a:prstGeom prst="rect">
            <a:avLst/>
          </a:prstGeom>
          <a:noFill/>
          <a:ln>
            <a:noFill/>
          </a:ln>
        </p:spPr>
        <p:txBody>
          <a:bodyPr lIns="91425" tIns="45700" rIns="91425" bIns="45700" anchor="t" anchorCtr="0">
            <a:noAutofit/>
          </a:bodyPr>
          <a:lstStyle/>
          <a:p>
            <a:pPr lvl="0">
              <a:buClr>
                <a:schemeClr val="dk2"/>
              </a:buClr>
              <a:buSzPct val="25000"/>
            </a:pPr>
            <a:r>
              <a:rPr lang="en-US" sz="1900" b="1" dirty="0" err="1" smtClean="0">
                <a:solidFill>
                  <a:schemeClr val="dk2"/>
                </a:solidFill>
                <a:latin typeface="Calibri"/>
                <a:ea typeface="Calibri"/>
                <a:cs typeface="Calibri"/>
                <a:sym typeface="Calibri"/>
              </a:rPr>
              <a:t>Vermoeden</a:t>
            </a:r>
            <a:r>
              <a:rPr lang="en-US" sz="1900" b="1" dirty="0" smtClean="0">
                <a:solidFill>
                  <a:schemeClr val="dk2"/>
                </a:solidFill>
                <a:latin typeface="Calibri"/>
                <a:ea typeface="Calibri"/>
                <a:cs typeface="Calibri"/>
                <a:sym typeface="Calibri"/>
              </a:rPr>
              <a:t>, </a:t>
            </a:r>
            <a:r>
              <a:rPr lang="en-US" sz="1900" b="1" dirty="0" err="1" smtClean="0">
                <a:solidFill>
                  <a:schemeClr val="dk2"/>
                </a:solidFill>
                <a:latin typeface="Calibri"/>
                <a:ea typeface="Calibri"/>
                <a:cs typeface="Calibri"/>
                <a:sym typeface="Calibri"/>
              </a:rPr>
              <a:t>verdenken</a:t>
            </a:r>
            <a:endParaRPr lang="en-US" sz="1900" b="1" dirty="0">
              <a:solidFill>
                <a:schemeClr val="dk2"/>
              </a:solidFill>
              <a:latin typeface="Calibri"/>
              <a:ea typeface="Calibri"/>
              <a:cs typeface="Calibri"/>
              <a:sym typeface="Calibri"/>
            </a:endParaRPr>
          </a:p>
        </p:txBody>
      </p:sp>
      <p:sp>
        <p:nvSpPr>
          <p:cNvPr id="51" name="Shape 51"/>
          <p:cNvSpPr txBox="1"/>
          <p:nvPr/>
        </p:nvSpPr>
        <p:spPr>
          <a:xfrm>
            <a:off x="6705600" y="6553200"/>
            <a:ext cx="1981199" cy="2286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A08241"/>
              </a:buClr>
              <a:buSzPct val="25000"/>
              <a:buFont typeface="Calibri"/>
              <a:buNone/>
            </a:pPr>
            <a:r>
              <a:rPr lang="en-US" sz="1000" b="0" i="0" u="none" strike="noStrike" cap="none">
                <a:solidFill>
                  <a:srgbClr val="A08241"/>
                </a:solidFill>
                <a:latin typeface="Calibri"/>
                <a:ea typeface="Calibri"/>
                <a:cs typeface="Calibri"/>
                <a:sym typeface="Calibri"/>
              </a:rPr>
              <a:t>*</a:t>
            </a:r>
          </a:p>
        </p:txBody>
      </p:sp>
      <p:sp>
        <p:nvSpPr>
          <p:cNvPr id="5" name="Shape 36"/>
          <p:cNvSpPr txBox="1"/>
          <p:nvPr/>
        </p:nvSpPr>
        <p:spPr>
          <a:xfrm>
            <a:off x="1420518" y="1772816"/>
            <a:ext cx="7463766" cy="3960440"/>
          </a:xfrm>
          <a:prstGeom prst="rect">
            <a:avLst/>
          </a:prstGeom>
          <a:noFill/>
          <a:ln>
            <a:noFill/>
          </a:ln>
        </p:spPr>
        <p:txBody>
          <a:bodyPr lIns="91425" tIns="45700" rIns="91425" bIns="45700" anchor="t" anchorCtr="0">
            <a:noAutofit/>
          </a:bodyPr>
          <a:lstStyle/>
          <a:p>
            <a:pPr lvl="2">
              <a:spcBef>
                <a:spcPts val="380"/>
              </a:spcBef>
              <a:buClr>
                <a:schemeClr val="dk1"/>
              </a:buClr>
              <a:buSzPct val="100000"/>
            </a:pPr>
            <a:endParaRPr lang="nl-NL" sz="1900" dirty="0" smtClean="0">
              <a:solidFill>
                <a:schemeClr val="dk1"/>
              </a:solidFill>
              <a:latin typeface="Calibri"/>
              <a:ea typeface="Calibri"/>
              <a:cs typeface="Calibri"/>
            </a:endParaRPr>
          </a:p>
          <a:p>
            <a:pPr marL="285750" lvl="2" indent="-285750">
              <a:spcBef>
                <a:spcPts val="380"/>
              </a:spcBef>
              <a:buClr>
                <a:schemeClr val="dk1"/>
              </a:buClr>
              <a:buSzPct val="100000"/>
              <a:buFont typeface="Arial" panose="020B0604020202020204" pitchFamily="34" charset="0"/>
              <a:buChar char="•"/>
            </a:pPr>
            <a:r>
              <a:rPr lang="nl-NL" sz="1900" dirty="0">
                <a:solidFill>
                  <a:schemeClr val="dk1"/>
                </a:solidFill>
                <a:latin typeface="Calibri"/>
                <a:ea typeface="Calibri"/>
                <a:cs typeface="Calibri"/>
              </a:rPr>
              <a:t>Maak een analyse van de actuele veiligheid en de risico’s. </a:t>
            </a:r>
            <a:endParaRPr lang="nl-NL" sz="1900" dirty="0" smtClean="0">
              <a:solidFill>
                <a:schemeClr val="dk1"/>
              </a:solidFill>
              <a:latin typeface="Calibri"/>
              <a:ea typeface="Calibri"/>
              <a:cs typeface="Calibri"/>
            </a:endParaRPr>
          </a:p>
          <a:p>
            <a:pPr marL="285750" lvl="2" indent="-285750">
              <a:spcBef>
                <a:spcPts val="380"/>
              </a:spcBef>
              <a:buClr>
                <a:schemeClr val="dk1"/>
              </a:buClr>
              <a:buSzPct val="100000"/>
              <a:buFont typeface="Arial" panose="020B0604020202020204" pitchFamily="34" charset="0"/>
              <a:buChar char="•"/>
            </a:pPr>
            <a:r>
              <a:rPr lang="nl-NL" sz="1900" dirty="0" smtClean="0">
                <a:solidFill>
                  <a:schemeClr val="dk1"/>
                </a:solidFill>
                <a:latin typeface="Calibri"/>
                <a:ea typeface="Calibri"/>
                <a:cs typeface="Calibri"/>
              </a:rPr>
              <a:t>Gebruik </a:t>
            </a:r>
            <a:r>
              <a:rPr lang="nl-NL" sz="1900" dirty="0">
                <a:solidFill>
                  <a:schemeClr val="dk1"/>
                </a:solidFill>
                <a:latin typeface="Calibri"/>
                <a:ea typeface="Calibri"/>
                <a:cs typeface="Calibri"/>
              </a:rPr>
              <a:t>hiervoor een algemeen instrument gericht op ongunstige opgroei-omstandigheden (zoals SPARK, DMO-Protocol, </a:t>
            </a:r>
            <a:r>
              <a:rPr lang="nl-NL" sz="1900" dirty="0" smtClean="0">
                <a:solidFill>
                  <a:schemeClr val="dk1"/>
                </a:solidFill>
                <a:latin typeface="Calibri"/>
                <a:ea typeface="Calibri"/>
                <a:cs typeface="Calibri"/>
              </a:rPr>
              <a:t>GIZ) </a:t>
            </a:r>
            <a:r>
              <a:rPr lang="nl-NL" sz="1900" dirty="0">
                <a:solidFill>
                  <a:schemeClr val="dk1"/>
                </a:solidFill>
                <a:latin typeface="Calibri"/>
                <a:ea typeface="Calibri"/>
                <a:cs typeface="Calibri"/>
              </a:rPr>
              <a:t>en psychosociale problemen bij kinderen (BITSEA, SDQ, KIVPA, </a:t>
            </a:r>
            <a:r>
              <a:rPr lang="nl-NL" sz="1900" dirty="0" smtClean="0">
                <a:solidFill>
                  <a:schemeClr val="dk1"/>
                </a:solidFill>
                <a:latin typeface="Calibri"/>
                <a:ea typeface="Calibri"/>
                <a:cs typeface="Calibri"/>
              </a:rPr>
              <a:t>EMOVO).</a:t>
            </a:r>
          </a:p>
          <a:p>
            <a:pPr marL="285750" lvl="2" indent="-285750">
              <a:spcBef>
                <a:spcPts val="380"/>
              </a:spcBef>
              <a:buClr>
                <a:schemeClr val="dk1"/>
              </a:buClr>
              <a:buSzPct val="100000"/>
              <a:buFont typeface="Arial" panose="020B0604020202020204" pitchFamily="34" charset="0"/>
              <a:buChar char="•"/>
            </a:pPr>
            <a:r>
              <a:rPr lang="nl-NL" sz="1900" dirty="0" smtClean="0">
                <a:solidFill>
                  <a:schemeClr val="tx1"/>
                </a:solidFill>
                <a:latin typeface="Calibri"/>
                <a:ea typeface="Calibri"/>
                <a:cs typeface="Calibri"/>
              </a:rPr>
              <a:t>Bij </a:t>
            </a:r>
            <a:r>
              <a:rPr lang="nl-NL" sz="1900" dirty="0">
                <a:solidFill>
                  <a:schemeClr val="tx1"/>
                </a:solidFill>
                <a:latin typeface="Calibri"/>
                <a:ea typeface="Calibri"/>
                <a:cs typeface="Calibri"/>
              </a:rPr>
              <a:t>een verdenking van psychisch trauma of </a:t>
            </a:r>
            <a:r>
              <a:rPr lang="nl-NL" sz="1900" dirty="0" smtClean="0">
                <a:solidFill>
                  <a:schemeClr val="tx1"/>
                </a:solidFill>
                <a:latin typeface="Calibri"/>
                <a:ea typeface="Calibri"/>
                <a:cs typeface="Calibri"/>
              </a:rPr>
              <a:t>PTSS:</a:t>
            </a:r>
          </a:p>
          <a:p>
            <a:pPr marL="989013" lvl="5" indent="-274638">
              <a:spcBef>
                <a:spcPts val="380"/>
              </a:spcBef>
              <a:buClr>
                <a:schemeClr val="dk1"/>
              </a:buClr>
              <a:buSzPct val="100000"/>
              <a:buFont typeface="Arial" panose="020B0604020202020204" pitchFamily="34" charset="0"/>
              <a:buChar char="•"/>
            </a:pPr>
            <a:r>
              <a:rPr lang="nl-NL" sz="1900" dirty="0" smtClean="0">
                <a:solidFill>
                  <a:schemeClr val="tx1"/>
                </a:solidFill>
                <a:latin typeface="Calibri"/>
                <a:ea typeface="Calibri"/>
                <a:cs typeface="Calibri"/>
              </a:rPr>
              <a:t>Zet de </a:t>
            </a:r>
            <a:r>
              <a:rPr lang="nl-NL" sz="1900" i="1" dirty="0" err="1" smtClean="0">
                <a:solidFill>
                  <a:schemeClr val="tx1"/>
                </a:solidFill>
                <a:latin typeface="Calibri"/>
                <a:ea typeface="Calibri"/>
                <a:cs typeface="Calibri"/>
              </a:rPr>
              <a:t>Children’s</a:t>
            </a:r>
            <a:r>
              <a:rPr lang="nl-NL" sz="1900" i="1" dirty="0" smtClean="0">
                <a:solidFill>
                  <a:schemeClr val="tx1"/>
                </a:solidFill>
                <a:latin typeface="Calibri"/>
                <a:ea typeface="Calibri"/>
                <a:cs typeface="Calibri"/>
              </a:rPr>
              <a:t> </a:t>
            </a:r>
            <a:r>
              <a:rPr lang="nl-NL" sz="1900" i="1" dirty="0" err="1">
                <a:solidFill>
                  <a:schemeClr val="tx1"/>
                </a:solidFill>
                <a:latin typeface="Calibri"/>
                <a:ea typeface="Calibri"/>
                <a:cs typeface="Calibri"/>
              </a:rPr>
              <a:t>Revised</a:t>
            </a:r>
            <a:r>
              <a:rPr lang="nl-NL" sz="1900" i="1" dirty="0">
                <a:solidFill>
                  <a:schemeClr val="tx1"/>
                </a:solidFill>
                <a:latin typeface="Calibri"/>
                <a:ea typeface="Calibri"/>
                <a:cs typeface="Calibri"/>
              </a:rPr>
              <a:t> Impact of Event </a:t>
            </a:r>
            <a:r>
              <a:rPr lang="nl-NL" sz="1900" i="1" dirty="0" err="1">
                <a:solidFill>
                  <a:schemeClr val="tx1"/>
                </a:solidFill>
                <a:latin typeface="Calibri"/>
                <a:ea typeface="Calibri"/>
                <a:cs typeface="Calibri"/>
              </a:rPr>
              <a:t>Scale</a:t>
            </a:r>
            <a:r>
              <a:rPr lang="nl-NL" sz="1900" i="1" dirty="0">
                <a:solidFill>
                  <a:schemeClr val="tx1"/>
                </a:solidFill>
                <a:latin typeface="Calibri"/>
                <a:ea typeface="Calibri"/>
                <a:cs typeface="Calibri"/>
              </a:rPr>
              <a:t> </a:t>
            </a:r>
            <a:r>
              <a:rPr lang="nl-NL" sz="1900" dirty="0">
                <a:solidFill>
                  <a:schemeClr val="tx1"/>
                </a:solidFill>
                <a:latin typeface="Calibri"/>
                <a:ea typeface="Calibri"/>
                <a:cs typeface="Calibri"/>
              </a:rPr>
              <a:t>(CRIES-13) </a:t>
            </a:r>
            <a:r>
              <a:rPr lang="nl-NL" sz="1900" dirty="0" smtClean="0">
                <a:solidFill>
                  <a:schemeClr val="tx1"/>
                </a:solidFill>
                <a:latin typeface="Calibri"/>
                <a:ea typeface="Calibri"/>
                <a:cs typeface="Calibri"/>
              </a:rPr>
              <a:t>in voor kinderen boven de 8 jaar. </a:t>
            </a:r>
          </a:p>
          <a:p>
            <a:pPr marL="989013" lvl="5" indent="-274638">
              <a:spcBef>
                <a:spcPts val="380"/>
              </a:spcBef>
              <a:buClr>
                <a:schemeClr val="dk1"/>
              </a:buClr>
              <a:buSzPct val="100000"/>
              <a:buFont typeface="Arial" panose="020B0604020202020204" pitchFamily="34" charset="0"/>
              <a:buChar char="•"/>
            </a:pPr>
            <a:r>
              <a:rPr lang="nl-NL" sz="1900" dirty="0" smtClean="0">
                <a:solidFill>
                  <a:schemeClr val="tx1"/>
                </a:solidFill>
                <a:latin typeface="Calibri"/>
                <a:ea typeface="Calibri"/>
                <a:cs typeface="Calibri"/>
              </a:rPr>
              <a:t>En/of zorg </a:t>
            </a:r>
            <a:r>
              <a:rPr lang="nl-NL" sz="1900" dirty="0">
                <a:solidFill>
                  <a:schemeClr val="tx1"/>
                </a:solidFill>
                <a:latin typeface="Calibri"/>
                <a:ea typeface="Calibri"/>
                <a:cs typeface="Calibri"/>
              </a:rPr>
              <a:t>dat een andere deskundige op dit terrein adviseert en </a:t>
            </a:r>
            <a:r>
              <a:rPr lang="nl-NL" sz="1900" dirty="0" smtClean="0">
                <a:solidFill>
                  <a:schemeClr val="tx1"/>
                </a:solidFill>
                <a:latin typeface="Calibri"/>
                <a:ea typeface="Calibri"/>
                <a:cs typeface="Calibri"/>
              </a:rPr>
              <a:t>diagnosticeert. </a:t>
            </a:r>
            <a:endParaRPr lang="nl-NL" sz="1900" dirty="0">
              <a:solidFill>
                <a:schemeClr val="tx1"/>
              </a:solidFill>
              <a:latin typeface="Calibri"/>
              <a:ea typeface="Calibri"/>
              <a:cs typeface="Calibri"/>
            </a:endParaRPr>
          </a:p>
          <a:p>
            <a:pPr marL="285750" lvl="2" indent="-285750">
              <a:spcBef>
                <a:spcPts val="380"/>
              </a:spcBef>
              <a:buClr>
                <a:schemeClr val="dk1"/>
              </a:buClr>
              <a:buSzPct val="100000"/>
              <a:buFont typeface="Arial" panose="020B0604020202020204" pitchFamily="34" charset="0"/>
              <a:buChar char="•"/>
            </a:pPr>
            <a:endParaRPr lang="nl-NL" sz="1900" dirty="0">
              <a:solidFill>
                <a:schemeClr val="dk1"/>
              </a:solidFill>
              <a:latin typeface="Calibri"/>
              <a:ea typeface="Calibri"/>
              <a:cs typeface="Calibri"/>
            </a:endParaRPr>
          </a:p>
        </p:txBody>
      </p:sp>
    </p:spTree>
    <p:extLst>
      <p:ext uri="{BB962C8B-B14F-4D97-AF65-F5344CB8AC3E}">
        <p14:creationId xmlns:p14="http://schemas.microsoft.com/office/powerpoint/2010/main" val="4023003680"/>
      </p:ext>
    </p:extLst>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Shape 49"/>
          <p:cNvSpPr txBox="1"/>
          <p:nvPr/>
        </p:nvSpPr>
        <p:spPr>
          <a:xfrm>
            <a:off x="1547813" y="1228659"/>
            <a:ext cx="7138986" cy="409575"/>
          </a:xfrm>
          <a:prstGeom prst="rect">
            <a:avLst/>
          </a:prstGeom>
          <a:noFill/>
          <a:ln>
            <a:noFill/>
          </a:ln>
        </p:spPr>
        <p:txBody>
          <a:bodyPr lIns="91425" tIns="45700" rIns="91425" bIns="45700" anchor="t" anchorCtr="0">
            <a:noAutofit/>
          </a:bodyPr>
          <a:lstStyle/>
          <a:p>
            <a:pPr lvl="0">
              <a:buClr>
                <a:schemeClr val="dk2"/>
              </a:buClr>
              <a:buSzPct val="25000"/>
            </a:pPr>
            <a:r>
              <a:rPr lang="en-US" sz="1900" b="1" dirty="0" err="1" smtClean="0">
                <a:solidFill>
                  <a:schemeClr val="dk2"/>
                </a:solidFill>
                <a:latin typeface="Calibri"/>
                <a:ea typeface="Calibri"/>
                <a:cs typeface="Calibri"/>
                <a:sym typeface="Calibri"/>
              </a:rPr>
              <a:t>Praat</a:t>
            </a:r>
            <a:r>
              <a:rPr lang="en-US" sz="1900" b="1" dirty="0" smtClean="0">
                <a:solidFill>
                  <a:schemeClr val="dk2"/>
                </a:solidFill>
                <a:latin typeface="Calibri"/>
                <a:ea typeface="Calibri"/>
                <a:cs typeface="Calibri"/>
                <a:sym typeface="Calibri"/>
              </a:rPr>
              <a:t> met de </a:t>
            </a:r>
            <a:r>
              <a:rPr lang="en-US" sz="1900" b="1" dirty="0" err="1" smtClean="0">
                <a:solidFill>
                  <a:schemeClr val="dk2"/>
                </a:solidFill>
                <a:latin typeface="Calibri"/>
                <a:ea typeface="Calibri"/>
                <a:cs typeface="Calibri"/>
                <a:sym typeface="Calibri"/>
              </a:rPr>
              <a:t>ouders</a:t>
            </a:r>
            <a:r>
              <a:rPr lang="en-US" sz="1900" b="1" dirty="0" smtClean="0">
                <a:solidFill>
                  <a:schemeClr val="dk2"/>
                </a:solidFill>
                <a:latin typeface="Calibri"/>
                <a:ea typeface="Calibri"/>
                <a:cs typeface="Calibri"/>
                <a:sym typeface="Calibri"/>
              </a:rPr>
              <a:t> </a:t>
            </a:r>
            <a:r>
              <a:rPr lang="en-US" sz="1900" b="1" dirty="0" err="1" smtClean="0">
                <a:solidFill>
                  <a:schemeClr val="dk2"/>
                </a:solidFill>
                <a:latin typeface="Calibri"/>
                <a:ea typeface="Calibri"/>
                <a:cs typeface="Calibri"/>
                <a:sym typeface="Calibri"/>
              </a:rPr>
              <a:t>en</a:t>
            </a:r>
            <a:r>
              <a:rPr lang="en-US" sz="1900" b="1" dirty="0" smtClean="0">
                <a:solidFill>
                  <a:schemeClr val="dk2"/>
                </a:solidFill>
                <a:latin typeface="Calibri"/>
                <a:ea typeface="Calibri"/>
                <a:cs typeface="Calibri"/>
                <a:sym typeface="Calibri"/>
              </a:rPr>
              <a:t> </a:t>
            </a:r>
            <a:r>
              <a:rPr lang="en-US" sz="1900" b="1" dirty="0" err="1" smtClean="0">
                <a:solidFill>
                  <a:schemeClr val="dk2"/>
                </a:solidFill>
                <a:latin typeface="Calibri"/>
                <a:ea typeface="Calibri"/>
                <a:cs typeface="Calibri"/>
                <a:sym typeface="Calibri"/>
              </a:rPr>
              <a:t>jeugdige</a:t>
            </a:r>
            <a:endParaRPr lang="en-US" sz="1900" b="1" dirty="0">
              <a:solidFill>
                <a:schemeClr val="dk2"/>
              </a:solidFill>
              <a:latin typeface="Calibri"/>
              <a:ea typeface="Calibri"/>
              <a:cs typeface="Calibri"/>
              <a:sym typeface="Calibri"/>
            </a:endParaRPr>
          </a:p>
        </p:txBody>
      </p:sp>
      <p:sp>
        <p:nvSpPr>
          <p:cNvPr id="51" name="Shape 51"/>
          <p:cNvSpPr txBox="1"/>
          <p:nvPr/>
        </p:nvSpPr>
        <p:spPr>
          <a:xfrm>
            <a:off x="6705600" y="6553200"/>
            <a:ext cx="1981199" cy="2286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A08241"/>
              </a:buClr>
              <a:buSzPct val="25000"/>
              <a:buFont typeface="Calibri"/>
              <a:buNone/>
            </a:pPr>
            <a:r>
              <a:rPr lang="en-US" sz="1000" b="0" i="0" u="none" strike="noStrike" cap="none">
                <a:solidFill>
                  <a:srgbClr val="A08241"/>
                </a:solidFill>
                <a:latin typeface="Calibri"/>
                <a:ea typeface="Calibri"/>
                <a:cs typeface="Calibri"/>
                <a:sym typeface="Calibri"/>
              </a:rPr>
              <a:t>*</a:t>
            </a:r>
          </a:p>
        </p:txBody>
      </p:sp>
      <p:sp>
        <p:nvSpPr>
          <p:cNvPr id="5" name="Shape 36"/>
          <p:cNvSpPr txBox="1"/>
          <p:nvPr/>
        </p:nvSpPr>
        <p:spPr>
          <a:xfrm>
            <a:off x="1420518" y="1772816"/>
            <a:ext cx="7463766" cy="3960440"/>
          </a:xfrm>
          <a:prstGeom prst="rect">
            <a:avLst/>
          </a:prstGeom>
          <a:noFill/>
          <a:ln>
            <a:noFill/>
          </a:ln>
        </p:spPr>
        <p:txBody>
          <a:bodyPr lIns="91425" tIns="45700" rIns="91425" bIns="45700" anchor="t" anchorCtr="0">
            <a:noAutofit/>
          </a:bodyPr>
          <a:lstStyle/>
          <a:p>
            <a:pPr lvl="2">
              <a:spcBef>
                <a:spcPts val="380"/>
              </a:spcBef>
              <a:buClr>
                <a:schemeClr val="dk1"/>
              </a:buClr>
              <a:buSzPct val="100000"/>
            </a:pPr>
            <a:endParaRPr lang="nl-NL" sz="1900" dirty="0" smtClean="0">
              <a:solidFill>
                <a:schemeClr val="dk1"/>
              </a:solidFill>
              <a:latin typeface="Calibri"/>
              <a:ea typeface="Calibri"/>
              <a:cs typeface="Calibri"/>
            </a:endParaRPr>
          </a:p>
          <a:p>
            <a:pPr marL="285750" lvl="2" indent="-285750">
              <a:spcBef>
                <a:spcPts val="380"/>
              </a:spcBef>
              <a:buClr>
                <a:schemeClr val="dk1"/>
              </a:buClr>
              <a:buSzPct val="100000"/>
              <a:buFont typeface="Arial" panose="020B0604020202020204" pitchFamily="34" charset="0"/>
              <a:buChar char="•"/>
            </a:pPr>
            <a:r>
              <a:rPr lang="nl-NL" sz="1900" dirty="0" smtClean="0">
                <a:solidFill>
                  <a:schemeClr val="dk1"/>
                </a:solidFill>
                <a:latin typeface="Calibri"/>
                <a:ea typeface="Calibri"/>
                <a:cs typeface="Calibri"/>
              </a:rPr>
              <a:t>Overleg </a:t>
            </a:r>
            <a:r>
              <a:rPr lang="nl-NL" sz="1900" dirty="0">
                <a:solidFill>
                  <a:schemeClr val="dk1"/>
                </a:solidFill>
                <a:latin typeface="Calibri"/>
                <a:ea typeface="Calibri"/>
                <a:cs typeface="Calibri"/>
              </a:rPr>
              <a:t>met en betrek ouders en jeugdigen in het gehele </a:t>
            </a:r>
            <a:r>
              <a:rPr lang="nl-NL" sz="1900" dirty="0" smtClean="0">
                <a:solidFill>
                  <a:schemeClr val="dk1"/>
                </a:solidFill>
                <a:latin typeface="Calibri"/>
                <a:ea typeface="Calibri"/>
                <a:cs typeface="Calibri"/>
              </a:rPr>
              <a:t>proces.</a:t>
            </a:r>
            <a:endParaRPr lang="nl-NL" sz="1900" strike="sngStrike" dirty="0">
              <a:solidFill>
                <a:schemeClr val="dk1"/>
              </a:solidFill>
              <a:latin typeface="Calibri"/>
              <a:ea typeface="Calibri"/>
              <a:cs typeface="Calibri"/>
            </a:endParaRPr>
          </a:p>
          <a:p>
            <a:pPr marL="285750" lvl="2" indent="-285750">
              <a:spcBef>
                <a:spcPts val="380"/>
              </a:spcBef>
              <a:buClr>
                <a:schemeClr val="dk1"/>
              </a:buClr>
              <a:buSzPct val="100000"/>
              <a:buFont typeface="Arial" panose="020B0604020202020204" pitchFamily="34" charset="0"/>
              <a:buChar char="•"/>
            </a:pPr>
            <a:r>
              <a:rPr lang="nl-NL" sz="1900" dirty="0" smtClean="0">
                <a:solidFill>
                  <a:schemeClr val="dk1"/>
                </a:solidFill>
                <a:latin typeface="Calibri"/>
                <a:ea typeface="Calibri"/>
                <a:cs typeface="Calibri"/>
              </a:rPr>
              <a:t>Vraag </a:t>
            </a:r>
            <a:r>
              <a:rPr lang="nl-NL" sz="1900" dirty="0">
                <a:solidFill>
                  <a:schemeClr val="dk1"/>
                </a:solidFill>
                <a:latin typeface="Calibri"/>
                <a:ea typeface="Calibri"/>
                <a:cs typeface="Calibri"/>
              </a:rPr>
              <a:t>toestemming van de jeugdige </a:t>
            </a:r>
            <a:r>
              <a:rPr lang="nl-NL" sz="1900" dirty="0" smtClean="0">
                <a:solidFill>
                  <a:schemeClr val="dk1"/>
                </a:solidFill>
                <a:latin typeface="Calibri"/>
                <a:ea typeface="Calibri"/>
                <a:cs typeface="Calibri"/>
              </a:rPr>
              <a:t>bij +16 </a:t>
            </a:r>
            <a:r>
              <a:rPr lang="nl-NL" sz="1900" dirty="0">
                <a:solidFill>
                  <a:schemeClr val="dk1"/>
                </a:solidFill>
                <a:latin typeface="Calibri"/>
                <a:ea typeface="Calibri"/>
                <a:cs typeface="Calibri"/>
              </a:rPr>
              <a:t>jaar om met zijn of haar ouders te spreken.</a:t>
            </a:r>
          </a:p>
          <a:p>
            <a:pPr marL="285750" lvl="2" indent="-285750">
              <a:spcBef>
                <a:spcPts val="380"/>
              </a:spcBef>
              <a:buClr>
                <a:schemeClr val="dk1"/>
              </a:buClr>
              <a:buSzPct val="100000"/>
              <a:buFont typeface="Arial" panose="020B0604020202020204" pitchFamily="34" charset="0"/>
              <a:buChar char="•"/>
            </a:pPr>
            <a:r>
              <a:rPr lang="nl-NL" sz="1900" dirty="0" smtClean="0">
                <a:solidFill>
                  <a:schemeClr val="dk1"/>
                </a:solidFill>
                <a:latin typeface="Calibri"/>
                <a:ea typeface="Calibri"/>
                <a:cs typeface="Calibri"/>
              </a:rPr>
              <a:t>Vraag </a:t>
            </a:r>
            <a:r>
              <a:rPr lang="nl-NL" sz="1900" dirty="0">
                <a:solidFill>
                  <a:schemeClr val="dk1"/>
                </a:solidFill>
                <a:latin typeface="Calibri"/>
                <a:ea typeface="Calibri"/>
                <a:cs typeface="Calibri"/>
              </a:rPr>
              <a:t>toestemming aan de ouders van jeugdigen </a:t>
            </a:r>
            <a:r>
              <a:rPr lang="nl-NL" sz="1900" dirty="0" smtClean="0">
                <a:solidFill>
                  <a:schemeClr val="dk1"/>
                </a:solidFill>
                <a:latin typeface="Calibri"/>
                <a:ea typeface="Calibri"/>
                <a:cs typeface="Calibri"/>
              </a:rPr>
              <a:t>bij 12- </a:t>
            </a:r>
            <a:r>
              <a:rPr lang="nl-NL" sz="1900" dirty="0">
                <a:solidFill>
                  <a:schemeClr val="dk1"/>
                </a:solidFill>
                <a:latin typeface="Calibri"/>
                <a:ea typeface="Calibri"/>
                <a:cs typeface="Calibri"/>
              </a:rPr>
              <a:t>jaar </a:t>
            </a:r>
            <a:r>
              <a:rPr lang="nl-NL" sz="1900" dirty="0" smtClean="0">
                <a:solidFill>
                  <a:schemeClr val="dk1"/>
                </a:solidFill>
                <a:latin typeface="Calibri"/>
                <a:ea typeface="Calibri"/>
                <a:cs typeface="Calibri"/>
              </a:rPr>
              <a:t>(of wilsonbekwaam) om </a:t>
            </a:r>
            <a:r>
              <a:rPr lang="nl-NL" sz="1900" dirty="0">
                <a:solidFill>
                  <a:schemeClr val="dk1"/>
                </a:solidFill>
                <a:latin typeface="Calibri"/>
                <a:ea typeface="Calibri"/>
                <a:cs typeface="Calibri"/>
              </a:rPr>
              <a:t>met de jeugdige apart te spreken.</a:t>
            </a:r>
          </a:p>
          <a:p>
            <a:pPr marL="285750" lvl="2" indent="-285750">
              <a:spcBef>
                <a:spcPts val="380"/>
              </a:spcBef>
              <a:buClr>
                <a:schemeClr val="dk1"/>
              </a:buClr>
              <a:buSzPct val="100000"/>
              <a:buFont typeface="Arial" panose="020B0604020202020204" pitchFamily="34" charset="0"/>
              <a:buChar char="•"/>
            </a:pPr>
            <a:endParaRPr lang="nl-NL" sz="1900" dirty="0" smtClean="0">
              <a:solidFill>
                <a:schemeClr val="dk1"/>
              </a:solidFill>
              <a:latin typeface="Calibri"/>
              <a:ea typeface="Calibri"/>
              <a:cs typeface="Calibri"/>
            </a:endParaRPr>
          </a:p>
          <a:p>
            <a:pPr marL="285750" lvl="2" indent="-285750">
              <a:spcBef>
                <a:spcPts val="380"/>
              </a:spcBef>
              <a:buClr>
                <a:schemeClr val="dk1"/>
              </a:buClr>
              <a:buSzPct val="100000"/>
              <a:buFont typeface="Arial" panose="020B0604020202020204" pitchFamily="34" charset="0"/>
              <a:buChar char="•"/>
            </a:pPr>
            <a:r>
              <a:rPr lang="nl-NL" sz="1900" dirty="0" smtClean="0">
                <a:solidFill>
                  <a:schemeClr val="dk1"/>
                </a:solidFill>
                <a:latin typeface="Calibri"/>
                <a:ea typeface="Calibri"/>
                <a:cs typeface="Calibri"/>
              </a:rPr>
              <a:t>Gebruik </a:t>
            </a:r>
            <a:r>
              <a:rPr lang="nl-NL" sz="1900" dirty="0">
                <a:solidFill>
                  <a:schemeClr val="dk1"/>
                </a:solidFill>
                <a:latin typeface="Calibri"/>
                <a:ea typeface="Calibri"/>
                <a:cs typeface="Calibri"/>
              </a:rPr>
              <a:t>in de exploratiefase in de communicatie met ouders en/of jeugdigen geen vaktermen zoals ‘risicofactoren’, ‘signalen’ en ‘kindermishandeling’. </a:t>
            </a:r>
            <a:endParaRPr lang="nl-NL" sz="1900" dirty="0" smtClean="0">
              <a:solidFill>
                <a:schemeClr val="dk1"/>
              </a:solidFill>
              <a:latin typeface="Calibri"/>
              <a:ea typeface="Calibri"/>
              <a:cs typeface="Calibri"/>
            </a:endParaRPr>
          </a:p>
          <a:p>
            <a:pPr marL="285750" lvl="2" indent="-285750">
              <a:spcBef>
                <a:spcPts val="380"/>
              </a:spcBef>
              <a:buClr>
                <a:schemeClr val="dk1"/>
              </a:buClr>
              <a:buSzPct val="100000"/>
              <a:buFont typeface="Arial" panose="020B0604020202020204" pitchFamily="34" charset="0"/>
              <a:buChar char="•"/>
            </a:pPr>
            <a:r>
              <a:rPr lang="nl-NL" sz="1900" dirty="0" smtClean="0">
                <a:solidFill>
                  <a:schemeClr val="dk1"/>
                </a:solidFill>
                <a:latin typeface="Calibri"/>
                <a:ea typeface="Calibri"/>
                <a:cs typeface="Calibri"/>
              </a:rPr>
              <a:t>Gebruik </a:t>
            </a:r>
            <a:r>
              <a:rPr lang="nl-NL" sz="1900" dirty="0">
                <a:solidFill>
                  <a:schemeClr val="dk1"/>
                </a:solidFill>
                <a:latin typeface="Calibri"/>
                <a:ea typeface="Calibri"/>
                <a:cs typeface="Calibri"/>
              </a:rPr>
              <a:t>liever formuleringen zoals ‘omstandigheden’, ‘zorgen maken over …’, ‘wat gaat goed, wat gaat niet goed’, ‘zorgpunten/aandachtspunten’. Weeg telkens af wat het effect van woordkeuze op de ouders en jeugdige kan zijn</a:t>
            </a:r>
            <a:r>
              <a:rPr lang="nl-NL" sz="1900" dirty="0" smtClean="0">
                <a:solidFill>
                  <a:schemeClr val="dk1"/>
                </a:solidFill>
                <a:latin typeface="Calibri"/>
                <a:ea typeface="Calibri"/>
                <a:cs typeface="Calibri"/>
              </a:rPr>
              <a:t>.</a:t>
            </a:r>
            <a:endParaRPr lang="nl-NL" sz="1900" dirty="0">
              <a:solidFill>
                <a:schemeClr val="dk1"/>
              </a:solidFill>
              <a:latin typeface="Calibri"/>
              <a:ea typeface="Calibri"/>
              <a:cs typeface="Calibri"/>
            </a:endParaRPr>
          </a:p>
        </p:txBody>
      </p:sp>
    </p:spTree>
    <p:extLst>
      <p:ext uri="{BB962C8B-B14F-4D97-AF65-F5344CB8AC3E}">
        <p14:creationId xmlns:p14="http://schemas.microsoft.com/office/powerpoint/2010/main" val="1613464604"/>
      </p:ext>
    </p:extLst>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Shape 49"/>
          <p:cNvSpPr txBox="1"/>
          <p:nvPr/>
        </p:nvSpPr>
        <p:spPr>
          <a:xfrm>
            <a:off x="1547813" y="1228659"/>
            <a:ext cx="7138986" cy="409575"/>
          </a:xfrm>
          <a:prstGeom prst="rect">
            <a:avLst/>
          </a:prstGeom>
          <a:noFill/>
          <a:ln>
            <a:noFill/>
          </a:ln>
        </p:spPr>
        <p:txBody>
          <a:bodyPr lIns="91425" tIns="45700" rIns="91425" bIns="45700" anchor="t" anchorCtr="0">
            <a:noAutofit/>
          </a:bodyPr>
          <a:lstStyle/>
          <a:p>
            <a:pPr lvl="0">
              <a:buClr>
                <a:schemeClr val="dk2"/>
              </a:buClr>
              <a:buSzPct val="25000"/>
            </a:pPr>
            <a:r>
              <a:rPr lang="en-US" sz="1900" b="1" dirty="0" err="1" smtClean="0">
                <a:solidFill>
                  <a:schemeClr val="dk2"/>
                </a:solidFill>
                <a:latin typeface="Calibri"/>
                <a:ea typeface="Calibri"/>
                <a:cs typeface="Calibri"/>
                <a:sym typeface="Calibri"/>
              </a:rPr>
              <a:t>Praat</a:t>
            </a:r>
            <a:r>
              <a:rPr lang="en-US" sz="1900" b="1" dirty="0" smtClean="0">
                <a:solidFill>
                  <a:schemeClr val="dk2"/>
                </a:solidFill>
                <a:latin typeface="Calibri"/>
                <a:ea typeface="Calibri"/>
                <a:cs typeface="Calibri"/>
                <a:sym typeface="Calibri"/>
              </a:rPr>
              <a:t> met de </a:t>
            </a:r>
            <a:r>
              <a:rPr lang="en-US" sz="1900" b="1" dirty="0" err="1" smtClean="0">
                <a:solidFill>
                  <a:schemeClr val="dk2"/>
                </a:solidFill>
                <a:latin typeface="Calibri"/>
                <a:ea typeface="Calibri"/>
                <a:cs typeface="Calibri"/>
                <a:sym typeface="Calibri"/>
              </a:rPr>
              <a:t>ouders</a:t>
            </a:r>
            <a:r>
              <a:rPr lang="en-US" sz="1900" b="1" dirty="0" smtClean="0">
                <a:solidFill>
                  <a:schemeClr val="dk2"/>
                </a:solidFill>
                <a:latin typeface="Calibri"/>
                <a:ea typeface="Calibri"/>
                <a:cs typeface="Calibri"/>
                <a:sym typeface="Calibri"/>
              </a:rPr>
              <a:t> </a:t>
            </a:r>
            <a:r>
              <a:rPr lang="en-US" sz="1900" b="1" dirty="0" err="1" smtClean="0">
                <a:solidFill>
                  <a:schemeClr val="dk2"/>
                </a:solidFill>
                <a:latin typeface="Calibri"/>
                <a:ea typeface="Calibri"/>
                <a:cs typeface="Calibri"/>
                <a:sym typeface="Calibri"/>
              </a:rPr>
              <a:t>en</a:t>
            </a:r>
            <a:r>
              <a:rPr lang="en-US" sz="1900" b="1" dirty="0" smtClean="0">
                <a:solidFill>
                  <a:schemeClr val="dk2"/>
                </a:solidFill>
                <a:latin typeface="Calibri"/>
                <a:ea typeface="Calibri"/>
                <a:cs typeface="Calibri"/>
                <a:sym typeface="Calibri"/>
              </a:rPr>
              <a:t> </a:t>
            </a:r>
            <a:r>
              <a:rPr lang="en-US" sz="1900" b="1" dirty="0" err="1" smtClean="0">
                <a:solidFill>
                  <a:schemeClr val="dk2"/>
                </a:solidFill>
                <a:latin typeface="Calibri"/>
                <a:ea typeface="Calibri"/>
                <a:cs typeface="Calibri"/>
                <a:sym typeface="Calibri"/>
              </a:rPr>
              <a:t>jeugdige</a:t>
            </a:r>
            <a:endParaRPr lang="en-US" sz="1900" b="1" dirty="0">
              <a:solidFill>
                <a:schemeClr val="dk2"/>
              </a:solidFill>
              <a:latin typeface="Calibri"/>
              <a:ea typeface="Calibri"/>
              <a:cs typeface="Calibri"/>
              <a:sym typeface="Calibri"/>
            </a:endParaRPr>
          </a:p>
        </p:txBody>
      </p:sp>
      <p:sp>
        <p:nvSpPr>
          <p:cNvPr id="51" name="Shape 51"/>
          <p:cNvSpPr txBox="1"/>
          <p:nvPr/>
        </p:nvSpPr>
        <p:spPr>
          <a:xfrm>
            <a:off x="6705600" y="6553200"/>
            <a:ext cx="1981199" cy="2286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A08241"/>
              </a:buClr>
              <a:buSzPct val="25000"/>
              <a:buFont typeface="Calibri"/>
              <a:buNone/>
            </a:pPr>
            <a:r>
              <a:rPr lang="en-US" sz="1000" b="0" i="0" u="none" strike="noStrike" cap="none">
                <a:solidFill>
                  <a:srgbClr val="A08241"/>
                </a:solidFill>
                <a:latin typeface="Calibri"/>
                <a:ea typeface="Calibri"/>
                <a:cs typeface="Calibri"/>
                <a:sym typeface="Calibri"/>
              </a:rPr>
              <a:t>*</a:t>
            </a:r>
          </a:p>
        </p:txBody>
      </p:sp>
      <p:sp>
        <p:nvSpPr>
          <p:cNvPr id="5" name="Shape 36"/>
          <p:cNvSpPr txBox="1"/>
          <p:nvPr/>
        </p:nvSpPr>
        <p:spPr>
          <a:xfrm>
            <a:off x="1420518" y="1772816"/>
            <a:ext cx="7463766" cy="3960440"/>
          </a:xfrm>
          <a:prstGeom prst="rect">
            <a:avLst/>
          </a:prstGeom>
          <a:noFill/>
          <a:ln>
            <a:noFill/>
          </a:ln>
        </p:spPr>
        <p:txBody>
          <a:bodyPr lIns="91425" tIns="45700" rIns="91425" bIns="45700" anchor="t" anchorCtr="0">
            <a:noAutofit/>
          </a:bodyPr>
          <a:lstStyle/>
          <a:p>
            <a:pPr lvl="2">
              <a:spcBef>
                <a:spcPts val="380"/>
              </a:spcBef>
              <a:buClr>
                <a:schemeClr val="dk1"/>
              </a:buClr>
              <a:buSzPct val="100000"/>
            </a:pPr>
            <a:endParaRPr lang="nl-NL" sz="1900" dirty="0" smtClean="0">
              <a:solidFill>
                <a:schemeClr val="dk1"/>
              </a:solidFill>
              <a:latin typeface="Calibri"/>
              <a:ea typeface="Calibri"/>
              <a:cs typeface="Calibri"/>
            </a:endParaRPr>
          </a:p>
          <a:p>
            <a:pPr marL="285750" lvl="2" indent="-285750">
              <a:spcBef>
                <a:spcPts val="380"/>
              </a:spcBef>
              <a:buClr>
                <a:schemeClr val="dk1"/>
              </a:buClr>
              <a:buSzPct val="100000"/>
              <a:buFont typeface="Arial" panose="020B0604020202020204" pitchFamily="34" charset="0"/>
              <a:buChar char="•"/>
            </a:pPr>
            <a:r>
              <a:rPr lang="nl-NL" sz="1900" dirty="0" smtClean="0">
                <a:solidFill>
                  <a:schemeClr val="dk1"/>
                </a:solidFill>
                <a:latin typeface="Calibri"/>
                <a:ea typeface="Calibri"/>
                <a:cs typeface="Calibri"/>
              </a:rPr>
              <a:t>Praat </a:t>
            </a:r>
            <a:r>
              <a:rPr lang="nl-NL" sz="1900" dirty="0">
                <a:solidFill>
                  <a:schemeClr val="dk1"/>
                </a:solidFill>
                <a:latin typeface="Calibri"/>
                <a:ea typeface="Calibri"/>
                <a:cs typeface="Calibri"/>
              </a:rPr>
              <a:t>en registreer in eenduidige taal, maak onderscheid tussen feiten en meningen, en vermeld wiens mening het </a:t>
            </a:r>
            <a:r>
              <a:rPr lang="nl-NL" sz="1900" dirty="0" smtClean="0">
                <a:solidFill>
                  <a:schemeClr val="dk1"/>
                </a:solidFill>
                <a:latin typeface="Calibri"/>
                <a:ea typeface="Calibri"/>
                <a:cs typeface="Calibri"/>
              </a:rPr>
              <a:t>is.</a:t>
            </a:r>
          </a:p>
          <a:p>
            <a:pPr marL="285750" lvl="2" indent="-285750">
              <a:spcBef>
                <a:spcPts val="380"/>
              </a:spcBef>
              <a:buClr>
                <a:schemeClr val="dk1"/>
              </a:buClr>
              <a:buSzPct val="100000"/>
              <a:buFont typeface="Arial" panose="020B0604020202020204" pitchFamily="34" charset="0"/>
              <a:buChar char="•"/>
            </a:pPr>
            <a:r>
              <a:rPr lang="nl-NL" sz="1900" dirty="0" smtClean="0">
                <a:solidFill>
                  <a:schemeClr val="dk1"/>
                </a:solidFill>
                <a:latin typeface="Calibri"/>
                <a:ea typeface="Calibri"/>
                <a:cs typeface="Calibri"/>
              </a:rPr>
              <a:t>Zet </a:t>
            </a:r>
            <a:r>
              <a:rPr lang="nl-NL" sz="1900" dirty="0">
                <a:solidFill>
                  <a:schemeClr val="dk1"/>
                </a:solidFill>
                <a:latin typeface="Calibri"/>
                <a:ea typeface="Calibri"/>
                <a:cs typeface="Calibri"/>
              </a:rPr>
              <a:t>indien nodig een erkende tolk in (Tolk- en </a:t>
            </a:r>
            <a:r>
              <a:rPr lang="nl-NL" sz="1900" dirty="0" err="1">
                <a:solidFill>
                  <a:schemeClr val="dk1"/>
                </a:solidFill>
                <a:latin typeface="Calibri"/>
                <a:ea typeface="Calibri"/>
                <a:cs typeface="Calibri"/>
              </a:rPr>
              <a:t>VertaalCentrum</a:t>
            </a:r>
            <a:r>
              <a:rPr lang="nl-NL" sz="1900" dirty="0">
                <a:solidFill>
                  <a:schemeClr val="dk1"/>
                </a:solidFill>
                <a:latin typeface="Calibri"/>
                <a:ea typeface="Calibri"/>
                <a:cs typeface="Calibri"/>
              </a:rPr>
              <a:t> Nederland)</a:t>
            </a:r>
          </a:p>
          <a:p>
            <a:pPr marL="285750" lvl="2" indent="-285750">
              <a:spcBef>
                <a:spcPts val="380"/>
              </a:spcBef>
              <a:buClr>
                <a:schemeClr val="dk1"/>
              </a:buClr>
              <a:buSzPct val="100000"/>
              <a:buFont typeface="Arial" panose="020B0604020202020204" pitchFamily="34" charset="0"/>
              <a:buChar char="•"/>
            </a:pPr>
            <a:r>
              <a:rPr lang="nl-NL" sz="1900" dirty="0" smtClean="0">
                <a:solidFill>
                  <a:schemeClr val="dk1"/>
                </a:solidFill>
                <a:latin typeface="Calibri"/>
                <a:ea typeface="Calibri"/>
                <a:cs typeface="Calibri"/>
              </a:rPr>
              <a:t>Wijs </a:t>
            </a:r>
            <a:r>
              <a:rPr lang="nl-NL" sz="1900" dirty="0">
                <a:solidFill>
                  <a:schemeClr val="dk1"/>
                </a:solidFill>
                <a:latin typeface="Calibri"/>
                <a:ea typeface="Calibri"/>
                <a:cs typeface="Calibri"/>
              </a:rPr>
              <a:t>de ouder(s) op de mogelijkheid om aangifte te doen, of wijs op het tijdelijk huisverbod (bij partnergeweld en kindermishandeling).</a:t>
            </a:r>
          </a:p>
          <a:p>
            <a:pPr marL="285750" lvl="2" indent="-285750">
              <a:spcBef>
                <a:spcPts val="380"/>
              </a:spcBef>
              <a:buClr>
                <a:schemeClr val="dk1"/>
              </a:buClr>
              <a:buSzPct val="100000"/>
              <a:buFont typeface="Arial" panose="020B0604020202020204" pitchFamily="34" charset="0"/>
              <a:buChar char="•"/>
            </a:pPr>
            <a:endParaRPr lang="nl-NL" sz="1900" dirty="0" smtClean="0">
              <a:solidFill>
                <a:schemeClr val="dk1"/>
              </a:solidFill>
              <a:latin typeface="Calibri"/>
              <a:ea typeface="Calibri"/>
              <a:cs typeface="Calibri"/>
            </a:endParaRPr>
          </a:p>
          <a:p>
            <a:pPr marL="285750" lvl="2" indent="-285750">
              <a:spcBef>
                <a:spcPts val="380"/>
              </a:spcBef>
              <a:buClr>
                <a:schemeClr val="dk1"/>
              </a:buClr>
              <a:buSzPct val="100000"/>
              <a:buFont typeface="Arial" panose="020B0604020202020204" pitchFamily="34" charset="0"/>
              <a:buChar char="•"/>
            </a:pPr>
            <a:endParaRPr lang="nl-NL" sz="1900" dirty="0">
              <a:solidFill>
                <a:schemeClr val="dk1"/>
              </a:solidFill>
              <a:latin typeface="Calibri"/>
              <a:ea typeface="Calibri"/>
              <a:cs typeface="Calibri"/>
            </a:endParaRPr>
          </a:p>
        </p:txBody>
      </p:sp>
    </p:spTree>
    <p:extLst>
      <p:ext uri="{BB962C8B-B14F-4D97-AF65-F5344CB8AC3E}">
        <p14:creationId xmlns:p14="http://schemas.microsoft.com/office/powerpoint/2010/main" val="2684276255"/>
      </p:ext>
    </p:extLst>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Shape 49"/>
          <p:cNvSpPr txBox="1"/>
          <p:nvPr/>
        </p:nvSpPr>
        <p:spPr>
          <a:xfrm>
            <a:off x="1547813" y="1228659"/>
            <a:ext cx="7138986" cy="409575"/>
          </a:xfrm>
          <a:prstGeom prst="rect">
            <a:avLst/>
          </a:prstGeom>
          <a:noFill/>
          <a:ln>
            <a:noFill/>
          </a:ln>
        </p:spPr>
        <p:txBody>
          <a:bodyPr lIns="91425" tIns="45700" rIns="91425" bIns="45700" anchor="t" anchorCtr="0">
            <a:noAutofit/>
          </a:bodyPr>
          <a:lstStyle/>
          <a:p>
            <a:pPr lvl="0">
              <a:buClr>
                <a:schemeClr val="dk2"/>
              </a:buClr>
              <a:buSzPct val="25000"/>
            </a:pPr>
            <a:r>
              <a:rPr lang="en-US" sz="1900" b="1" dirty="0" err="1" smtClean="0">
                <a:solidFill>
                  <a:schemeClr val="dk2"/>
                </a:solidFill>
                <a:latin typeface="Calibri"/>
                <a:ea typeface="Calibri"/>
                <a:cs typeface="Calibri"/>
                <a:sym typeface="Calibri"/>
              </a:rPr>
              <a:t>Overleg</a:t>
            </a:r>
            <a:r>
              <a:rPr lang="en-US" sz="1900" b="1" dirty="0" smtClean="0">
                <a:solidFill>
                  <a:schemeClr val="dk2"/>
                </a:solidFill>
                <a:latin typeface="Calibri"/>
                <a:ea typeface="Calibri"/>
                <a:cs typeface="Calibri"/>
                <a:sym typeface="Calibri"/>
              </a:rPr>
              <a:t> met </a:t>
            </a:r>
            <a:r>
              <a:rPr lang="en-US" sz="1900" b="1" dirty="0" err="1" smtClean="0">
                <a:solidFill>
                  <a:schemeClr val="dk2"/>
                </a:solidFill>
                <a:latin typeface="Calibri"/>
                <a:ea typeface="Calibri"/>
                <a:cs typeface="Calibri"/>
                <a:sym typeface="Calibri"/>
              </a:rPr>
              <a:t>andere</a:t>
            </a:r>
            <a:r>
              <a:rPr lang="en-US" sz="1900" b="1" dirty="0" smtClean="0">
                <a:solidFill>
                  <a:schemeClr val="dk2"/>
                </a:solidFill>
                <a:latin typeface="Calibri"/>
                <a:ea typeface="Calibri"/>
                <a:cs typeface="Calibri"/>
                <a:sym typeface="Calibri"/>
              </a:rPr>
              <a:t> professionals (intern)</a:t>
            </a:r>
            <a:endParaRPr lang="en-US" sz="1900" b="1" dirty="0">
              <a:solidFill>
                <a:schemeClr val="dk2"/>
              </a:solidFill>
              <a:latin typeface="Calibri"/>
              <a:ea typeface="Calibri"/>
              <a:cs typeface="Calibri"/>
              <a:sym typeface="Calibri"/>
            </a:endParaRPr>
          </a:p>
        </p:txBody>
      </p:sp>
      <p:sp>
        <p:nvSpPr>
          <p:cNvPr id="51" name="Shape 51"/>
          <p:cNvSpPr txBox="1"/>
          <p:nvPr/>
        </p:nvSpPr>
        <p:spPr>
          <a:xfrm>
            <a:off x="6705600" y="6553200"/>
            <a:ext cx="1981199" cy="2286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A08241"/>
              </a:buClr>
              <a:buSzPct val="25000"/>
              <a:buFont typeface="Calibri"/>
              <a:buNone/>
            </a:pPr>
            <a:r>
              <a:rPr lang="en-US" sz="1000" b="0" i="0" u="none" strike="noStrike" cap="none">
                <a:solidFill>
                  <a:srgbClr val="A08241"/>
                </a:solidFill>
                <a:latin typeface="Calibri"/>
                <a:ea typeface="Calibri"/>
                <a:cs typeface="Calibri"/>
                <a:sym typeface="Calibri"/>
              </a:rPr>
              <a:t>*</a:t>
            </a:r>
          </a:p>
        </p:txBody>
      </p:sp>
      <p:sp>
        <p:nvSpPr>
          <p:cNvPr id="5" name="Shape 36"/>
          <p:cNvSpPr txBox="1"/>
          <p:nvPr/>
        </p:nvSpPr>
        <p:spPr>
          <a:xfrm>
            <a:off x="1420518" y="1772816"/>
            <a:ext cx="7463766" cy="3960440"/>
          </a:xfrm>
          <a:prstGeom prst="rect">
            <a:avLst/>
          </a:prstGeom>
          <a:noFill/>
          <a:ln>
            <a:noFill/>
          </a:ln>
        </p:spPr>
        <p:txBody>
          <a:bodyPr lIns="91425" tIns="45700" rIns="91425" bIns="45700" anchor="t" anchorCtr="0">
            <a:noAutofit/>
          </a:bodyPr>
          <a:lstStyle/>
          <a:p>
            <a:pPr lvl="2">
              <a:spcBef>
                <a:spcPts val="380"/>
              </a:spcBef>
              <a:buClr>
                <a:schemeClr val="dk1"/>
              </a:buClr>
              <a:buSzPct val="100000"/>
            </a:pPr>
            <a:endParaRPr lang="nl-NL" sz="1900" dirty="0" smtClean="0">
              <a:solidFill>
                <a:schemeClr val="dk1"/>
              </a:solidFill>
              <a:latin typeface="Calibri"/>
              <a:ea typeface="Calibri"/>
              <a:cs typeface="Calibri"/>
            </a:endParaRPr>
          </a:p>
          <a:p>
            <a:pPr marL="285750" lvl="2" indent="-285750">
              <a:spcBef>
                <a:spcPts val="380"/>
              </a:spcBef>
              <a:buClr>
                <a:schemeClr val="dk1"/>
              </a:buClr>
              <a:buSzPct val="100000"/>
              <a:buFont typeface="Arial" panose="020B0604020202020204" pitchFamily="34" charset="0"/>
              <a:buChar char="•"/>
            </a:pPr>
            <a:r>
              <a:rPr lang="nl-NL" sz="1900" dirty="0" smtClean="0">
                <a:solidFill>
                  <a:schemeClr val="dk1"/>
                </a:solidFill>
                <a:latin typeface="Calibri"/>
                <a:ea typeface="Calibri"/>
                <a:cs typeface="Calibri"/>
              </a:rPr>
              <a:t>Betrek </a:t>
            </a:r>
            <a:r>
              <a:rPr lang="nl-NL" sz="1900" dirty="0">
                <a:solidFill>
                  <a:schemeClr val="dk1"/>
                </a:solidFill>
                <a:latin typeface="Calibri"/>
                <a:ea typeface="Calibri"/>
                <a:cs typeface="Calibri"/>
              </a:rPr>
              <a:t>altijd de aandachtsfunctionaris kindermishandeling. Overleg met de relevante teamleden (doktersassistent, jeugdverpleegkundige, jeugdarts, verpleegkundig specialist, pedagogisch medewerker/ gedragswetenschapper</a:t>
            </a:r>
            <a:r>
              <a:rPr lang="nl-NL" sz="1900" dirty="0" smtClean="0">
                <a:solidFill>
                  <a:schemeClr val="dk1"/>
                </a:solidFill>
                <a:latin typeface="Calibri"/>
                <a:ea typeface="Calibri"/>
                <a:cs typeface="Calibri"/>
              </a:rPr>
              <a:t>).</a:t>
            </a:r>
          </a:p>
          <a:p>
            <a:pPr marL="285750" lvl="2" indent="-285750">
              <a:spcBef>
                <a:spcPts val="380"/>
              </a:spcBef>
              <a:buClr>
                <a:schemeClr val="dk1"/>
              </a:buClr>
              <a:buSzPct val="100000"/>
              <a:buFont typeface="Arial" panose="020B0604020202020204" pitchFamily="34" charset="0"/>
              <a:buChar char="•"/>
            </a:pPr>
            <a:endParaRPr lang="nl-NL" sz="1900" dirty="0">
              <a:solidFill>
                <a:schemeClr val="dk1"/>
              </a:solidFill>
              <a:latin typeface="Calibri"/>
              <a:ea typeface="Calibri"/>
              <a:cs typeface="Calibri"/>
            </a:endParaRPr>
          </a:p>
          <a:p>
            <a:pPr marL="285750" lvl="2" indent="-285750">
              <a:spcBef>
                <a:spcPts val="380"/>
              </a:spcBef>
              <a:buClr>
                <a:schemeClr val="dk1"/>
              </a:buClr>
              <a:buSzPct val="100000"/>
              <a:buFont typeface="Arial" panose="020B0604020202020204" pitchFamily="34" charset="0"/>
              <a:buChar char="•"/>
            </a:pPr>
            <a:endParaRPr lang="nl-NL" sz="1900" dirty="0" smtClean="0">
              <a:solidFill>
                <a:schemeClr val="dk1"/>
              </a:solidFill>
              <a:latin typeface="Calibri"/>
              <a:ea typeface="Calibri"/>
              <a:cs typeface="Calibri"/>
            </a:endParaRPr>
          </a:p>
          <a:p>
            <a:pPr marL="285750" lvl="2" indent="-285750">
              <a:spcBef>
                <a:spcPts val="380"/>
              </a:spcBef>
              <a:buClr>
                <a:schemeClr val="dk1"/>
              </a:buClr>
              <a:buSzPct val="100000"/>
              <a:buFont typeface="Arial" panose="020B0604020202020204" pitchFamily="34" charset="0"/>
              <a:buChar char="•"/>
            </a:pPr>
            <a:endParaRPr lang="nl-NL" sz="1900" dirty="0" smtClean="0">
              <a:solidFill>
                <a:schemeClr val="dk1"/>
              </a:solidFill>
              <a:latin typeface="Calibri"/>
              <a:ea typeface="Calibri"/>
              <a:cs typeface="Calibri"/>
            </a:endParaRPr>
          </a:p>
          <a:p>
            <a:pPr lvl="2">
              <a:spcBef>
                <a:spcPts val="380"/>
              </a:spcBef>
              <a:buClr>
                <a:schemeClr val="dk1"/>
              </a:buClr>
              <a:buSzPct val="100000"/>
            </a:pPr>
            <a:r>
              <a:rPr lang="nl-NL" sz="1900" dirty="0">
                <a:solidFill>
                  <a:schemeClr val="dk1"/>
                </a:solidFill>
                <a:latin typeface="Calibri"/>
                <a:ea typeface="Calibri"/>
                <a:cs typeface="Calibri"/>
              </a:rPr>
              <a:t>Weet wanneer je informatie over gezinnen </a:t>
            </a:r>
            <a:r>
              <a:rPr lang="nl-NL" sz="1900" dirty="0" smtClean="0">
                <a:solidFill>
                  <a:schemeClr val="dk1"/>
                </a:solidFill>
                <a:latin typeface="Calibri"/>
                <a:ea typeface="Calibri"/>
                <a:cs typeface="Calibri"/>
              </a:rPr>
              <a:t>(extern) kan </a:t>
            </a:r>
            <a:r>
              <a:rPr lang="nl-NL" sz="1900" dirty="0">
                <a:solidFill>
                  <a:schemeClr val="dk1"/>
                </a:solidFill>
                <a:latin typeface="Calibri"/>
                <a:ea typeface="Calibri"/>
                <a:cs typeface="Calibri"/>
              </a:rPr>
              <a:t>of moet delen:</a:t>
            </a:r>
          </a:p>
          <a:p>
            <a:pPr marL="285750" lvl="2" indent="-285750">
              <a:spcBef>
                <a:spcPts val="380"/>
              </a:spcBef>
              <a:buClr>
                <a:schemeClr val="dk1"/>
              </a:buClr>
              <a:buSzPct val="100000"/>
              <a:buFont typeface="Arial" panose="020B0604020202020204" pitchFamily="34" charset="0"/>
              <a:buChar char="•"/>
            </a:pPr>
            <a:r>
              <a:rPr lang="nl-NL" sz="1900" dirty="0" smtClean="0">
                <a:solidFill>
                  <a:schemeClr val="dk1"/>
                </a:solidFill>
                <a:latin typeface="Calibri"/>
                <a:ea typeface="Calibri"/>
                <a:cs typeface="Calibri"/>
              </a:rPr>
              <a:t>informatie </a:t>
            </a:r>
            <a:r>
              <a:rPr lang="nl-NL" sz="1900" dirty="0">
                <a:solidFill>
                  <a:schemeClr val="dk1"/>
                </a:solidFill>
                <a:latin typeface="Calibri"/>
                <a:ea typeface="Calibri"/>
                <a:cs typeface="Calibri"/>
              </a:rPr>
              <a:t>verstrekken aan professionals die daarom vragen</a:t>
            </a:r>
          </a:p>
          <a:p>
            <a:pPr marL="285750" lvl="2" indent="-285750">
              <a:spcBef>
                <a:spcPts val="380"/>
              </a:spcBef>
              <a:buClr>
                <a:schemeClr val="dk1"/>
              </a:buClr>
              <a:buSzPct val="100000"/>
              <a:buFont typeface="Arial" panose="020B0604020202020204" pitchFamily="34" charset="0"/>
              <a:buChar char="•"/>
            </a:pPr>
            <a:r>
              <a:rPr lang="nl-NL" sz="1900" dirty="0" smtClean="0">
                <a:solidFill>
                  <a:schemeClr val="dk1"/>
                </a:solidFill>
                <a:latin typeface="Calibri"/>
                <a:ea typeface="Calibri"/>
                <a:cs typeface="Calibri"/>
              </a:rPr>
              <a:t>verzoeken </a:t>
            </a:r>
            <a:r>
              <a:rPr lang="nl-NL" sz="1900" dirty="0">
                <a:solidFill>
                  <a:schemeClr val="dk1"/>
                </a:solidFill>
                <a:latin typeface="Calibri"/>
                <a:ea typeface="Calibri"/>
                <a:cs typeface="Calibri"/>
              </a:rPr>
              <a:t>om informatie bij andere professionals</a:t>
            </a:r>
          </a:p>
          <a:p>
            <a:pPr marL="285750" lvl="2" indent="-285750">
              <a:spcBef>
                <a:spcPts val="380"/>
              </a:spcBef>
              <a:buClr>
                <a:schemeClr val="dk1"/>
              </a:buClr>
              <a:buSzPct val="100000"/>
              <a:buFont typeface="Arial" panose="020B0604020202020204" pitchFamily="34" charset="0"/>
              <a:buChar char="•"/>
            </a:pPr>
            <a:r>
              <a:rPr lang="nl-NL" sz="1900" dirty="0" smtClean="0">
                <a:solidFill>
                  <a:schemeClr val="dk1"/>
                </a:solidFill>
                <a:latin typeface="Calibri"/>
                <a:ea typeface="Calibri"/>
                <a:cs typeface="Calibri"/>
              </a:rPr>
              <a:t>uitwisselen </a:t>
            </a:r>
            <a:r>
              <a:rPr lang="nl-NL" sz="1900" dirty="0">
                <a:solidFill>
                  <a:schemeClr val="dk1"/>
                </a:solidFill>
                <a:latin typeface="Calibri"/>
                <a:ea typeface="Calibri"/>
                <a:cs typeface="Calibri"/>
              </a:rPr>
              <a:t>in multidisciplinair overleg</a:t>
            </a:r>
          </a:p>
          <a:p>
            <a:pPr marL="285750" lvl="2" indent="-285750">
              <a:spcBef>
                <a:spcPts val="380"/>
              </a:spcBef>
              <a:buClr>
                <a:schemeClr val="dk1"/>
              </a:buClr>
              <a:buSzPct val="100000"/>
              <a:buFont typeface="Arial" panose="020B0604020202020204" pitchFamily="34" charset="0"/>
              <a:buChar char="•"/>
            </a:pPr>
            <a:endParaRPr lang="nl-NL" sz="1900" dirty="0" smtClean="0">
              <a:solidFill>
                <a:schemeClr val="dk1"/>
              </a:solidFill>
              <a:latin typeface="Calibri"/>
              <a:ea typeface="Calibri"/>
              <a:cs typeface="Calibri"/>
            </a:endParaRPr>
          </a:p>
          <a:p>
            <a:pPr marL="285750" lvl="2" indent="-285750">
              <a:spcBef>
                <a:spcPts val="380"/>
              </a:spcBef>
              <a:buClr>
                <a:schemeClr val="dk1"/>
              </a:buClr>
              <a:buSzPct val="100000"/>
              <a:buFont typeface="Arial" panose="020B0604020202020204" pitchFamily="34" charset="0"/>
              <a:buChar char="•"/>
            </a:pPr>
            <a:endParaRPr lang="nl-NL" sz="1900" dirty="0">
              <a:solidFill>
                <a:schemeClr val="dk1"/>
              </a:solidFill>
              <a:latin typeface="Calibri"/>
              <a:ea typeface="Calibri"/>
              <a:cs typeface="Calibri"/>
            </a:endParaRPr>
          </a:p>
        </p:txBody>
      </p:sp>
    </p:spTree>
    <p:extLst>
      <p:ext uri="{BB962C8B-B14F-4D97-AF65-F5344CB8AC3E}">
        <p14:creationId xmlns:p14="http://schemas.microsoft.com/office/powerpoint/2010/main" val="2699839498"/>
      </p:ext>
    </p:extLst>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Shape 49"/>
          <p:cNvSpPr txBox="1"/>
          <p:nvPr/>
        </p:nvSpPr>
        <p:spPr>
          <a:xfrm>
            <a:off x="1547813" y="1228659"/>
            <a:ext cx="7138986" cy="409575"/>
          </a:xfrm>
          <a:prstGeom prst="rect">
            <a:avLst/>
          </a:prstGeom>
          <a:noFill/>
          <a:ln>
            <a:noFill/>
          </a:ln>
        </p:spPr>
        <p:txBody>
          <a:bodyPr lIns="91425" tIns="45700" rIns="91425" bIns="45700" anchor="t" anchorCtr="0">
            <a:noAutofit/>
          </a:bodyPr>
          <a:lstStyle/>
          <a:p>
            <a:pPr lvl="0">
              <a:buClr>
                <a:schemeClr val="dk2"/>
              </a:buClr>
              <a:buSzPct val="25000"/>
            </a:pPr>
            <a:r>
              <a:rPr lang="en-US" sz="1900" b="1" dirty="0" err="1" smtClean="0">
                <a:solidFill>
                  <a:schemeClr val="dk2"/>
                </a:solidFill>
                <a:latin typeface="Calibri"/>
                <a:ea typeface="Calibri"/>
                <a:cs typeface="Calibri"/>
                <a:sym typeface="Calibri"/>
              </a:rPr>
              <a:t>Overleg</a:t>
            </a:r>
            <a:r>
              <a:rPr lang="en-US" sz="1900" b="1" dirty="0" smtClean="0">
                <a:solidFill>
                  <a:schemeClr val="dk2"/>
                </a:solidFill>
                <a:latin typeface="Calibri"/>
                <a:ea typeface="Calibri"/>
                <a:cs typeface="Calibri"/>
                <a:sym typeface="Calibri"/>
              </a:rPr>
              <a:t> met </a:t>
            </a:r>
            <a:r>
              <a:rPr lang="en-US" sz="1900" b="1" dirty="0" err="1" smtClean="0">
                <a:solidFill>
                  <a:schemeClr val="dk2"/>
                </a:solidFill>
                <a:latin typeface="Calibri"/>
                <a:ea typeface="Calibri"/>
                <a:cs typeface="Calibri"/>
                <a:sym typeface="Calibri"/>
              </a:rPr>
              <a:t>andere</a:t>
            </a:r>
            <a:r>
              <a:rPr lang="en-US" sz="1900" b="1" dirty="0" smtClean="0">
                <a:solidFill>
                  <a:schemeClr val="dk2"/>
                </a:solidFill>
                <a:latin typeface="Calibri"/>
                <a:ea typeface="Calibri"/>
                <a:cs typeface="Calibri"/>
                <a:sym typeface="Calibri"/>
              </a:rPr>
              <a:t> professionals (extern)</a:t>
            </a:r>
            <a:endParaRPr lang="en-US" sz="1900" b="1" dirty="0">
              <a:solidFill>
                <a:schemeClr val="dk2"/>
              </a:solidFill>
              <a:latin typeface="Calibri"/>
              <a:ea typeface="Calibri"/>
              <a:cs typeface="Calibri"/>
              <a:sym typeface="Calibri"/>
            </a:endParaRPr>
          </a:p>
        </p:txBody>
      </p:sp>
      <p:sp>
        <p:nvSpPr>
          <p:cNvPr id="51" name="Shape 51"/>
          <p:cNvSpPr txBox="1"/>
          <p:nvPr/>
        </p:nvSpPr>
        <p:spPr>
          <a:xfrm>
            <a:off x="6705600" y="6553200"/>
            <a:ext cx="1981199" cy="2286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A08241"/>
              </a:buClr>
              <a:buSzPct val="25000"/>
              <a:buFont typeface="Calibri"/>
              <a:buNone/>
            </a:pPr>
            <a:r>
              <a:rPr lang="en-US" sz="1000" b="0" i="0" u="none" strike="noStrike" cap="none">
                <a:solidFill>
                  <a:srgbClr val="A08241"/>
                </a:solidFill>
                <a:latin typeface="Calibri"/>
                <a:ea typeface="Calibri"/>
                <a:cs typeface="Calibri"/>
                <a:sym typeface="Calibri"/>
              </a:rPr>
              <a:t>*</a:t>
            </a:r>
          </a:p>
        </p:txBody>
      </p:sp>
      <p:sp>
        <p:nvSpPr>
          <p:cNvPr id="5" name="Shape 36"/>
          <p:cNvSpPr txBox="1"/>
          <p:nvPr/>
        </p:nvSpPr>
        <p:spPr>
          <a:xfrm>
            <a:off x="1420518" y="1772816"/>
            <a:ext cx="7463766" cy="3960440"/>
          </a:xfrm>
          <a:prstGeom prst="rect">
            <a:avLst/>
          </a:prstGeom>
          <a:noFill/>
          <a:ln>
            <a:noFill/>
          </a:ln>
        </p:spPr>
        <p:txBody>
          <a:bodyPr lIns="91425" tIns="45700" rIns="91425" bIns="45700" anchor="t" anchorCtr="0">
            <a:noAutofit/>
          </a:bodyPr>
          <a:lstStyle/>
          <a:p>
            <a:pPr marL="285750" lvl="2" indent="-285750">
              <a:spcBef>
                <a:spcPts val="380"/>
              </a:spcBef>
              <a:buClr>
                <a:schemeClr val="dk1"/>
              </a:buClr>
              <a:buSzPct val="100000"/>
              <a:buFont typeface="Arial" panose="020B0604020202020204" pitchFamily="34" charset="0"/>
              <a:buChar char="•"/>
            </a:pPr>
            <a:endParaRPr lang="nl-NL" sz="1900" dirty="0" smtClean="0">
              <a:solidFill>
                <a:schemeClr val="dk1"/>
              </a:solidFill>
              <a:latin typeface="Calibri"/>
              <a:ea typeface="Calibri"/>
              <a:cs typeface="Calibri"/>
            </a:endParaRPr>
          </a:p>
          <a:p>
            <a:pPr marL="285750" lvl="2" indent="-285750">
              <a:spcBef>
                <a:spcPts val="380"/>
              </a:spcBef>
              <a:buClr>
                <a:schemeClr val="dk1"/>
              </a:buClr>
              <a:buSzPct val="100000"/>
              <a:buFont typeface="Arial" panose="020B0604020202020204" pitchFamily="34" charset="0"/>
              <a:buChar char="•"/>
            </a:pPr>
            <a:r>
              <a:rPr lang="nl-NL" sz="1900" dirty="0" smtClean="0">
                <a:solidFill>
                  <a:schemeClr val="dk1"/>
                </a:solidFill>
                <a:latin typeface="Calibri"/>
                <a:ea typeface="Calibri"/>
                <a:cs typeface="Calibri"/>
              </a:rPr>
              <a:t>Raadpleeg </a:t>
            </a:r>
            <a:r>
              <a:rPr lang="nl-NL" sz="1900" dirty="0">
                <a:solidFill>
                  <a:schemeClr val="dk1"/>
                </a:solidFill>
                <a:latin typeface="Calibri"/>
                <a:ea typeface="Calibri"/>
                <a:cs typeface="Calibri"/>
              </a:rPr>
              <a:t>andere professionals (bv. huisarts, (medisch)specialist, sociale wijkteam, verloskundig zorgverleners, hulpverleners betrokken bij het gezin, onderwijs, kinderopvang, politie) met toestemming van de ouders, tenzij er gegronde redenen zijn om daar van af te wijken. Maak bij een conflict van plichten (beroepsgeheim, zorgplicht en meldrecht) een zorgvuldige afweging in het belang van de jeugdige en leg dit vast in het dossier.</a:t>
            </a:r>
          </a:p>
          <a:p>
            <a:pPr marL="285750" lvl="2" indent="-285750">
              <a:spcBef>
                <a:spcPts val="380"/>
              </a:spcBef>
              <a:buClr>
                <a:schemeClr val="dk1"/>
              </a:buClr>
              <a:buSzPct val="100000"/>
              <a:buFont typeface="Arial" panose="020B0604020202020204" pitchFamily="34" charset="0"/>
              <a:buChar char="•"/>
            </a:pPr>
            <a:endParaRPr lang="nl-NL" sz="1900" dirty="0">
              <a:solidFill>
                <a:schemeClr val="dk1"/>
              </a:solidFill>
              <a:latin typeface="Calibri"/>
              <a:ea typeface="Calibri"/>
              <a:cs typeface="Calibri"/>
            </a:endParaRPr>
          </a:p>
          <a:p>
            <a:pPr marL="285750" lvl="2" indent="-285750">
              <a:spcBef>
                <a:spcPts val="380"/>
              </a:spcBef>
              <a:buClr>
                <a:schemeClr val="dk1"/>
              </a:buClr>
              <a:buSzPct val="100000"/>
              <a:buFont typeface="Arial" panose="020B0604020202020204" pitchFamily="34" charset="0"/>
              <a:buChar char="•"/>
            </a:pPr>
            <a:r>
              <a:rPr lang="nl-NL" sz="1900" dirty="0">
                <a:solidFill>
                  <a:schemeClr val="dk1"/>
                </a:solidFill>
                <a:latin typeface="Calibri"/>
                <a:ea typeface="Calibri"/>
                <a:cs typeface="Calibri"/>
              </a:rPr>
              <a:t>Overleg met en vraag advies aan Veilig Thuis. Hierbij kan het gezin/de jeugdige anoniem blijven.</a:t>
            </a:r>
            <a:endParaRPr lang="nl-NL" sz="1900" dirty="0" smtClean="0">
              <a:solidFill>
                <a:schemeClr val="dk1"/>
              </a:solidFill>
              <a:latin typeface="Calibri"/>
              <a:ea typeface="Calibri"/>
              <a:cs typeface="Calibri"/>
            </a:endParaRPr>
          </a:p>
          <a:p>
            <a:pPr marL="285750" lvl="2" indent="-285750">
              <a:spcBef>
                <a:spcPts val="380"/>
              </a:spcBef>
              <a:buClr>
                <a:schemeClr val="dk1"/>
              </a:buClr>
              <a:buSzPct val="100000"/>
              <a:buFont typeface="Arial" panose="020B0604020202020204" pitchFamily="34" charset="0"/>
              <a:buChar char="•"/>
            </a:pPr>
            <a:endParaRPr lang="nl-NL" sz="1900" dirty="0" smtClean="0">
              <a:solidFill>
                <a:schemeClr val="dk1"/>
              </a:solidFill>
              <a:latin typeface="Calibri"/>
              <a:ea typeface="Calibri"/>
              <a:cs typeface="Calibri"/>
            </a:endParaRPr>
          </a:p>
          <a:p>
            <a:pPr marL="285750" lvl="2" indent="-285750">
              <a:spcBef>
                <a:spcPts val="380"/>
              </a:spcBef>
              <a:buClr>
                <a:schemeClr val="dk1"/>
              </a:buClr>
              <a:buSzPct val="100000"/>
              <a:buFont typeface="Arial" panose="020B0604020202020204" pitchFamily="34" charset="0"/>
              <a:buChar char="•"/>
            </a:pPr>
            <a:endParaRPr lang="nl-NL" sz="1600" dirty="0">
              <a:solidFill>
                <a:schemeClr val="dk1"/>
              </a:solidFill>
              <a:latin typeface="Calibri"/>
              <a:ea typeface="Calibri"/>
              <a:cs typeface="Calibri"/>
            </a:endParaRPr>
          </a:p>
        </p:txBody>
      </p:sp>
    </p:spTree>
    <p:extLst>
      <p:ext uri="{BB962C8B-B14F-4D97-AF65-F5344CB8AC3E}">
        <p14:creationId xmlns:p14="http://schemas.microsoft.com/office/powerpoint/2010/main" val="3200028934"/>
      </p:ext>
    </p:extLst>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Shape 49"/>
          <p:cNvSpPr txBox="1"/>
          <p:nvPr/>
        </p:nvSpPr>
        <p:spPr>
          <a:xfrm>
            <a:off x="1547813" y="1228659"/>
            <a:ext cx="7138986" cy="409575"/>
          </a:xfrm>
          <a:prstGeom prst="rect">
            <a:avLst/>
          </a:prstGeom>
          <a:noFill/>
          <a:ln>
            <a:noFill/>
          </a:ln>
        </p:spPr>
        <p:txBody>
          <a:bodyPr lIns="91425" tIns="45700" rIns="91425" bIns="45700" anchor="t" anchorCtr="0">
            <a:noAutofit/>
          </a:bodyPr>
          <a:lstStyle/>
          <a:p>
            <a:pPr lvl="0">
              <a:buClr>
                <a:schemeClr val="dk2"/>
              </a:buClr>
              <a:buSzPct val="25000"/>
            </a:pPr>
            <a:r>
              <a:rPr lang="en-US" sz="1900" b="1" dirty="0" err="1" smtClean="0">
                <a:solidFill>
                  <a:schemeClr val="dk2"/>
                </a:solidFill>
                <a:latin typeface="Calibri"/>
                <a:ea typeface="Calibri"/>
                <a:cs typeface="Calibri"/>
                <a:sym typeface="Calibri"/>
              </a:rPr>
              <a:t>Vervolg</a:t>
            </a:r>
            <a:r>
              <a:rPr lang="en-US" sz="1900" b="1" dirty="0" smtClean="0">
                <a:solidFill>
                  <a:schemeClr val="dk2"/>
                </a:solidFill>
                <a:latin typeface="Calibri"/>
                <a:ea typeface="Calibri"/>
                <a:cs typeface="Calibri"/>
                <a:sym typeface="Calibri"/>
              </a:rPr>
              <a:t> -</a:t>
            </a:r>
            <a:r>
              <a:rPr lang="en-US" sz="1900" b="1" dirty="0" err="1" smtClean="0">
                <a:solidFill>
                  <a:schemeClr val="dk2"/>
                </a:solidFill>
                <a:latin typeface="Calibri"/>
                <a:ea typeface="Calibri"/>
                <a:cs typeface="Calibri"/>
                <a:sym typeface="Calibri"/>
              </a:rPr>
              <a:t>Overleg</a:t>
            </a:r>
            <a:r>
              <a:rPr lang="en-US" sz="1900" b="1" dirty="0" smtClean="0">
                <a:solidFill>
                  <a:schemeClr val="dk2"/>
                </a:solidFill>
                <a:latin typeface="Calibri"/>
                <a:ea typeface="Calibri"/>
                <a:cs typeface="Calibri"/>
                <a:sym typeface="Calibri"/>
              </a:rPr>
              <a:t> met </a:t>
            </a:r>
            <a:r>
              <a:rPr lang="en-US" sz="1900" b="1" dirty="0" err="1" smtClean="0">
                <a:solidFill>
                  <a:schemeClr val="dk2"/>
                </a:solidFill>
                <a:latin typeface="Calibri"/>
                <a:ea typeface="Calibri"/>
                <a:cs typeface="Calibri"/>
                <a:sym typeface="Calibri"/>
              </a:rPr>
              <a:t>andere</a:t>
            </a:r>
            <a:r>
              <a:rPr lang="en-US" sz="1900" b="1" dirty="0" smtClean="0">
                <a:solidFill>
                  <a:schemeClr val="dk2"/>
                </a:solidFill>
                <a:latin typeface="Calibri"/>
                <a:ea typeface="Calibri"/>
                <a:cs typeface="Calibri"/>
                <a:sym typeface="Calibri"/>
              </a:rPr>
              <a:t> professionals (extern)</a:t>
            </a:r>
            <a:endParaRPr lang="en-US" sz="1900" b="1" dirty="0">
              <a:solidFill>
                <a:schemeClr val="dk2"/>
              </a:solidFill>
              <a:latin typeface="Calibri"/>
              <a:ea typeface="Calibri"/>
              <a:cs typeface="Calibri"/>
              <a:sym typeface="Calibri"/>
            </a:endParaRPr>
          </a:p>
        </p:txBody>
      </p:sp>
      <p:sp>
        <p:nvSpPr>
          <p:cNvPr id="51" name="Shape 51"/>
          <p:cNvSpPr txBox="1"/>
          <p:nvPr/>
        </p:nvSpPr>
        <p:spPr>
          <a:xfrm>
            <a:off x="6705600" y="6553200"/>
            <a:ext cx="1981199" cy="2286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A08241"/>
              </a:buClr>
              <a:buSzPct val="25000"/>
              <a:buFont typeface="Calibri"/>
              <a:buNone/>
            </a:pPr>
            <a:r>
              <a:rPr lang="en-US" sz="1000" b="0" i="0" u="none" strike="noStrike" cap="none">
                <a:solidFill>
                  <a:srgbClr val="A08241"/>
                </a:solidFill>
                <a:latin typeface="Calibri"/>
                <a:ea typeface="Calibri"/>
                <a:cs typeface="Calibri"/>
                <a:sym typeface="Calibri"/>
              </a:rPr>
              <a:t>*</a:t>
            </a:r>
          </a:p>
        </p:txBody>
      </p:sp>
      <p:sp>
        <p:nvSpPr>
          <p:cNvPr id="5" name="Shape 36"/>
          <p:cNvSpPr txBox="1"/>
          <p:nvPr/>
        </p:nvSpPr>
        <p:spPr>
          <a:xfrm>
            <a:off x="1420518" y="1772816"/>
            <a:ext cx="7463766" cy="3960440"/>
          </a:xfrm>
          <a:prstGeom prst="rect">
            <a:avLst/>
          </a:prstGeom>
          <a:noFill/>
          <a:ln>
            <a:noFill/>
          </a:ln>
        </p:spPr>
        <p:txBody>
          <a:bodyPr lIns="91425" tIns="45700" rIns="91425" bIns="45700" anchor="t" anchorCtr="0">
            <a:noAutofit/>
          </a:bodyPr>
          <a:lstStyle/>
          <a:p>
            <a:pPr lvl="2">
              <a:spcBef>
                <a:spcPts val="380"/>
              </a:spcBef>
              <a:buClr>
                <a:schemeClr val="dk1"/>
              </a:buClr>
              <a:buSzPct val="100000"/>
            </a:pPr>
            <a:endParaRPr lang="nl-NL" sz="1900" dirty="0" smtClean="0">
              <a:solidFill>
                <a:schemeClr val="dk1"/>
              </a:solidFill>
              <a:latin typeface="Calibri"/>
              <a:ea typeface="Calibri"/>
              <a:cs typeface="Calibri"/>
            </a:endParaRPr>
          </a:p>
          <a:p>
            <a:pPr marL="285750" lvl="2" indent="-285750">
              <a:spcBef>
                <a:spcPts val="380"/>
              </a:spcBef>
              <a:buClr>
                <a:schemeClr val="dk1"/>
              </a:buClr>
              <a:buSzPct val="100000"/>
              <a:buFont typeface="Arial" panose="020B0604020202020204" pitchFamily="34" charset="0"/>
              <a:buChar char="•"/>
            </a:pPr>
            <a:r>
              <a:rPr lang="nl-NL" sz="1900" dirty="0" smtClean="0">
                <a:solidFill>
                  <a:schemeClr val="dk1"/>
                </a:solidFill>
                <a:latin typeface="Calibri"/>
                <a:ea typeface="Calibri"/>
                <a:cs typeface="Calibri"/>
              </a:rPr>
              <a:t>De </a:t>
            </a:r>
            <a:r>
              <a:rPr lang="nl-NL" sz="1900" dirty="0">
                <a:solidFill>
                  <a:schemeClr val="dk1"/>
                </a:solidFill>
                <a:latin typeface="Calibri"/>
                <a:ea typeface="Calibri"/>
                <a:cs typeface="Calibri"/>
              </a:rPr>
              <a:t>jeugdarts moet bij vermoedens van kindermishandeling en voorafgaand aan melding altijd overleggen met Veilig Thuis (KNMG, 2014). </a:t>
            </a:r>
          </a:p>
          <a:p>
            <a:pPr marL="285750" lvl="2" indent="-285750">
              <a:spcBef>
                <a:spcPts val="380"/>
              </a:spcBef>
              <a:buClr>
                <a:schemeClr val="dk1"/>
              </a:buClr>
              <a:buSzPct val="100000"/>
              <a:buFont typeface="Arial" panose="020B0604020202020204" pitchFamily="34" charset="0"/>
              <a:buChar char="•"/>
            </a:pPr>
            <a:r>
              <a:rPr lang="nl-NL" sz="1900" dirty="0">
                <a:solidFill>
                  <a:schemeClr val="dk1"/>
                </a:solidFill>
                <a:latin typeface="Calibri"/>
                <a:ea typeface="Calibri"/>
                <a:cs typeface="Calibri"/>
              </a:rPr>
              <a:t>De jeugdverpleegkundige moet zo nodig ook met Veilig Thuis overleggen (</a:t>
            </a:r>
            <a:r>
              <a:rPr lang="nl-NL" sz="1900" dirty="0" smtClean="0">
                <a:solidFill>
                  <a:schemeClr val="dk1"/>
                </a:solidFill>
                <a:latin typeface="Calibri"/>
                <a:ea typeface="Calibri"/>
                <a:cs typeface="Calibri"/>
              </a:rPr>
              <a:t>V&amp;VN, </a:t>
            </a:r>
            <a:r>
              <a:rPr lang="nl-NL" sz="1900" dirty="0">
                <a:solidFill>
                  <a:schemeClr val="dk1"/>
                </a:solidFill>
                <a:latin typeface="Calibri"/>
                <a:ea typeface="Calibri"/>
                <a:cs typeface="Calibri"/>
              </a:rPr>
              <a:t>2011). </a:t>
            </a:r>
          </a:p>
          <a:p>
            <a:pPr marL="285750" lvl="2" indent="-285750">
              <a:spcBef>
                <a:spcPts val="380"/>
              </a:spcBef>
              <a:buClr>
                <a:schemeClr val="dk1"/>
              </a:buClr>
              <a:buSzPct val="100000"/>
              <a:buFont typeface="Arial" panose="020B0604020202020204" pitchFamily="34" charset="0"/>
              <a:buChar char="•"/>
            </a:pPr>
            <a:r>
              <a:rPr lang="nl-NL" sz="1900" dirty="0">
                <a:solidFill>
                  <a:schemeClr val="dk1"/>
                </a:solidFill>
                <a:latin typeface="Calibri"/>
                <a:ea typeface="Calibri"/>
                <a:cs typeface="Calibri"/>
              </a:rPr>
              <a:t>Belangrijk is dat de jeugdarts, verpleegkundig specialist en jeugdverpleegkundige ook met elkaar overleggen.</a:t>
            </a:r>
          </a:p>
          <a:p>
            <a:pPr marL="285750" lvl="2" indent="-285750">
              <a:spcBef>
                <a:spcPts val="380"/>
              </a:spcBef>
              <a:buClr>
                <a:schemeClr val="dk1"/>
              </a:buClr>
              <a:buSzPct val="100000"/>
              <a:buFont typeface="Arial" panose="020B0604020202020204" pitchFamily="34" charset="0"/>
              <a:buChar char="•"/>
            </a:pPr>
            <a:r>
              <a:rPr lang="nl-NL" sz="1900" dirty="0">
                <a:solidFill>
                  <a:schemeClr val="dk1"/>
                </a:solidFill>
                <a:latin typeface="Calibri"/>
                <a:ea typeface="Calibri"/>
                <a:cs typeface="Calibri"/>
              </a:rPr>
              <a:t>Het is wenselijk dat op landelijk niveau de discussie gevoerd wordt over het moeten overleggen van de jeugdarts met Veilig Thuis bij ieder vermoeden van kindermishandeling. </a:t>
            </a:r>
          </a:p>
          <a:p>
            <a:pPr marL="285750" lvl="2" indent="-285750">
              <a:spcBef>
                <a:spcPts val="380"/>
              </a:spcBef>
              <a:buClr>
                <a:schemeClr val="dk1"/>
              </a:buClr>
              <a:buSzPct val="100000"/>
              <a:buFont typeface="Arial" panose="020B0604020202020204" pitchFamily="34" charset="0"/>
              <a:buChar char="•"/>
            </a:pPr>
            <a:endParaRPr lang="nl-NL" sz="1900" dirty="0" smtClean="0">
              <a:solidFill>
                <a:schemeClr val="dk1"/>
              </a:solidFill>
              <a:latin typeface="Calibri"/>
              <a:ea typeface="Calibri"/>
              <a:cs typeface="Calibri"/>
            </a:endParaRPr>
          </a:p>
          <a:p>
            <a:pPr marL="285750" lvl="2" indent="-285750">
              <a:spcBef>
                <a:spcPts val="380"/>
              </a:spcBef>
              <a:buClr>
                <a:schemeClr val="dk1"/>
              </a:buClr>
              <a:buSzPct val="100000"/>
              <a:buFont typeface="Arial" panose="020B0604020202020204" pitchFamily="34" charset="0"/>
              <a:buChar char="•"/>
            </a:pPr>
            <a:endParaRPr lang="nl-NL" sz="1900" dirty="0">
              <a:solidFill>
                <a:schemeClr val="dk1"/>
              </a:solidFill>
              <a:latin typeface="Calibri"/>
              <a:ea typeface="Calibri"/>
              <a:cs typeface="Calibri"/>
            </a:endParaRPr>
          </a:p>
        </p:txBody>
      </p:sp>
    </p:spTree>
    <p:extLst>
      <p:ext uri="{BB962C8B-B14F-4D97-AF65-F5344CB8AC3E}">
        <p14:creationId xmlns:p14="http://schemas.microsoft.com/office/powerpoint/2010/main" val="3607717091"/>
      </p:ext>
    </p:extLst>
  </p:cSld>
  <p:clrMapOvr>
    <a:masterClrMapping/>
  </p:clrMapOvr>
  <p:transitio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Shape 49"/>
          <p:cNvSpPr txBox="1"/>
          <p:nvPr/>
        </p:nvSpPr>
        <p:spPr>
          <a:xfrm>
            <a:off x="1547813" y="1228659"/>
            <a:ext cx="7138986" cy="409575"/>
          </a:xfrm>
          <a:prstGeom prst="rect">
            <a:avLst/>
          </a:prstGeom>
          <a:noFill/>
          <a:ln>
            <a:noFill/>
          </a:ln>
        </p:spPr>
        <p:txBody>
          <a:bodyPr lIns="91425" tIns="45700" rIns="91425" bIns="45700" anchor="t" anchorCtr="0">
            <a:noAutofit/>
          </a:bodyPr>
          <a:lstStyle/>
          <a:p>
            <a:pPr lvl="0">
              <a:buClr>
                <a:schemeClr val="dk2"/>
              </a:buClr>
              <a:buSzPct val="25000"/>
            </a:pPr>
            <a:r>
              <a:rPr lang="en-US" sz="1900" b="1" dirty="0" err="1" smtClean="0">
                <a:solidFill>
                  <a:schemeClr val="dk2"/>
                </a:solidFill>
                <a:latin typeface="Calibri"/>
                <a:ea typeface="Calibri"/>
                <a:cs typeface="Calibri"/>
                <a:sym typeface="Calibri"/>
              </a:rPr>
              <a:t>Vervolg</a:t>
            </a:r>
            <a:r>
              <a:rPr lang="en-US" sz="1900" b="1" dirty="0" smtClean="0">
                <a:solidFill>
                  <a:schemeClr val="dk2"/>
                </a:solidFill>
                <a:latin typeface="Calibri"/>
                <a:ea typeface="Calibri"/>
                <a:cs typeface="Calibri"/>
                <a:sym typeface="Calibri"/>
              </a:rPr>
              <a:t> -</a:t>
            </a:r>
            <a:r>
              <a:rPr lang="en-US" sz="1900" b="1" dirty="0" err="1" smtClean="0">
                <a:solidFill>
                  <a:schemeClr val="dk2"/>
                </a:solidFill>
                <a:latin typeface="Calibri"/>
                <a:ea typeface="Calibri"/>
                <a:cs typeface="Calibri"/>
                <a:sym typeface="Calibri"/>
              </a:rPr>
              <a:t>Overleg</a:t>
            </a:r>
            <a:r>
              <a:rPr lang="en-US" sz="1900" b="1" dirty="0" smtClean="0">
                <a:solidFill>
                  <a:schemeClr val="dk2"/>
                </a:solidFill>
                <a:latin typeface="Calibri"/>
                <a:ea typeface="Calibri"/>
                <a:cs typeface="Calibri"/>
                <a:sym typeface="Calibri"/>
              </a:rPr>
              <a:t> met </a:t>
            </a:r>
            <a:r>
              <a:rPr lang="en-US" sz="1900" b="1" dirty="0" err="1" smtClean="0">
                <a:solidFill>
                  <a:schemeClr val="dk2"/>
                </a:solidFill>
                <a:latin typeface="Calibri"/>
                <a:ea typeface="Calibri"/>
                <a:cs typeface="Calibri"/>
                <a:sym typeface="Calibri"/>
              </a:rPr>
              <a:t>andere</a:t>
            </a:r>
            <a:r>
              <a:rPr lang="en-US" sz="1900" b="1" dirty="0" smtClean="0">
                <a:solidFill>
                  <a:schemeClr val="dk2"/>
                </a:solidFill>
                <a:latin typeface="Calibri"/>
                <a:ea typeface="Calibri"/>
                <a:cs typeface="Calibri"/>
                <a:sym typeface="Calibri"/>
              </a:rPr>
              <a:t> professionals (extern)</a:t>
            </a:r>
            <a:endParaRPr lang="en-US" sz="1900" b="1" dirty="0">
              <a:solidFill>
                <a:schemeClr val="dk2"/>
              </a:solidFill>
              <a:latin typeface="Calibri"/>
              <a:ea typeface="Calibri"/>
              <a:cs typeface="Calibri"/>
              <a:sym typeface="Calibri"/>
            </a:endParaRPr>
          </a:p>
        </p:txBody>
      </p:sp>
      <p:sp>
        <p:nvSpPr>
          <p:cNvPr id="51" name="Shape 51"/>
          <p:cNvSpPr txBox="1"/>
          <p:nvPr/>
        </p:nvSpPr>
        <p:spPr>
          <a:xfrm>
            <a:off x="6705600" y="6553200"/>
            <a:ext cx="1981199" cy="2286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A08241"/>
              </a:buClr>
              <a:buSzPct val="25000"/>
              <a:buFont typeface="Calibri"/>
              <a:buNone/>
            </a:pPr>
            <a:r>
              <a:rPr lang="en-US" sz="1000" b="0" i="0" u="none" strike="noStrike" cap="none">
                <a:solidFill>
                  <a:srgbClr val="A08241"/>
                </a:solidFill>
                <a:latin typeface="Calibri"/>
                <a:ea typeface="Calibri"/>
                <a:cs typeface="Calibri"/>
                <a:sym typeface="Calibri"/>
              </a:rPr>
              <a:t>*</a:t>
            </a:r>
          </a:p>
        </p:txBody>
      </p:sp>
      <p:sp>
        <p:nvSpPr>
          <p:cNvPr id="5" name="Shape 36"/>
          <p:cNvSpPr txBox="1"/>
          <p:nvPr/>
        </p:nvSpPr>
        <p:spPr>
          <a:xfrm>
            <a:off x="1420518" y="1772816"/>
            <a:ext cx="7463766" cy="3960440"/>
          </a:xfrm>
          <a:prstGeom prst="rect">
            <a:avLst/>
          </a:prstGeom>
          <a:noFill/>
          <a:ln>
            <a:noFill/>
          </a:ln>
        </p:spPr>
        <p:txBody>
          <a:bodyPr lIns="91425" tIns="45700" rIns="91425" bIns="45700" anchor="t" anchorCtr="0">
            <a:noAutofit/>
          </a:bodyPr>
          <a:lstStyle/>
          <a:p>
            <a:pPr marL="285750" lvl="2" indent="-285750">
              <a:spcBef>
                <a:spcPts val="380"/>
              </a:spcBef>
              <a:buClr>
                <a:schemeClr val="dk1"/>
              </a:buClr>
              <a:buSzPct val="100000"/>
              <a:buFont typeface="Arial" panose="020B0604020202020204" pitchFamily="34" charset="0"/>
              <a:buChar char="•"/>
            </a:pPr>
            <a:r>
              <a:rPr lang="nl-NL" sz="1900" dirty="0" smtClean="0">
                <a:solidFill>
                  <a:schemeClr val="dk1"/>
                </a:solidFill>
                <a:latin typeface="Calibri"/>
                <a:ea typeface="Calibri"/>
                <a:cs typeface="Calibri"/>
              </a:rPr>
              <a:t>Vraag </a:t>
            </a:r>
            <a:r>
              <a:rPr lang="nl-NL" sz="1900" dirty="0">
                <a:solidFill>
                  <a:schemeClr val="dk1"/>
                </a:solidFill>
                <a:latin typeface="Calibri"/>
                <a:ea typeface="Calibri"/>
                <a:cs typeface="Calibri"/>
              </a:rPr>
              <a:t>om de lichamelijke signalen te duiden, advies aan Veilig Thuis, een (collega) jeugdarts en/of een (</a:t>
            </a:r>
            <a:r>
              <a:rPr lang="nl-NL" sz="1900" dirty="0" err="1">
                <a:solidFill>
                  <a:schemeClr val="dk1"/>
                </a:solidFill>
                <a:latin typeface="Calibri"/>
                <a:ea typeface="Calibri"/>
                <a:cs typeface="Calibri"/>
              </a:rPr>
              <a:t>kinder</a:t>
            </a:r>
            <a:r>
              <a:rPr lang="nl-NL" sz="1900" dirty="0">
                <a:solidFill>
                  <a:schemeClr val="dk1"/>
                </a:solidFill>
                <a:latin typeface="Calibri"/>
                <a:ea typeface="Calibri"/>
                <a:cs typeface="Calibri"/>
              </a:rPr>
              <a:t>)arts met forensische expertise (WOKFA-geschoold), bijvoorbeeld via het Landelijke Expertisecentrum Kindermishandeling (LECK), Forensische Polikliniek Kindermishandeling (FPKM) of Centrum Seksueel Geweld. </a:t>
            </a:r>
          </a:p>
          <a:p>
            <a:pPr marL="285750" lvl="2" indent="-285750">
              <a:spcBef>
                <a:spcPts val="380"/>
              </a:spcBef>
              <a:buClr>
                <a:schemeClr val="dk1"/>
              </a:buClr>
              <a:buSzPct val="100000"/>
              <a:buFont typeface="Arial" panose="020B0604020202020204" pitchFamily="34" charset="0"/>
              <a:buChar char="•"/>
            </a:pPr>
            <a:endParaRPr lang="nl-NL" sz="1900" dirty="0" smtClean="0">
              <a:solidFill>
                <a:schemeClr val="dk1"/>
              </a:solidFill>
              <a:latin typeface="Calibri"/>
              <a:ea typeface="Calibri"/>
              <a:cs typeface="Calibri"/>
            </a:endParaRPr>
          </a:p>
          <a:p>
            <a:pPr marL="285750" lvl="2" indent="-285750">
              <a:spcBef>
                <a:spcPts val="380"/>
              </a:spcBef>
              <a:buClr>
                <a:schemeClr val="dk1"/>
              </a:buClr>
              <a:buSzPct val="100000"/>
              <a:buFont typeface="Arial" panose="020B0604020202020204" pitchFamily="34" charset="0"/>
              <a:buChar char="•"/>
            </a:pPr>
            <a:r>
              <a:rPr lang="nl-NL" sz="1900" dirty="0" smtClean="0">
                <a:solidFill>
                  <a:schemeClr val="dk1"/>
                </a:solidFill>
                <a:latin typeface="Calibri"/>
                <a:ea typeface="Calibri"/>
                <a:cs typeface="Calibri"/>
              </a:rPr>
              <a:t>Overleg </a:t>
            </a:r>
            <a:r>
              <a:rPr lang="nl-NL" sz="1900" dirty="0">
                <a:solidFill>
                  <a:schemeClr val="dk1"/>
                </a:solidFill>
                <a:latin typeface="Calibri"/>
                <a:ea typeface="Calibri"/>
                <a:cs typeface="Calibri"/>
              </a:rPr>
              <a:t>met de politie wanneer er sprake is van een mogelijk strafbaar feit, ernstige vormen van lichamelijke kindermishandeling, lichamelijke verwaarlozing, seksueel misbruik, eer-gerelateerd geweld, vrouwelijke genitale verminking of huwelijksdwang. Overweeg altijd aangifte in een van deze situaties. Overweeg ook aangifte als alleen door aangifte de kindermishandeling tijdig en duurzaam gestopt kan worden. Bij twijfel: vraag advies aan de aandachtsfunctionaris kindermishandeling en Veilig Thuis. </a:t>
            </a:r>
          </a:p>
          <a:p>
            <a:pPr marL="285750" lvl="2" indent="-285750">
              <a:spcBef>
                <a:spcPts val="380"/>
              </a:spcBef>
              <a:buClr>
                <a:schemeClr val="dk1"/>
              </a:buClr>
              <a:buSzPct val="100000"/>
              <a:buFont typeface="Arial" panose="020B0604020202020204" pitchFamily="34" charset="0"/>
              <a:buChar char="•"/>
            </a:pPr>
            <a:endParaRPr lang="nl-NL" sz="1900" dirty="0" smtClean="0">
              <a:solidFill>
                <a:schemeClr val="dk1"/>
              </a:solidFill>
              <a:latin typeface="Calibri"/>
              <a:ea typeface="Calibri"/>
              <a:cs typeface="Calibri"/>
            </a:endParaRPr>
          </a:p>
          <a:p>
            <a:pPr marL="285750" lvl="2" indent="-285750">
              <a:spcBef>
                <a:spcPts val="380"/>
              </a:spcBef>
              <a:buClr>
                <a:schemeClr val="dk1"/>
              </a:buClr>
              <a:buSzPct val="100000"/>
              <a:buFont typeface="Arial" panose="020B0604020202020204" pitchFamily="34" charset="0"/>
              <a:buChar char="•"/>
            </a:pPr>
            <a:endParaRPr lang="nl-NL" sz="1900" dirty="0" smtClean="0">
              <a:solidFill>
                <a:schemeClr val="dk1"/>
              </a:solidFill>
              <a:latin typeface="Calibri"/>
              <a:ea typeface="Calibri"/>
              <a:cs typeface="Calibri"/>
            </a:endParaRPr>
          </a:p>
          <a:p>
            <a:pPr marL="285750" lvl="2" indent="-285750">
              <a:spcBef>
                <a:spcPts val="380"/>
              </a:spcBef>
              <a:buClr>
                <a:schemeClr val="dk1"/>
              </a:buClr>
              <a:buSzPct val="100000"/>
              <a:buFont typeface="Arial" panose="020B0604020202020204" pitchFamily="34" charset="0"/>
              <a:buChar char="•"/>
            </a:pPr>
            <a:endParaRPr lang="nl-NL" sz="1900" dirty="0">
              <a:solidFill>
                <a:schemeClr val="dk1"/>
              </a:solidFill>
              <a:latin typeface="Calibri"/>
              <a:ea typeface="Calibri"/>
              <a:cs typeface="Calibri"/>
            </a:endParaRPr>
          </a:p>
        </p:txBody>
      </p:sp>
    </p:spTree>
    <p:extLst>
      <p:ext uri="{BB962C8B-B14F-4D97-AF65-F5344CB8AC3E}">
        <p14:creationId xmlns:p14="http://schemas.microsoft.com/office/powerpoint/2010/main" val="668754901"/>
      </p:ext>
    </p:extLst>
  </p:cSld>
  <p:clrMapOvr>
    <a:masterClrMapping/>
  </p:clrMapOvr>
  <p:transitio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Shape 49"/>
          <p:cNvSpPr txBox="1"/>
          <p:nvPr/>
        </p:nvSpPr>
        <p:spPr>
          <a:xfrm>
            <a:off x="1547813" y="1228659"/>
            <a:ext cx="7138986" cy="409575"/>
          </a:xfrm>
          <a:prstGeom prst="rect">
            <a:avLst/>
          </a:prstGeom>
          <a:noFill/>
          <a:ln>
            <a:noFill/>
          </a:ln>
        </p:spPr>
        <p:txBody>
          <a:bodyPr lIns="91425" tIns="45700" rIns="91425" bIns="45700" anchor="t" anchorCtr="0">
            <a:noAutofit/>
          </a:bodyPr>
          <a:lstStyle/>
          <a:p>
            <a:pPr lvl="0">
              <a:buClr>
                <a:schemeClr val="dk2"/>
              </a:buClr>
              <a:buSzPct val="25000"/>
            </a:pPr>
            <a:r>
              <a:rPr lang="en-US" sz="1900" b="1" dirty="0" err="1" smtClean="0">
                <a:solidFill>
                  <a:schemeClr val="dk2"/>
                </a:solidFill>
                <a:latin typeface="Calibri"/>
                <a:ea typeface="Calibri"/>
                <a:cs typeface="Calibri"/>
                <a:sym typeface="Calibri"/>
              </a:rPr>
              <a:t>Wegen</a:t>
            </a:r>
            <a:r>
              <a:rPr lang="en-US" sz="1900" b="1" dirty="0" smtClean="0">
                <a:solidFill>
                  <a:schemeClr val="dk2"/>
                </a:solidFill>
                <a:latin typeface="Calibri"/>
                <a:ea typeface="Calibri"/>
                <a:cs typeface="Calibri"/>
                <a:sym typeface="Calibri"/>
              </a:rPr>
              <a:t> </a:t>
            </a:r>
            <a:r>
              <a:rPr lang="en-US" sz="1900" b="1" dirty="0" err="1" smtClean="0">
                <a:solidFill>
                  <a:schemeClr val="dk2"/>
                </a:solidFill>
                <a:latin typeface="Calibri"/>
                <a:ea typeface="Calibri"/>
                <a:cs typeface="Calibri"/>
                <a:sym typeface="Calibri"/>
              </a:rPr>
              <a:t>en</a:t>
            </a:r>
            <a:r>
              <a:rPr lang="en-US" sz="1900" b="1" dirty="0" smtClean="0">
                <a:solidFill>
                  <a:schemeClr val="dk2"/>
                </a:solidFill>
                <a:latin typeface="Calibri"/>
                <a:ea typeface="Calibri"/>
                <a:cs typeface="Calibri"/>
                <a:sym typeface="Calibri"/>
              </a:rPr>
              <a:t> </a:t>
            </a:r>
            <a:r>
              <a:rPr lang="en-US" sz="1900" b="1" dirty="0" err="1" smtClean="0">
                <a:solidFill>
                  <a:schemeClr val="dk2"/>
                </a:solidFill>
                <a:latin typeface="Calibri"/>
                <a:ea typeface="Calibri"/>
                <a:cs typeface="Calibri"/>
                <a:sym typeface="Calibri"/>
              </a:rPr>
              <a:t>beslissen</a:t>
            </a:r>
            <a:endParaRPr lang="en-US" sz="1900" b="1" dirty="0">
              <a:solidFill>
                <a:schemeClr val="dk2"/>
              </a:solidFill>
              <a:latin typeface="Calibri"/>
              <a:ea typeface="Calibri"/>
              <a:cs typeface="Calibri"/>
              <a:sym typeface="Calibri"/>
            </a:endParaRPr>
          </a:p>
        </p:txBody>
      </p:sp>
      <p:sp>
        <p:nvSpPr>
          <p:cNvPr id="51" name="Shape 51"/>
          <p:cNvSpPr txBox="1"/>
          <p:nvPr/>
        </p:nvSpPr>
        <p:spPr>
          <a:xfrm>
            <a:off x="6705600" y="6553200"/>
            <a:ext cx="1981199" cy="2286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A08241"/>
              </a:buClr>
              <a:buSzPct val="25000"/>
              <a:buFont typeface="Calibri"/>
              <a:buNone/>
            </a:pPr>
            <a:r>
              <a:rPr lang="en-US" sz="1000" b="0" i="0" u="none" strike="noStrike" cap="none">
                <a:solidFill>
                  <a:srgbClr val="A08241"/>
                </a:solidFill>
                <a:latin typeface="Calibri"/>
                <a:ea typeface="Calibri"/>
                <a:cs typeface="Calibri"/>
                <a:sym typeface="Calibri"/>
              </a:rPr>
              <a:t>*</a:t>
            </a:r>
          </a:p>
        </p:txBody>
      </p:sp>
      <p:sp>
        <p:nvSpPr>
          <p:cNvPr id="5" name="Shape 36"/>
          <p:cNvSpPr txBox="1"/>
          <p:nvPr/>
        </p:nvSpPr>
        <p:spPr>
          <a:xfrm>
            <a:off x="1420518" y="1700808"/>
            <a:ext cx="7463766" cy="3960440"/>
          </a:xfrm>
          <a:prstGeom prst="rect">
            <a:avLst/>
          </a:prstGeom>
          <a:noFill/>
          <a:ln>
            <a:noFill/>
          </a:ln>
        </p:spPr>
        <p:txBody>
          <a:bodyPr lIns="91425" tIns="45700" rIns="91425" bIns="45700" anchor="t" anchorCtr="0">
            <a:noAutofit/>
          </a:bodyPr>
          <a:lstStyle/>
          <a:p>
            <a:pPr marL="285750" lvl="2" indent="-285750">
              <a:spcBef>
                <a:spcPts val="380"/>
              </a:spcBef>
              <a:buClr>
                <a:schemeClr val="dk1"/>
              </a:buClr>
              <a:buSzPct val="100000"/>
              <a:buFont typeface="Arial" panose="020B0604020202020204" pitchFamily="34" charset="0"/>
              <a:buChar char="•"/>
            </a:pPr>
            <a:r>
              <a:rPr lang="nl-NL" sz="1900" dirty="0" smtClean="0">
                <a:solidFill>
                  <a:schemeClr val="dk1"/>
                </a:solidFill>
                <a:latin typeface="Calibri"/>
                <a:ea typeface="Calibri"/>
                <a:cs typeface="Calibri"/>
              </a:rPr>
              <a:t>Weeg </a:t>
            </a:r>
            <a:r>
              <a:rPr lang="nl-NL" sz="1900" dirty="0">
                <a:solidFill>
                  <a:schemeClr val="dk1"/>
                </a:solidFill>
                <a:latin typeface="Calibri"/>
                <a:ea typeface="Calibri"/>
                <a:cs typeface="Calibri"/>
              </a:rPr>
              <a:t>alle (ongunstige en gunstige) factoren, de ernst en de risico’s en blijf dit gedurende het gehele proces telkens weer doen bij nieuwe informatie en signalen. Gebruik daarbij de actuele wetenschappelijk onderbouwde risico- en beschermende factoren zoals genoemd in deze richtlijn (niet de risicofactoren genoemd in het Balansmodel 1998). </a:t>
            </a:r>
          </a:p>
          <a:p>
            <a:pPr marL="285750" lvl="2" indent="-285750">
              <a:spcBef>
                <a:spcPts val="380"/>
              </a:spcBef>
              <a:buClr>
                <a:schemeClr val="dk1"/>
              </a:buClr>
              <a:buSzPct val="100000"/>
              <a:buFont typeface="Arial" panose="020B0604020202020204" pitchFamily="34" charset="0"/>
              <a:buChar char="•"/>
            </a:pPr>
            <a:r>
              <a:rPr lang="nl-NL" sz="1900" dirty="0" smtClean="0">
                <a:solidFill>
                  <a:schemeClr val="dk1"/>
                </a:solidFill>
                <a:latin typeface="Calibri"/>
                <a:ea typeface="Calibri"/>
                <a:cs typeface="Calibri"/>
              </a:rPr>
              <a:t>Beslis </a:t>
            </a:r>
            <a:r>
              <a:rPr lang="nl-NL" sz="1900" dirty="0">
                <a:solidFill>
                  <a:schemeClr val="dk1"/>
                </a:solidFill>
                <a:latin typeface="Calibri"/>
                <a:ea typeface="Calibri"/>
                <a:cs typeface="Calibri"/>
              </a:rPr>
              <a:t>in dialoog met de ouders en </a:t>
            </a:r>
            <a:r>
              <a:rPr lang="nl-NL" sz="1900" dirty="0" smtClean="0">
                <a:solidFill>
                  <a:schemeClr val="dk1"/>
                </a:solidFill>
                <a:latin typeface="Calibri"/>
                <a:ea typeface="Calibri"/>
                <a:cs typeface="Calibri"/>
              </a:rPr>
              <a:t>zo mogelijk de jeugdige</a:t>
            </a:r>
            <a:r>
              <a:rPr lang="nl-NL" sz="1900" dirty="0">
                <a:solidFill>
                  <a:schemeClr val="dk1"/>
                </a:solidFill>
                <a:latin typeface="Calibri"/>
                <a:ea typeface="Calibri"/>
                <a:cs typeface="Calibri"/>
              </a:rPr>
              <a:t>.</a:t>
            </a:r>
          </a:p>
          <a:p>
            <a:pPr marL="285750" lvl="2" indent="-285750">
              <a:spcBef>
                <a:spcPts val="380"/>
              </a:spcBef>
              <a:buClr>
                <a:schemeClr val="dk1"/>
              </a:buClr>
              <a:buSzPct val="100000"/>
              <a:buFont typeface="Arial" panose="020B0604020202020204" pitchFamily="34" charset="0"/>
              <a:buChar char="•"/>
            </a:pPr>
            <a:r>
              <a:rPr lang="nl-NL" sz="1900" dirty="0" smtClean="0">
                <a:solidFill>
                  <a:schemeClr val="dk1"/>
                </a:solidFill>
                <a:latin typeface="Calibri"/>
                <a:ea typeface="Calibri"/>
                <a:cs typeface="Calibri"/>
              </a:rPr>
              <a:t>Beslis </a:t>
            </a:r>
            <a:r>
              <a:rPr lang="nl-NL" sz="1900" dirty="0">
                <a:solidFill>
                  <a:schemeClr val="dk1"/>
                </a:solidFill>
                <a:latin typeface="Calibri"/>
                <a:ea typeface="Calibri"/>
                <a:cs typeface="Calibri"/>
              </a:rPr>
              <a:t>nooit alleen maar altijd in teamverband, aandachtsfunctionaris kindermishandeling en met betrokken externe professionals.</a:t>
            </a:r>
          </a:p>
          <a:p>
            <a:pPr marL="285750" lvl="2" indent="-285750">
              <a:spcBef>
                <a:spcPts val="380"/>
              </a:spcBef>
              <a:buClr>
                <a:schemeClr val="dk1"/>
              </a:buClr>
              <a:buSzPct val="100000"/>
              <a:buFont typeface="Arial" panose="020B0604020202020204" pitchFamily="34" charset="0"/>
              <a:buChar char="•"/>
            </a:pPr>
            <a:r>
              <a:rPr lang="nl-NL" sz="1900" dirty="0" smtClean="0">
                <a:solidFill>
                  <a:schemeClr val="dk1"/>
                </a:solidFill>
                <a:latin typeface="Calibri"/>
                <a:ea typeface="Calibri"/>
                <a:cs typeface="Calibri"/>
              </a:rPr>
              <a:t>Beslis</a:t>
            </a:r>
            <a:r>
              <a:rPr lang="nl-NL" sz="1900" dirty="0">
                <a:solidFill>
                  <a:schemeClr val="dk1"/>
                </a:solidFill>
                <a:latin typeface="Calibri"/>
                <a:ea typeface="Calibri"/>
                <a:cs typeface="Calibri"/>
              </a:rPr>
              <a:t>: hulp bieden en/of organiseren of melden bij Veilig Thuis. Overleg daarover van tevoren met Veilig Thuis en bespreek wie de melding het beste kan doen.</a:t>
            </a:r>
          </a:p>
          <a:p>
            <a:pPr marL="285750" lvl="2" indent="-285750">
              <a:spcBef>
                <a:spcPts val="380"/>
              </a:spcBef>
              <a:buClr>
                <a:schemeClr val="dk1"/>
              </a:buClr>
              <a:buSzPct val="100000"/>
              <a:buFont typeface="Arial" panose="020B0604020202020204" pitchFamily="34" charset="0"/>
              <a:buChar char="•"/>
            </a:pPr>
            <a:r>
              <a:rPr lang="nl-NL" sz="1900" dirty="0" smtClean="0">
                <a:solidFill>
                  <a:schemeClr val="dk1"/>
                </a:solidFill>
                <a:latin typeface="Calibri"/>
                <a:ea typeface="Calibri"/>
                <a:cs typeface="Calibri"/>
              </a:rPr>
              <a:t>Spreek </a:t>
            </a:r>
            <a:r>
              <a:rPr lang="nl-NL" sz="1900" i="1" dirty="0">
                <a:solidFill>
                  <a:schemeClr val="dk1"/>
                </a:solidFill>
                <a:latin typeface="Calibri"/>
                <a:ea typeface="Calibri"/>
                <a:cs typeface="Calibri"/>
              </a:rPr>
              <a:t>expliciet</a:t>
            </a:r>
            <a:r>
              <a:rPr lang="nl-NL" sz="1900" dirty="0">
                <a:solidFill>
                  <a:schemeClr val="dk1"/>
                </a:solidFill>
                <a:latin typeface="Calibri"/>
                <a:ea typeface="Calibri"/>
                <a:cs typeface="Calibri"/>
              </a:rPr>
              <a:t> met betrokken professionals en ouders en/of jeugdige af wie de regie houdt over de hulp rond het gezin. </a:t>
            </a:r>
          </a:p>
          <a:p>
            <a:pPr marL="285750" lvl="2" indent="-285750">
              <a:spcBef>
                <a:spcPts val="380"/>
              </a:spcBef>
              <a:buClr>
                <a:schemeClr val="dk1"/>
              </a:buClr>
              <a:buSzPct val="100000"/>
              <a:buFont typeface="Arial" panose="020B0604020202020204" pitchFamily="34" charset="0"/>
              <a:buChar char="•"/>
            </a:pPr>
            <a:endParaRPr lang="nl-NL" sz="1900" dirty="0" smtClean="0">
              <a:solidFill>
                <a:schemeClr val="dk1"/>
              </a:solidFill>
              <a:latin typeface="Calibri"/>
              <a:ea typeface="Calibri"/>
              <a:cs typeface="Calibri"/>
            </a:endParaRPr>
          </a:p>
          <a:p>
            <a:pPr marL="285750" lvl="2" indent="-285750">
              <a:spcBef>
                <a:spcPts val="380"/>
              </a:spcBef>
              <a:buClr>
                <a:schemeClr val="dk1"/>
              </a:buClr>
              <a:buSzPct val="100000"/>
              <a:buFont typeface="Arial" panose="020B0604020202020204" pitchFamily="34" charset="0"/>
              <a:buChar char="•"/>
            </a:pPr>
            <a:endParaRPr lang="nl-NL" sz="1900" dirty="0" smtClean="0">
              <a:solidFill>
                <a:schemeClr val="dk1"/>
              </a:solidFill>
              <a:latin typeface="Calibri"/>
              <a:ea typeface="Calibri"/>
              <a:cs typeface="Calibri"/>
            </a:endParaRPr>
          </a:p>
          <a:p>
            <a:pPr marL="285750" lvl="2" indent="-285750">
              <a:spcBef>
                <a:spcPts val="380"/>
              </a:spcBef>
              <a:buClr>
                <a:schemeClr val="dk1"/>
              </a:buClr>
              <a:buSzPct val="100000"/>
              <a:buFont typeface="Arial" panose="020B0604020202020204" pitchFamily="34" charset="0"/>
              <a:buChar char="•"/>
            </a:pPr>
            <a:endParaRPr lang="nl-NL" sz="1900" dirty="0">
              <a:solidFill>
                <a:schemeClr val="dk1"/>
              </a:solidFill>
              <a:latin typeface="Calibri"/>
              <a:ea typeface="Calibri"/>
              <a:cs typeface="Calibri"/>
            </a:endParaRPr>
          </a:p>
        </p:txBody>
      </p:sp>
    </p:spTree>
    <p:extLst>
      <p:ext uri="{BB962C8B-B14F-4D97-AF65-F5344CB8AC3E}">
        <p14:creationId xmlns:p14="http://schemas.microsoft.com/office/powerpoint/2010/main" val="2267168408"/>
      </p:ext>
    </p:extLst>
  </p:cSld>
  <p:clrMapOvr>
    <a:masterClrMapping/>
  </p:clrMapOvr>
  <p:transition spd="slow">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Shape 77"/>
          <p:cNvSpPr txBox="1"/>
          <p:nvPr/>
        </p:nvSpPr>
        <p:spPr>
          <a:xfrm>
            <a:off x="6705600" y="6553200"/>
            <a:ext cx="1981199" cy="2286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A08241"/>
              </a:buClr>
              <a:buSzPct val="25000"/>
              <a:buFont typeface="Calibri"/>
              <a:buNone/>
            </a:pPr>
            <a:r>
              <a:rPr lang="en-US" sz="1000" b="0" i="0" u="none" strike="noStrike" cap="none">
                <a:solidFill>
                  <a:srgbClr val="A08241"/>
                </a:solidFill>
                <a:latin typeface="Calibri"/>
                <a:ea typeface="Calibri"/>
                <a:cs typeface="Calibri"/>
                <a:sym typeface="Calibri"/>
              </a:rPr>
              <a:t>*</a:t>
            </a:r>
          </a:p>
        </p:txBody>
      </p:sp>
      <p:sp>
        <p:nvSpPr>
          <p:cNvPr id="78" name="Shape 78"/>
          <p:cNvSpPr txBox="1"/>
          <p:nvPr/>
        </p:nvSpPr>
        <p:spPr>
          <a:xfrm>
            <a:off x="1218675" y="1800225"/>
            <a:ext cx="7468199" cy="605700"/>
          </a:xfrm>
          <a:prstGeom prst="rect">
            <a:avLst/>
          </a:prstGeom>
          <a:noFill/>
          <a:ln>
            <a:noFill/>
          </a:ln>
        </p:spPr>
        <p:txBody>
          <a:bodyPr lIns="91425" tIns="45700" rIns="91425" bIns="45700" anchor="t" anchorCtr="0">
            <a:noAutofit/>
          </a:bodyPr>
          <a:lstStyle/>
          <a:p>
            <a:pPr lvl="0" rtl="0">
              <a:lnSpc>
                <a:spcPct val="136842"/>
              </a:lnSpc>
              <a:spcBef>
                <a:spcPts val="380"/>
              </a:spcBef>
              <a:buClr>
                <a:schemeClr val="dk1"/>
              </a:buClr>
              <a:buSzPct val="25000"/>
              <a:buFont typeface="Calibri"/>
              <a:buNone/>
            </a:pPr>
            <a:r>
              <a:rPr lang="en-US" sz="1900" b="1">
                <a:solidFill>
                  <a:schemeClr val="dk1"/>
                </a:solidFill>
                <a:latin typeface="Calibri"/>
                <a:ea typeface="Calibri"/>
                <a:cs typeface="Calibri"/>
                <a:sym typeface="Calibri"/>
              </a:rPr>
              <a:t>Hoe kun je in deze casus de aanbevelingen van de richtlijn </a:t>
            </a:r>
            <a:r>
              <a:rPr lang="en-US" sz="1800" b="1">
                <a:solidFill>
                  <a:schemeClr val="dk1"/>
                </a:solidFill>
              </a:rPr>
              <a:t>toepassen? </a:t>
            </a:r>
          </a:p>
        </p:txBody>
      </p:sp>
      <p:sp>
        <p:nvSpPr>
          <p:cNvPr id="79" name="Shape 79"/>
          <p:cNvSpPr txBox="1"/>
          <p:nvPr/>
        </p:nvSpPr>
        <p:spPr>
          <a:xfrm>
            <a:off x="1547800" y="2405925"/>
            <a:ext cx="7139099" cy="3766199"/>
          </a:xfrm>
          <a:prstGeom prst="rect">
            <a:avLst/>
          </a:prstGeom>
          <a:noFill/>
          <a:ln>
            <a:noFill/>
          </a:ln>
        </p:spPr>
        <p:txBody>
          <a:bodyPr lIns="91425" tIns="45700" rIns="91425" bIns="45700" anchor="t" anchorCtr="0">
            <a:noAutofit/>
          </a:bodyPr>
          <a:lstStyle/>
          <a:p>
            <a:pPr marL="0" marR="0" lvl="0" indent="0" algn="l" rtl="0">
              <a:lnSpc>
                <a:spcPct val="136842"/>
              </a:lnSpc>
              <a:spcBef>
                <a:spcPts val="380"/>
              </a:spcBef>
              <a:spcAft>
                <a:spcPts val="0"/>
              </a:spcAft>
              <a:buClr>
                <a:schemeClr val="dk1"/>
              </a:buClr>
              <a:buSzPct val="25000"/>
              <a:buFont typeface="Calibri"/>
              <a:buNone/>
            </a:pPr>
            <a:r>
              <a:rPr lang="en-US" sz="1800">
                <a:solidFill>
                  <a:schemeClr val="dk1"/>
                </a:solidFill>
              </a:rPr>
              <a:t>Beschrijf een korte casus over preventie of signalering op basis van de richtlijn</a:t>
            </a:r>
          </a:p>
        </p:txBody>
      </p:sp>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p:nvPr/>
        </p:nvSpPr>
        <p:spPr>
          <a:xfrm>
            <a:off x="1072141" y="1412178"/>
            <a:ext cx="7138986" cy="40957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2"/>
              </a:buClr>
              <a:buSzPct val="25000"/>
              <a:buFont typeface="Calibri"/>
              <a:buNone/>
            </a:pPr>
            <a:r>
              <a:rPr lang="en-US" sz="1900" b="1" i="0" u="none" strike="noStrike" cap="none" dirty="0" err="1">
                <a:solidFill>
                  <a:schemeClr val="dk2"/>
                </a:solidFill>
                <a:latin typeface="Calibri"/>
                <a:ea typeface="Calibri"/>
                <a:cs typeface="Calibri"/>
                <a:sym typeface="Calibri"/>
              </a:rPr>
              <a:t>Ondersteuning</a:t>
            </a:r>
            <a:r>
              <a:rPr lang="en-US" sz="1900" b="1" i="0" u="none" strike="noStrike" cap="none" dirty="0">
                <a:solidFill>
                  <a:schemeClr val="dk2"/>
                </a:solidFill>
                <a:latin typeface="Calibri"/>
                <a:ea typeface="Calibri"/>
                <a:cs typeface="Calibri"/>
                <a:sym typeface="Calibri"/>
              </a:rPr>
              <a:t> </a:t>
            </a:r>
            <a:r>
              <a:rPr lang="en-US" sz="1900" b="1" i="0" u="none" strike="noStrike" cap="none" dirty="0" err="1">
                <a:solidFill>
                  <a:schemeClr val="dk2"/>
                </a:solidFill>
                <a:latin typeface="Calibri"/>
                <a:ea typeface="Calibri"/>
                <a:cs typeface="Calibri"/>
                <a:sym typeface="Calibri"/>
              </a:rPr>
              <a:t>en</a:t>
            </a:r>
            <a:r>
              <a:rPr lang="en-US" sz="1900" b="1" i="0" u="none" strike="noStrike" cap="none" dirty="0">
                <a:solidFill>
                  <a:schemeClr val="dk2"/>
                </a:solidFill>
                <a:latin typeface="Calibri"/>
                <a:ea typeface="Calibri"/>
                <a:cs typeface="Calibri"/>
                <a:sym typeface="Calibri"/>
              </a:rPr>
              <a:t> </a:t>
            </a:r>
            <a:r>
              <a:rPr lang="en-US" sz="1900" b="1" i="0" u="none" strike="noStrike" cap="none" dirty="0" err="1">
                <a:solidFill>
                  <a:schemeClr val="dk2"/>
                </a:solidFill>
                <a:latin typeface="Calibri"/>
                <a:ea typeface="Calibri"/>
                <a:cs typeface="Calibri"/>
                <a:sym typeface="Calibri"/>
              </a:rPr>
              <a:t>begeleiding</a:t>
            </a:r>
            <a:endParaRPr lang="en-US" sz="1900" b="1" i="0" u="none" strike="noStrike" cap="none" dirty="0">
              <a:solidFill>
                <a:schemeClr val="dk2"/>
              </a:solidFill>
              <a:latin typeface="Calibri"/>
              <a:ea typeface="Calibri"/>
              <a:cs typeface="Calibri"/>
              <a:sym typeface="Calibri"/>
            </a:endParaRPr>
          </a:p>
        </p:txBody>
      </p:sp>
      <p:sp>
        <p:nvSpPr>
          <p:cNvPr id="85" name="Shape 85"/>
          <p:cNvSpPr txBox="1"/>
          <p:nvPr/>
        </p:nvSpPr>
        <p:spPr>
          <a:xfrm>
            <a:off x="1043608" y="1916831"/>
            <a:ext cx="7138986" cy="3962399"/>
          </a:xfrm>
          <a:prstGeom prst="rect">
            <a:avLst/>
          </a:prstGeom>
          <a:noFill/>
          <a:ln>
            <a:noFill/>
          </a:ln>
        </p:spPr>
        <p:txBody>
          <a:bodyPr lIns="91425" tIns="45700" rIns="91425" bIns="45700" anchor="t" anchorCtr="0">
            <a:noAutofit/>
          </a:bodyPr>
          <a:lstStyle/>
          <a:p>
            <a:pPr marL="285750" lvl="2" indent="-285750">
              <a:spcBef>
                <a:spcPts val="380"/>
              </a:spcBef>
              <a:buClr>
                <a:schemeClr val="dk1"/>
              </a:buClr>
              <a:buSzPct val="100000"/>
              <a:buFont typeface="Arial" panose="020B0604020202020204" pitchFamily="34" charset="0"/>
              <a:buChar char="•"/>
            </a:pPr>
            <a:endParaRPr lang="nl-NL" sz="1900" dirty="0" smtClean="0">
              <a:solidFill>
                <a:schemeClr val="dk1"/>
              </a:solidFill>
              <a:latin typeface="Calibri"/>
              <a:ea typeface="Calibri"/>
              <a:cs typeface="Calibri"/>
            </a:endParaRPr>
          </a:p>
          <a:p>
            <a:pPr marL="285750" lvl="2" indent="-285750">
              <a:spcBef>
                <a:spcPts val="380"/>
              </a:spcBef>
              <a:buClr>
                <a:schemeClr val="dk1"/>
              </a:buClr>
              <a:buSzPct val="100000"/>
              <a:buFont typeface="Arial" panose="020B0604020202020204" pitchFamily="34" charset="0"/>
              <a:buChar char="•"/>
            </a:pPr>
            <a:r>
              <a:rPr lang="nl-NL" sz="1900" dirty="0" smtClean="0">
                <a:solidFill>
                  <a:schemeClr val="dk1"/>
                </a:solidFill>
                <a:latin typeface="Calibri"/>
                <a:ea typeface="Calibri"/>
                <a:cs typeface="Calibri"/>
              </a:rPr>
              <a:t>Opvoedingsvoorlichting en advisering </a:t>
            </a:r>
          </a:p>
          <a:p>
            <a:pPr marL="285750" lvl="2" indent="-285750">
              <a:spcBef>
                <a:spcPts val="380"/>
              </a:spcBef>
              <a:buClr>
                <a:schemeClr val="dk1"/>
              </a:buClr>
              <a:buSzPct val="100000"/>
              <a:buFont typeface="Arial" panose="020B0604020202020204" pitchFamily="34" charset="0"/>
              <a:buChar char="•"/>
            </a:pPr>
            <a:r>
              <a:rPr lang="en-US" sz="1900" dirty="0" err="1" smtClean="0">
                <a:solidFill>
                  <a:schemeClr val="dk1"/>
                </a:solidFill>
                <a:latin typeface="Calibri"/>
                <a:ea typeface="Calibri"/>
                <a:cs typeface="Calibri"/>
                <a:sym typeface="Calibri"/>
              </a:rPr>
              <a:t>Verwijzing</a:t>
            </a:r>
            <a:r>
              <a:rPr lang="en-US" sz="1900" dirty="0" smtClean="0">
                <a:solidFill>
                  <a:schemeClr val="dk1"/>
                </a:solidFill>
                <a:latin typeface="Calibri"/>
                <a:ea typeface="Calibri"/>
                <a:cs typeface="Calibri"/>
                <a:sym typeface="Calibri"/>
              </a:rPr>
              <a:t> </a:t>
            </a:r>
            <a:r>
              <a:rPr lang="en-US" sz="1900" dirty="0" err="1" smtClean="0">
                <a:solidFill>
                  <a:schemeClr val="dk1"/>
                </a:solidFill>
                <a:latin typeface="Calibri"/>
                <a:ea typeface="Calibri"/>
                <a:cs typeface="Calibri"/>
                <a:sym typeface="Calibri"/>
              </a:rPr>
              <a:t>naar</a:t>
            </a:r>
            <a:r>
              <a:rPr lang="en-US" sz="1900" dirty="0" smtClean="0">
                <a:solidFill>
                  <a:schemeClr val="dk1"/>
                </a:solidFill>
                <a:latin typeface="Calibri"/>
                <a:ea typeface="Calibri"/>
                <a:cs typeface="Calibri"/>
                <a:sym typeface="Calibri"/>
              </a:rPr>
              <a:t> </a:t>
            </a:r>
            <a:r>
              <a:rPr lang="en-US" sz="1900" dirty="0" err="1" smtClean="0">
                <a:solidFill>
                  <a:schemeClr val="dk1"/>
                </a:solidFill>
                <a:latin typeface="Calibri"/>
                <a:ea typeface="Calibri"/>
                <a:cs typeface="Calibri"/>
                <a:sym typeface="Calibri"/>
              </a:rPr>
              <a:t>hulp</a:t>
            </a:r>
            <a:endParaRPr lang="en-US" sz="1900" dirty="0" smtClean="0">
              <a:solidFill>
                <a:schemeClr val="dk1"/>
              </a:solidFill>
              <a:latin typeface="Calibri"/>
              <a:ea typeface="Calibri"/>
              <a:cs typeface="Calibri"/>
              <a:sym typeface="Calibri"/>
            </a:endParaRPr>
          </a:p>
          <a:p>
            <a:pPr marL="285750" lvl="2" indent="-285750">
              <a:spcBef>
                <a:spcPts val="380"/>
              </a:spcBef>
              <a:buClr>
                <a:schemeClr val="dk1"/>
              </a:buClr>
              <a:buSzPct val="100000"/>
              <a:buFont typeface="Arial" panose="020B0604020202020204" pitchFamily="34" charset="0"/>
              <a:buChar char="•"/>
            </a:pPr>
            <a:r>
              <a:rPr lang="en-US" sz="1900" dirty="0" err="1" smtClean="0">
                <a:solidFill>
                  <a:schemeClr val="dk1"/>
                </a:solidFill>
                <a:latin typeface="Calibri"/>
                <a:ea typeface="Calibri"/>
                <a:cs typeface="Calibri"/>
                <a:sym typeface="Calibri"/>
              </a:rPr>
              <a:t>Voorzorg</a:t>
            </a:r>
            <a:r>
              <a:rPr lang="en-US" sz="1900" dirty="0" smtClean="0">
                <a:solidFill>
                  <a:schemeClr val="dk1"/>
                </a:solidFill>
                <a:latin typeface="Calibri"/>
                <a:ea typeface="Calibri"/>
                <a:cs typeface="Calibri"/>
                <a:sym typeface="Calibri"/>
              </a:rPr>
              <a:t> / </a:t>
            </a:r>
            <a:r>
              <a:rPr lang="en-US" sz="1900" dirty="0" err="1" smtClean="0">
                <a:solidFill>
                  <a:schemeClr val="dk1"/>
                </a:solidFill>
                <a:latin typeface="Calibri"/>
                <a:ea typeface="Calibri"/>
                <a:cs typeface="Calibri"/>
                <a:sym typeface="Calibri"/>
              </a:rPr>
              <a:t>Prenatale</a:t>
            </a:r>
            <a:r>
              <a:rPr lang="en-US" sz="1900" dirty="0" smtClean="0">
                <a:solidFill>
                  <a:schemeClr val="dk1"/>
                </a:solidFill>
                <a:latin typeface="Calibri"/>
                <a:ea typeface="Calibri"/>
                <a:cs typeface="Calibri"/>
                <a:sym typeface="Calibri"/>
              </a:rPr>
              <a:t> </a:t>
            </a:r>
            <a:r>
              <a:rPr lang="en-US" sz="1900" dirty="0" err="1" smtClean="0">
                <a:solidFill>
                  <a:schemeClr val="dk1"/>
                </a:solidFill>
                <a:latin typeface="Calibri"/>
                <a:ea typeface="Calibri"/>
                <a:cs typeface="Calibri"/>
                <a:sym typeface="Calibri"/>
              </a:rPr>
              <a:t>Huisbezoeken</a:t>
            </a:r>
            <a:r>
              <a:rPr lang="en-US" sz="1900" dirty="0" smtClean="0">
                <a:solidFill>
                  <a:schemeClr val="dk1"/>
                </a:solidFill>
                <a:latin typeface="Calibri"/>
                <a:ea typeface="Calibri"/>
                <a:cs typeface="Calibri"/>
                <a:sym typeface="Calibri"/>
              </a:rPr>
              <a:t> </a:t>
            </a:r>
            <a:r>
              <a:rPr lang="en-US" sz="1900" dirty="0" err="1" smtClean="0">
                <a:solidFill>
                  <a:schemeClr val="dk1"/>
                </a:solidFill>
                <a:latin typeface="Calibri"/>
                <a:ea typeface="Calibri"/>
                <a:cs typeface="Calibri"/>
                <a:sym typeface="Calibri"/>
              </a:rPr>
              <a:t>Jeugdverpleegkundige</a:t>
            </a:r>
            <a:r>
              <a:rPr lang="en-US" sz="1900" dirty="0" smtClean="0">
                <a:solidFill>
                  <a:schemeClr val="dk1"/>
                </a:solidFill>
                <a:latin typeface="Calibri"/>
                <a:ea typeface="Calibri"/>
                <a:cs typeface="Calibri"/>
                <a:sym typeface="Calibri"/>
              </a:rPr>
              <a:t> </a:t>
            </a:r>
            <a:r>
              <a:rPr lang="en-US" sz="1900" dirty="0" smtClean="0">
                <a:solidFill>
                  <a:schemeClr val="dk1"/>
                </a:solidFill>
                <a:latin typeface="Calibri"/>
                <a:ea typeface="Calibri"/>
                <a:cs typeface="Calibri"/>
                <a:sym typeface="Calibri"/>
              </a:rPr>
              <a:t>/ </a:t>
            </a:r>
            <a:r>
              <a:rPr lang="en-US" sz="1900" dirty="0" err="1" smtClean="0">
                <a:solidFill>
                  <a:schemeClr val="dk1"/>
                </a:solidFill>
                <a:latin typeface="Calibri"/>
                <a:ea typeface="Calibri"/>
                <a:cs typeface="Calibri"/>
                <a:sym typeface="Calibri"/>
              </a:rPr>
              <a:t>Stevig</a:t>
            </a:r>
            <a:r>
              <a:rPr lang="en-US" sz="1900" dirty="0" smtClean="0">
                <a:solidFill>
                  <a:schemeClr val="dk1"/>
                </a:solidFill>
                <a:latin typeface="Calibri"/>
                <a:ea typeface="Calibri"/>
                <a:cs typeface="Calibri"/>
                <a:sym typeface="Calibri"/>
              </a:rPr>
              <a:t> </a:t>
            </a:r>
            <a:r>
              <a:rPr lang="en-US" sz="1900" dirty="0" err="1" smtClean="0">
                <a:solidFill>
                  <a:schemeClr val="dk1"/>
                </a:solidFill>
                <a:latin typeface="Calibri"/>
                <a:ea typeface="Calibri"/>
                <a:cs typeface="Calibri"/>
                <a:sym typeface="Calibri"/>
              </a:rPr>
              <a:t>Ouderschap</a:t>
            </a:r>
            <a:r>
              <a:rPr lang="en-US" sz="1900" dirty="0" smtClean="0">
                <a:solidFill>
                  <a:schemeClr val="dk1"/>
                </a:solidFill>
                <a:latin typeface="Calibri"/>
                <a:ea typeface="Calibri"/>
                <a:cs typeface="Calibri"/>
                <a:sym typeface="Calibri"/>
              </a:rPr>
              <a:t> /  </a:t>
            </a:r>
            <a:r>
              <a:rPr lang="en-US" sz="1900" dirty="0" err="1" smtClean="0">
                <a:solidFill>
                  <a:schemeClr val="dk1"/>
                </a:solidFill>
                <a:latin typeface="Calibri"/>
                <a:ea typeface="Calibri"/>
                <a:cs typeface="Calibri"/>
                <a:sym typeface="Calibri"/>
              </a:rPr>
              <a:t>regionale</a:t>
            </a:r>
            <a:r>
              <a:rPr lang="en-US" sz="1900" dirty="0" smtClean="0">
                <a:solidFill>
                  <a:schemeClr val="dk1"/>
                </a:solidFill>
                <a:latin typeface="Calibri"/>
                <a:ea typeface="Calibri"/>
                <a:cs typeface="Calibri"/>
                <a:sym typeface="Calibri"/>
              </a:rPr>
              <a:t> </a:t>
            </a:r>
            <a:r>
              <a:rPr lang="en-US" sz="1900" dirty="0" err="1" smtClean="0">
                <a:solidFill>
                  <a:schemeClr val="dk1"/>
                </a:solidFill>
                <a:latin typeface="Calibri"/>
                <a:ea typeface="Calibri"/>
                <a:cs typeface="Calibri"/>
                <a:sym typeface="Calibri"/>
              </a:rPr>
              <a:t>programma’s</a:t>
            </a:r>
            <a:r>
              <a:rPr lang="en-US" sz="1900" dirty="0" smtClean="0">
                <a:solidFill>
                  <a:schemeClr val="dk1"/>
                </a:solidFill>
                <a:latin typeface="Calibri"/>
                <a:ea typeface="Calibri"/>
                <a:cs typeface="Calibri"/>
                <a:sym typeface="Calibri"/>
              </a:rPr>
              <a:t> </a:t>
            </a:r>
            <a:r>
              <a:rPr lang="en-US" sz="1900" dirty="0" err="1" smtClean="0">
                <a:solidFill>
                  <a:schemeClr val="dk1"/>
                </a:solidFill>
                <a:latin typeface="Calibri"/>
                <a:ea typeface="Calibri"/>
                <a:cs typeface="Calibri"/>
                <a:sym typeface="Calibri"/>
              </a:rPr>
              <a:t>risicozwangeren</a:t>
            </a:r>
            <a:r>
              <a:rPr lang="en-US" sz="1900" dirty="0" smtClean="0">
                <a:solidFill>
                  <a:schemeClr val="dk1"/>
                </a:solidFill>
                <a:latin typeface="Calibri"/>
                <a:ea typeface="Calibri"/>
                <a:cs typeface="Calibri"/>
                <a:sym typeface="Calibri"/>
              </a:rPr>
              <a:t>   </a:t>
            </a:r>
            <a:endParaRPr lang="en-US" sz="190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sz="1800" b="0" i="0" u="none" strike="noStrike" cap="none" dirty="0">
              <a:solidFill>
                <a:schemeClr val="dk1"/>
              </a:solidFill>
              <a:latin typeface="Arial"/>
              <a:ea typeface="Arial"/>
              <a:cs typeface="Arial"/>
              <a:sym typeface="Arial"/>
            </a:endParaRPr>
          </a:p>
        </p:txBody>
      </p:sp>
      <p:sp>
        <p:nvSpPr>
          <p:cNvPr id="86" name="Shape 86"/>
          <p:cNvSpPr txBox="1"/>
          <p:nvPr/>
        </p:nvSpPr>
        <p:spPr>
          <a:xfrm>
            <a:off x="6705600" y="6553200"/>
            <a:ext cx="1981199" cy="2286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A08241"/>
              </a:buClr>
              <a:buSzPct val="25000"/>
              <a:buFont typeface="Calibri"/>
              <a:buNone/>
            </a:pPr>
            <a:r>
              <a:rPr lang="en-US" sz="1000" b="0" i="0" u="none" strike="noStrike" cap="none">
                <a:solidFill>
                  <a:srgbClr val="A08241"/>
                </a:solidFill>
                <a:latin typeface="Calibri"/>
                <a:ea typeface="Calibri"/>
                <a:cs typeface="Calibri"/>
                <a:sym typeface="Calibri"/>
              </a:rPr>
              <a:t>*</a:t>
            </a:r>
          </a:p>
        </p:txBody>
      </p:sp>
    </p:spTree>
    <p:extLst>
      <p:ext uri="{BB962C8B-B14F-4D97-AF65-F5344CB8AC3E}">
        <p14:creationId xmlns:p14="http://schemas.microsoft.com/office/powerpoint/2010/main" val="134119351"/>
      </p:ext>
    </p:extLst>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4"/>
        <p:cNvGrpSpPr/>
        <p:nvPr/>
      </p:nvGrpSpPr>
      <p:grpSpPr>
        <a:xfrm>
          <a:off x="0" y="0"/>
          <a:ext cx="0" cy="0"/>
          <a:chOff x="0" y="0"/>
          <a:chExt cx="0" cy="0"/>
        </a:xfrm>
      </p:grpSpPr>
      <p:sp>
        <p:nvSpPr>
          <p:cNvPr id="35" name="Shape 35"/>
          <p:cNvSpPr txBox="1"/>
          <p:nvPr/>
        </p:nvSpPr>
        <p:spPr>
          <a:xfrm>
            <a:off x="1381512" y="1800225"/>
            <a:ext cx="7139099" cy="4095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2"/>
              </a:buClr>
              <a:buSzPct val="25000"/>
              <a:buFont typeface="Calibri"/>
              <a:buNone/>
            </a:pPr>
            <a:r>
              <a:rPr lang="en-US" sz="1900" b="1" dirty="0" err="1" smtClean="0">
                <a:solidFill>
                  <a:schemeClr val="dk2"/>
                </a:solidFill>
                <a:latin typeface="Calibri"/>
                <a:ea typeface="Calibri"/>
                <a:cs typeface="Calibri"/>
                <a:sym typeface="Calibri"/>
              </a:rPr>
              <a:t>Doel</a:t>
            </a:r>
            <a:r>
              <a:rPr lang="en-US" sz="1900" b="1" dirty="0" smtClean="0">
                <a:solidFill>
                  <a:schemeClr val="dk2"/>
                </a:solidFill>
                <a:latin typeface="Calibri"/>
                <a:ea typeface="Calibri"/>
                <a:cs typeface="Calibri"/>
                <a:sym typeface="Calibri"/>
              </a:rPr>
              <a:t> </a:t>
            </a:r>
            <a:r>
              <a:rPr lang="en-US" sz="1900" b="1" dirty="0" err="1" smtClean="0">
                <a:solidFill>
                  <a:schemeClr val="dk2"/>
                </a:solidFill>
                <a:latin typeface="Calibri"/>
                <a:ea typeface="Calibri"/>
                <a:cs typeface="Calibri"/>
                <a:sym typeface="Calibri"/>
              </a:rPr>
              <a:t>en</a:t>
            </a:r>
            <a:r>
              <a:rPr lang="en-US" sz="1900" b="1" dirty="0" smtClean="0">
                <a:solidFill>
                  <a:schemeClr val="dk2"/>
                </a:solidFill>
                <a:latin typeface="Calibri"/>
                <a:ea typeface="Calibri"/>
                <a:cs typeface="Calibri"/>
                <a:sym typeface="Calibri"/>
              </a:rPr>
              <a:t> </a:t>
            </a:r>
            <a:r>
              <a:rPr lang="en-US" sz="1900" b="1" dirty="0" err="1" smtClean="0">
                <a:solidFill>
                  <a:schemeClr val="dk2"/>
                </a:solidFill>
                <a:latin typeface="Calibri"/>
                <a:ea typeface="Calibri"/>
                <a:cs typeface="Calibri"/>
                <a:sym typeface="Calibri"/>
              </a:rPr>
              <a:t>doelgroep</a:t>
            </a:r>
            <a:r>
              <a:rPr lang="en-US" sz="1900" b="1" dirty="0" smtClean="0">
                <a:solidFill>
                  <a:schemeClr val="dk2"/>
                </a:solidFill>
                <a:latin typeface="Calibri"/>
                <a:ea typeface="Calibri"/>
                <a:cs typeface="Calibri"/>
                <a:sym typeface="Calibri"/>
              </a:rPr>
              <a:t> </a:t>
            </a:r>
            <a:endParaRPr lang="en-US" sz="1900" b="1" dirty="0">
              <a:solidFill>
                <a:schemeClr val="dk2"/>
              </a:solidFill>
              <a:latin typeface="Calibri"/>
              <a:ea typeface="Calibri"/>
              <a:cs typeface="Calibri"/>
              <a:sym typeface="Calibri"/>
            </a:endParaRPr>
          </a:p>
        </p:txBody>
      </p:sp>
      <p:sp>
        <p:nvSpPr>
          <p:cNvPr id="36" name="Shape 36"/>
          <p:cNvSpPr txBox="1"/>
          <p:nvPr/>
        </p:nvSpPr>
        <p:spPr>
          <a:xfrm>
            <a:off x="1409979" y="2420888"/>
            <a:ext cx="7138986" cy="3751311"/>
          </a:xfrm>
          <a:prstGeom prst="rect">
            <a:avLst/>
          </a:prstGeom>
          <a:noFill/>
          <a:ln>
            <a:noFill/>
          </a:ln>
        </p:spPr>
        <p:txBody>
          <a:bodyPr lIns="91425" tIns="45700" rIns="91425" bIns="45700" anchor="t" anchorCtr="0">
            <a:noAutofit/>
          </a:bodyPr>
          <a:lstStyle/>
          <a:p>
            <a:pPr marL="342900" lvl="0" indent="-342900">
              <a:lnSpc>
                <a:spcPct val="136842"/>
              </a:lnSpc>
              <a:spcBef>
                <a:spcPts val="380"/>
              </a:spcBef>
              <a:buClr>
                <a:schemeClr val="dk1"/>
              </a:buClr>
              <a:buSzPct val="100000"/>
              <a:buFont typeface="Arial" panose="020B0604020202020204" pitchFamily="34" charset="0"/>
              <a:buChar char="•"/>
            </a:pPr>
            <a:r>
              <a:rPr lang="nl-NL" sz="1900" dirty="0" smtClean="0">
                <a:solidFill>
                  <a:schemeClr val="dk1"/>
                </a:solidFill>
                <a:latin typeface="Calibri"/>
                <a:ea typeface="Calibri"/>
                <a:cs typeface="Calibri"/>
                <a:sym typeface="Calibri"/>
              </a:rPr>
              <a:t>Aanbevelingen voor JGZ-professionals </a:t>
            </a:r>
            <a:r>
              <a:rPr lang="nl-NL" sz="1900" dirty="0">
                <a:solidFill>
                  <a:schemeClr val="dk1"/>
                </a:solidFill>
                <a:latin typeface="Calibri"/>
                <a:ea typeface="Calibri"/>
                <a:cs typeface="Calibri"/>
                <a:sym typeface="Calibri"/>
              </a:rPr>
              <a:t>voor het signaleren van en handelen bij (vermoedens van) </a:t>
            </a:r>
            <a:r>
              <a:rPr lang="nl-NL" sz="1900" dirty="0" smtClean="0">
                <a:solidFill>
                  <a:schemeClr val="dk1"/>
                </a:solidFill>
                <a:latin typeface="Calibri"/>
                <a:ea typeface="Calibri"/>
                <a:cs typeface="Calibri"/>
                <a:sym typeface="Calibri"/>
              </a:rPr>
              <a:t>kindermishandeling, op </a:t>
            </a:r>
            <a:r>
              <a:rPr lang="nl-NL" sz="1900" dirty="0">
                <a:solidFill>
                  <a:schemeClr val="dk1"/>
                </a:solidFill>
                <a:latin typeface="Calibri"/>
                <a:ea typeface="Calibri"/>
                <a:cs typeface="Calibri"/>
                <a:sym typeface="Calibri"/>
              </a:rPr>
              <a:t>basis van </a:t>
            </a:r>
            <a:r>
              <a:rPr lang="nl-NL" sz="1900" dirty="0" smtClean="0">
                <a:solidFill>
                  <a:schemeClr val="dk1"/>
                </a:solidFill>
                <a:latin typeface="Calibri"/>
                <a:ea typeface="Calibri"/>
                <a:cs typeface="Calibri"/>
                <a:sym typeface="Calibri"/>
              </a:rPr>
              <a:t>recente wetenschappelijke inzichten, professionele praktijkkennis </a:t>
            </a:r>
            <a:r>
              <a:rPr lang="nl-NL" sz="1900" dirty="0">
                <a:solidFill>
                  <a:schemeClr val="dk1"/>
                </a:solidFill>
                <a:latin typeface="Calibri"/>
                <a:ea typeface="Calibri"/>
                <a:cs typeface="Calibri"/>
                <a:sym typeface="Calibri"/>
              </a:rPr>
              <a:t>en </a:t>
            </a:r>
            <a:r>
              <a:rPr lang="nl-NL" sz="1900" dirty="0" smtClean="0">
                <a:solidFill>
                  <a:schemeClr val="dk1"/>
                </a:solidFill>
                <a:latin typeface="Calibri"/>
                <a:ea typeface="Calibri"/>
                <a:cs typeface="Calibri"/>
                <a:sym typeface="Calibri"/>
              </a:rPr>
              <a:t>cliënt-ervaringen. </a:t>
            </a:r>
            <a:endParaRPr lang="en-US" sz="1900" b="0" i="0" u="none" strike="noStrike" cap="none" dirty="0" smtClean="0">
              <a:solidFill>
                <a:schemeClr val="dk1"/>
              </a:solidFill>
              <a:latin typeface="Calibri"/>
              <a:ea typeface="Calibri"/>
              <a:cs typeface="Calibri"/>
              <a:sym typeface="Calibri"/>
            </a:endParaRPr>
          </a:p>
          <a:p>
            <a:pPr marL="342900" marR="0" lvl="0" indent="-342900" algn="l" rtl="0">
              <a:lnSpc>
                <a:spcPct val="136842"/>
              </a:lnSpc>
              <a:spcBef>
                <a:spcPts val="380"/>
              </a:spcBef>
              <a:spcAft>
                <a:spcPts val="0"/>
              </a:spcAft>
              <a:buClr>
                <a:schemeClr val="dk1"/>
              </a:buClr>
              <a:buSzPct val="100000"/>
              <a:buFont typeface="Arial" panose="020B0604020202020204" pitchFamily="34" charset="0"/>
              <a:buChar char="•"/>
            </a:pPr>
            <a:r>
              <a:rPr lang="en-US" sz="1900" b="0" i="0" u="none" strike="noStrike" cap="none" dirty="0" err="1" smtClean="0">
                <a:solidFill>
                  <a:schemeClr val="dk1"/>
                </a:solidFill>
                <a:latin typeface="Calibri"/>
                <a:ea typeface="Calibri"/>
                <a:cs typeface="Calibri"/>
                <a:sym typeface="Calibri"/>
              </a:rPr>
              <a:t>Betrouwbaar</a:t>
            </a:r>
            <a:r>
              <a:rPr lang="en-US" sz="1900" b="0" i="0" u="none" strike="noStrike" cap="none" dirty="0" smtClean="0">
                <a:solidFill>
                  <a:schemeClr val="dk1"/>
                </a:solidFill>
                <a:latin typeface="Calibri"/>
                <a:ea typeface="Calibri"/>
                <a:cs typeface="Calibri"/>
                <a:sym typeface="Calibri"/>
              </a:rPr>
              <a:t> </a:t>
            </a:r>
            <a:r>
              <a:rPr lang="en-US" sz="1900" dirty="0" err="1" smtClean="0">
                <a:solidFill>
                  <a:schemeClr val="dk1"/>
                </a:solidFill>
                <a:latin typeface="Calibri"/>
                <a:ea typeface="Calibri"/>
                <a:cs typeface="Calibri"/>
                <a:sym typeface="Calibri"/>
              </a:rPr>
              <a:t>en</a:t>
            </a:r>
            <a:r>
              <a:rPr lang="en-US" sz="1900" dirty="0" smtClean="0">
                <a:solidFill>
                  <a:schemeClr val="dk1"/>
                </a:solidFill>
                <a:latin typeface="Calibri"/>
                <a:ea typeface="Calibri"/>
                <a:cs typeface="Calibri"/>
                <a:sym typeface="Calibri"/>
              </a:rPr>
              <a:t> </a:t>
            </a:r>
            <a:r>
              <a:rPr lang="en-US" sz="1900" dirty="0" err="1" smtClean="0">
                <a:solidFill>
                  <a:schemeClr val="dk1"/>
                </a:solidFill>
                <a:latin typeface="Calibri"/>
                <a:ea typeface="Calibri"/>
                <a:cs typeface="Calibri"/>
                <a:sym typeface="Calibri"/>
              </a:rPr>
              <a:t>transparant</a:t>
            </a:r>
            <a:r>
              <a:rPr lang="en-US" sz="1900" dirty="0" smtClean="0">
                <a:solidFill>
                  <a:schemeClr val="dk1"/>
                </a:solidFill>
                <a:latin typeface="Calibri"/>
                <a:ea typeface="Calibri"/>
                <a:cs typeface="Calibri"/>
                <a:sym typeface="Calibri"/>
              </a:rPr>
              <a:t> </a:t>
            </a:r>
            <a:r>
              <a:rPr lang="en-US" sz="1900" b="0" i="0" u="none" strike="noStrike" cap="none" dirty="0" err="1" smtClean="0">
                <a:solidFill>
                  <a:schemeClr val="dk1"/>
                </a:solidFill>
                <a:latin typeface="Calibri"/>
                <a:ea typeface="Calibri"/>
                <a:cs typeface="Calibri"/>
                <a:sym typeface="Calibri"/>
              </a:rPr>
              <a:t>handelen</a:t>
            </a:r>
            <a:endParaRPr lang="en-US" sz="1900" b="0" i="0" u="none" strike="noStrike" cap="none" dirty="0" smtClean="0">
              <a:solidFill>
                <a:schemeClr val="dk1"/>
              </a:solidFill>
              <a:latin typeface="Calibri"/>
              <a:ea typeface="Calibri"/>
              <a:cs typeface="Calibri"/>
              <a:sym typeface="Calibri"/>
            </a:endParaRPr>
          </a:p>
          <a:p>
            <a:pPr marL="342900" marR="0" lvl="0" indent="-342900" algn="l" rtl="0">
              <a:lnSpc>
                <a:spcPct val="136842"/>
              </a:lnSpc>
              <a:spcBef>
                <a:spcPts val="380"/>
              </a:spcBef>
              <a:spcAft>
                <a:spcPts val="0"/>
              </a:spcAft>
              <a:buClr>
                <a:schemeClr val="dk1"/>
              </a:buClr>
              <a:buSzPct val="100000"/>
              <a:buFont typeface="Arial" panose="020B0604020202020204" pitchFamily="34" charset="0"/>
              <a:buChar char="•"/>
            </a:pPr>
            <a:r>
              <a:rPr lang="en-US" sz="1900" dirty="0" smtClean="0">
                <a:solidFill>
                  <a:schemeClr val="dk1"/>
                </a:solidFill>
                <a:latin typeface="Calibri"/>
                <a:ea typeface="Calibri"/>
                <a:cs typeface="Calibri"/>
                <a:sym typeface="Calibri"/>
              </a:rPr>
              <a:t>Uniform </a:t>
            </a:r>
            <a:r>
              <a:rPr lang="en-US" sz="1900" dirty="0" err="1" smtClean="0">
                <a:solidFill>
                  <a:schemeClr val="dk1"/>
                </a:solidFill>
                <a:latin typeface="Calibri"/>
                <a:ea typeface="Calibri"/>
                <a:cs typeface="Calibri"/>
                <a:sym typeface="Calibri"/>
              </a:rPr>
              <a:t>waar</a:t>
            </a:r>
            <a:r>
              <a:rPr lang="en-US" sz="1900" dirty="0" smtClean="0">
                <a:solidFill>
                  <a:schemeClr val="dk1"/>
                </a:solidFill>
                <a:latin typeface="Calibri"/>
                <a:ea typeface="Calibri"/>
                <a:cs typeface="Calibri"/>
                <a:sym typeface="Calibri"/>
              </a:rPr>
              <a:t> </a:t>
            </a:r>
            <a:r>
              <a:rPr lang="en-US" sz="1900" dirty="0" err="1" smtClean="0">
                <a:solidFill>
                  <a:schemeClr val="dk1"/>
                </a:solidFill>
                <a:latin typeface="Calibri"/>
                <a:ea typeface="Calibri"/>
                <a:cs typeface="Calibri"/>
                <a:sym typeface="Calibri"/>
              </a:rPr>
              <a:t>mogelijk</a:t>
            </a:r>
            <a:endParaRPr lang="en-US" sz="1900" dirty="0" smtClean="0">
              <a:solidFill>
                <a:schemeClr val="dk1"/>
              </a:solidFill>
              <a:latin typeface="Calibri"/>
              <a:ea typeface="Calibri"/>
              <a:cs typeface="Calibri"/>
              <a:sym typeface="Calibri"/>
            </a:endParaRPr>
          </a:p>
          <a:p>
            <a:pPr marL="342900" marR="0" lvl="0" indent="-342900" algn="l" rtl="0">
              <a:lnSpc>
                <a:spcPct val="136842"/>
              </a:lnSpc>
              <a:spcBef>
                <a:spcPts val="380"/>
              </a:spcBef>
              <a:spcAft>
                <a:spcPts val="0"/>
              </a:spcAft>
              <a:buClr>
                <a:schemeClr val="dk1"/>
              </a:buClr>
              <a:buSzPct val="100000"/>
              <a:buFont typeface="Arial" panose="020B0604020202020204" pitchFamily="34" charset="0"/>
              <a:buChar char="•"/>
            </a:pPr>
            <a:r>
              <a:rPr lang="en-US" sz="1900" b="0" i="0" u="none" strike="noStrike" cap="none" dirty="0" err="1" smtClean="0">
                <a:solidFill>
                  <a:schemeClr val="dk1"/>
                </a:solidFill>
                <a:latin typeface="Calibri"/>
                <a:ea typeface="Calibri"/>
                <a:cs typeface="Calibri"/>
                <a:sym typeface="Calibri"/>
              </a:rPr>
              <a:t>Kwaliteit</a:t>
            </a:r>
            <a:r>
              <a:rPr lang="en-US" sz="1900" b="0" i="0" u="none" strike="noStrike" cap="none" dirty="0" smtClean="0">
                <a:solidFill>
                  <a:schemeClr val="dk1"/>
                </a:solidFill>
                <a:latin typeface="Calibri"/>
                <a:ea typeface="Calibri"/>
                <a:cs typeface="Calibri"/>
                <a:sym typeface="Calibri"/>
              </a:rPr>
              <a:t> JGZ</a:t>
            </a:r>
            <a:endParaRPr lang="en-US" sz="1900" b="0" i="0" u="none" strike="noStrike" cap="none" dirty="0">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Font typeface="Arial" panose="020B0604020202020204" pitchFamily="34" charset="0"/>
              <a:buChar char="•"/>
            </a:pPr>
            <a:endParaRPr sz="1800" b="0" i="0" u="none" strike="noStrike" cap="none" dirty="0">
              <a:solidFill>
                <a:schemeClr val="dk1"/>
              </a:solidFill>
              <a:latin typeface="Arial"/>
              <a:ea typeface="Arial"/>
              <a:cs typeface="Arial"/>
              <a:sym typeface="Arial"/>
            </a:endParaRPr>
          </a:p>
        </p:txBody>
      </p:sp>
      <p:sp>
        <p:nvSpPr>
          <p:cNvPr id="37" name="Shape 37"/>
          <p:cNvSpPr txBox="1"/>
          <p:nvPr/>
        </p:nvSpPr>
        <p:spPr>
          <a:xfrm>
            <a:off x="6705600" y="6553200"/>
            <a:ext cx="1981199" cy="2286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A08241"/>
              </a:buClr>
              <a:buSzPct val="25000"/>
              <a:buFont typeface="Calibri"/>
              <a:buNone/>
            </a:pPr>
            <a:r>
              <a:rPr lang="en-US" sz="1000" b="0" i="0" u="none" strike="noStrike" cap="none">
                <a:solidFill>
                  <a:srgbClr val="A08241"/>
                </a:solidFill>
                <a:latin typeface="Calibri"/>
                <a:ea typeface="Calibri"/>
                <a:cs typeface="Calibri"/>
                <a:sym typeface="Calibri"/>
              </a:rPr>
              <a:t>*</a:t>
            </a:r>
          </a:p>
        </p:txBody>
      </p:sp>
    </p:spTree>
    <p:extLst>
      <p:ext uri="{BB962C8B-B14F-4D97-AF65-F5344CB8AC3E}">
        <p14:creationId xmlns:p14="http://schemas.microsoft.com/office/powerpoint/2010/main" val="1400919723"/>
      </p:ext>
    </p:extLst>
  </p:cSld>
  <p:clrMapOvr>
    <a:masterClrMapping/>
  </p:clrMapOvr>
  <p:transition spd="slow">
    <p:cu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p:nvPr/>
        </p:nvSpPr>
        <p:spPr>
          <a:xfrm>
            <a:off x="1072141" y="1412178"/>
            <a:ext cx="7138986" cy="40957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2"/>
              </a:buClr>
              <a:buSzPct val="25000"/>
              <a:buFont typeface="Calibri"/>
              <a:buNone/>
            </a:pPr>
            <a:r>
              <a:rPr lang="en-US" sz="1900" b="1" i="0" u="none" strike="noStrike" cap="none" dirty="0" err="1" smtClean="0">
                <a:solidFill>
                  <a:schemeClr val="dk2"/>
                </a:solidFill>
                <a:latin typeface="Calibri"/>
                <a:ea typeface="Calibri"/>
                <a:cs typeface="Calibri"/>
                <a:sym typeface="Calibri"/>
              </a:rPr>
              <a:t>Vervolg</a:t>
            </a:r>
            <a:r>
              <a:rPr lang="en-US" sz="1900" b="1" i="0" u="none" strike="noStrike" cap="none" dirty="0" smtClean="0">
                <a:solidFill>
                  <a:schemeClr val="dk2"/>
                </a:solidFill>
                <a:latin typeface="Calibri"/>
                <a:ea typeface="Calibri"/>
                <a:cs typeface="Calibri"/>
                <a:sym typeface="Calibri"/>
              </a:rPr>
              <a:t> -</a:t>
            </a:r>
            <a:r>
              <a:rPr lang="en-US" sz="1900" b="1" i="0" u="none" strike="noStrike" cap="none" dirty="0" err="1" smtClean="0">
                <a:solidFill>
                  <a:schemeClr val="dk2"/>
                </a:solidFill>
                <a:latin typeface="Calibri"/>
                <a:ea typeface="Calibri"/>
                <a:cs typeface="Calibri"/>
                <a:sym typeface="Calibri"/>
              </a:rPr>
              <a:t>Ondersteuning</a:t>
            </a:r>
            <a:r>
              <a:rPr lang="en-US" sz="1900" b="1" i="0" u="none" strike="noStrike" cap="none" dirty="0" smtClean="0">
                <a:solidFill>
                  <a:schemeClr val="dk2"/>
                </a:solidFill>
                <a:latin typeface="Calibri"/>
                <a:ea typeface="Calibri"/>
                <a:cs typeface="Calibri"/>
                <a:sym typeface="Calibri"/>
              </a:rPr>
              <a:t> </a:t>
            </a:r>
            <a:r>
              <a:rPr lang="en-US" sz="1900" b="1" i="0" u="none" strike="noStrike" cap="none" dirty="0" err="1">
                <a:solidFill>
                  <a:schemeClr val="dk2"/>
                </a:solidFill>
                <a:latin typeface="Calibri"/>
                <a:ea typeface="Calibri"/>
                <a:cs typeface="Calibri"/>
                <a:sym typeface="Calibri"/>
              </a:rPr>
              <a:t>en</a:t>
            </a:r>
            <a:r>
              <a:rPr lang="en-US" sz="1900" b="1" i="0" u="none" strike="noStrike" cap="none" dirty="0">
                <a:solidFill>
                  <a:schemeClr val="dk2"/>
                </a:solidFill>
                <a:latin typeface="Calibri"/>
                <a:ea typeface="Calibri"/>
                <a:cs typeface="Calibri"/>
                <a:sym typeface="Calibri"/>
              </a:rPr>
              <a:t> </a:t>
            </a:r>
            <a:r>
              <a:rPr lang="en-US" sz="1900" b="1" i="0" u="none" strike="noStrike" cap="none" dirty="0" err="1">
                <a:solidFill>
                  <a:schemeClr val="dk2"/>
                </a:solidFill>
                <a:latin typeface="Calibri"/>
                <a:ea typeface="Calibri"/>
                <a:cs typeface="Calibri"/>
                <a:sym typeface="Calibri"/>
              </a:rPr>
              <a:t>begeleiding</a:t>
            </a:r>
            <a:endParaRPr lang="en-US" sz="1900" b="1" i="0" u="none" strike="noStrike" cap="none" dirty="0">
              <a:solidFill>
                <a:schemeClr val="dk2"/>
              </a:solidFill>
              <a:latin typeface="Calibri"/>
              <a:ea typeface="Calibri"/>
              <a:cs typeface="Calibri"/>
              <a:sym typeface="Calibri"/>
            </a:endParaRPr>
          </a:p>
        </p:txBody>
      </p:sp>
      <p:sp>
        <p:nvSpPr>
          <p:cNvPr id="85" name="Shape 85"/>
          <p:cNvSpPr txBox="1"/>
          <p:nvPr/>
        </p:nvSpPr>
        <p:spPr>
          <a:xfrm>
            <a:off x="1043608" y="1916831"/>
            <a:ext cx="7138986" cy="3962399"/>
          </a:xfrm>
          <a:prstGeom prst="rect">
            <a:avLst/>
          </a:prstGeom>
          <a:noFill/>
          <a:ln>
            <a:noFill/>
          </a:ln>
        </p:spPr>
        <p:txBody>
          <a:bodyPr lIns="91425" tIns="45700" rIns="91425" bIns="45700" anchor="t" anchorCtr="0">
            <a:noAutofit/>
          </a:bodyPr>
          <a:lstStyle/>
          <a:p>
            <a:pPr marL="285750" lvl="2" indent="-285750">
              <a:spcBef>
                <a:spcPts val="380"/>
              </a:spcBef>
              <a:buClr>
                <a:schemeClr val="dk1"/>
              </a:buClr>
              <a:buSzPct val="100000"/>
              <a:buFont typeface="Arial" panose="020B0604020202020204" pitchFamily="34" charset="0"/>
              <a:buChar char="•"/>
            </a:pPr>
            <a:endParaRPr lang="nl-NL" sz="1900" dirty="0" smtClean="0">
              <a:solidFill>
                <a:schemeClr val="dk1"/>
              </a:solidFill>
              <a:latin typeface="Calibri"/>
              <a:ea typeface="Calibri"/>
              <a:cs typeface="Calibri"/>
            </a:endParaRPr>
          </a:p>
          <a:p>
            <a:pPr marL="285750" lvl="2" indent="-285750">
              <a:spcBef>
                <a:spcPts val="380"/>
              </a:spcBef>
              <a:buClr>
                <a:schemeClr val="dk1"/>
              </a:buClr>
              <a:buSzPct val="100000"/>
              <a:buFont typeface="Arial" panose="020B0604020202020204" pitchFamily="34" charset="0"/>
              <a:buChar char="•"/>
            </a:pPr>
            <a:r>
              <a:rPr lang="nl-NL" sz="1900" dirty="0" smtClean="0">
                <a:solidFill>
                  <a:schemeClr val="dk1"/>
                </a:solidFill>
                <a:latin typeface="Calibri"/>
                <a:ea typeface="Calibri"/>
                <a:cs typeface="Calibri"/>
              </a:rPr>
              <a:t>Werk vanuit de benaderingen en </a:t>
            </a:r>
            <a:r>
              <a:rPr lang="nl-NL" sz="1900" dirty="0">
                <a:solidFill>
                  <a:schemeClr val="dk1"/>
                </a:solidFill>
                <a:latin typeface="Calibri"/>
                <a:ea typeface="Calibri"/>
                <a:cs typeface="Calibri"/>
              </a:rPr>
              <a:t>(gesprekstechnische) principes </a:t>
            </a:r>
            <a:r>
              <a:rPr lang="nl-NL" sz="1900" dirty="0" smtClean="0">
                <a:solidFill>
                  <a:schemeClr val="dk1"/>
                </a:solidFill>
                <a:latin typeface="Calibri"/>
                <a:ea typeface="Calibri"/>
                <a:cs typeface="Calibri"/>
              </a:rPr>
              <a:t>van </a:t>
            </a:r>
            <a:r>
              <a:rPr lang="nl-NL" sz="1900" dirty="0">
                <a:solidFill>
                  <a:schemeClr val="dk1"/>
                </a:solidFill>
                <a:latin typeface="Calibri"/>
                <a:ea typeface="Calibri"/>
                <a:cs typeface="Calibri"/>
              </a:rPr>
              <a:t>de oplossingsgerichte therapie en/of Signs of </a:t>
            </a:r>
            <a:r>
              <a:rPr lang="nl-NL" sz="1900" dirty="0" smtClean="0">
                <a:solidFill>
                  <a:schemeClr val="dk1"/>
                </a:solidFill>
                <a:latin typeface="Calibri"/>
                <a:ea typeface="Calibri"/>
                <a:cs typeface="Calibri"/>
              </a:rPr>
              <a:t>Safety.</a:t>
            </a:r>
            <a:endParaRPr lang="nl-NL" sz="1900" dirty="0">
              <a:solidFill>
                <a:schemeClr val="dk1"/>
              </a:solidFill>
              <a:latin typeface="Calibri"/>
              <a:ea typeface="Calibri"/>
              <a:cs typeface="Calibri"/>
            </a:endParaRPr>
          </a:p>
          <a:p>
            <a:pPr marL="285750" lvl="2" indent="-285750">
              <a:spcBef>
                <a:spcPts val="380"/>
              </a:spcBef>
              <a:buClr>
                <a:schemeClr val="dk1"/>
              </a:buClr>
              <a:buSzPct val="100000"/>
              <a:buFont typeface="Arial" panose="020B0604020202020204" pitchFamily="34" charset="0"/>
              <a:buChar char="•"/>
            </a:pPr>
            <a:endParaRPr lang="nl-NL" sz="1900" dirty="0" smtClean="0">
              <a:solidFill>
                <a:schemeClr val="dk1"/>
              </a:solidFill>
              <a:latin typeface="Calibri"/>
              <a:ea typeface="Calibri"/>
              <a:cs typeface="Calibri"/>
            </a:endParaRPr>
          </a:p>
          <a:p>
            <a:pPr marL="285750" lvl="2" indent="-285750">
              <a:spcBef>
                <a:spcPts val="380"/>
              </a:spcBef>
              <a:buClr>
                <a:schemeClr val="dk1"/>
              </a:buClr>
              <a:buSzPct val="100000"/>
              <a:buFont typeface="Arial" panose="020B0604020202020204" pitchFamily="34" charset="0"/>
              <a:buChar char="•"/>
            </a:pPr>
            <a:r>
              <a:rPr lang="nl-NL" sz="1900" dirty="0" smtClean="0">
                <a:solidFill>
                  <a:schemeClr val="dk1"/>
                </a:solidFill>
                <a:latin typeface="Calibri"/>
                <a:ea typeface="Calibri"/>
                <a:cs typeface="Calibri"/>
              </a:rPr>
              <a:t>Sta naast </a:t>
            </a:r>
            <a:r>
              <a:rPr lang="nl-NL" sz="1900" dirty="0">
                <a:solidFill>
                  <a:schemeClr val="dk1"/>
                </a:solidFill>
                <a:latin typeface="Calibri"/>
                <a:ea typeface="Calibri"/>
                <a:cs typeface="Calibri"/>
              </a:rPr>
              <a:t>de ouder met compassie en begrip voor de situatie, met respect voor individuele verschillen, zonder de persoon te veroordelen maar standvastig en duidelijk ten aanzien van de veiligheid van de jeugdige. </a:t>
            </a:r>
          </a:p>
          <a:p>
            <a:pPr marL="285750" lvl="2" indent="-285750">
              <a:spcBef>
                <a:spcPts val="380"/>
              </a:spcBef>
              <a:buClr>
                <a:schemeClr val="dk1"/>
              </a:buClr>
              <a:buSzPct val="100000"/>
              <a:buFont typeface="Arial" panose="020B0604020202020204" pitchFamily="34" charset="0"/>
              <a:buChar char="•"/>
            </a:pPr>
            <a:endParaRPr lang="nl-NL" sz="1900" dirty="0" smtClean="0">
              <a:solidFill>
                <a:schemeClr val="dk1"/>
              </a:solidFill>
              <a:latin typeface="Calibri"/>
              <a:ea typeface="Calibri"/>
              <a:cs typeface="Calibri"/>
            </a:endParaRPr>
          </a:p>
          <a:p>
            <a:pPr marL="285750" lvl="2" indent="-285750">
              <a:spcBef>
                <a:spcPts val="380"/>
              </a:spcBef>
              <a:buClr>
                <a:schemeClr val="dk1"/>
              </a:buClr>
              <a:buSzPct val="100000"/>
              <a:buFont typeface="Arial" panose="020B0604020202020204" pitchFamily="34" charset="0"/>
              <a:buChar char="•"/>
            </a:pPr>
            <a:r>
              <a:rPr lang="nl-NL" sz="1900" dirty="0" smtClean="0">
                <a:solidFill>
                  <a:schemeClr val="dk1"/>
                </a:solidFill>
                <a:latin typeface="Calibri"/>
                <a:ea typeface="Calibri"/>
                <a:cs typeface="Calibri"/>
              </a:rPr>
              <a:t>Overleg </a:t>
            </a:r>
            <a:r>
              <a:rPr lang="nl-NL" sz="1900" dirty="0">
                <a:solidFill>
                  <a:schemeClr val="dk1"/>
                </a:solidFill>
                <a:latin typeface="Calibri"/>
                <a:ea typeface="Calibri"/>
                <a:cs typeface="Calibri"/>
              </a:rPr>
              <a:t>met en betrek ouders en jeugdigen in het gehele proces, tenzij er gegronde redenen zijn om daarvan af te wijken (bv. in verband met veiligheid</a:t>
            </a:r>
            <a:r>
              <a:rPr lang="nl-NL" sz="1900" dirty="0" smtClean="0">
                <a:solidFill>
                  <a:schemeClr val="dk1"/>
                </a:solidFill>
                <a:latin typeface="Calibri"/>
                <a:ea typeface="Calibri"/>
                <a:cs typeface="Calibri"/>
              </a:rPr>
              <a:t>).</a:t>
            </a:r>
            <a:r>
              <a:rPr lang="en-US" sz="1900" dirty="0" smtClean="0">
                <a:solidFill>
                  <a:schemeClr val="dk1"/>
                </a:solidFill>
                <a:latin typeface="Calibri"/>
                <a:ea typeface="Calibri"/>
                <a:cs typeface="Calibri"/>
                <a:sym typeface="Calibri"/>
              </a:rPr>
              <a:t>    </a:t>
            </a:r>
            <a:endParaRPr lang="en-US" sz="190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sz="1800" b="0" i="0" u="none" strike="noStrike" cap="none" dirty="0">
              <a:solidFill>
                <a:schemeClr val="dk1"/>
              </a:solidFill>
              <a:latin typeface="Arial"/>
              <a:ea typeface="Arial"/>
              <a:cs typeface="Arial"/>
              <a:sym typeface="Arial"/>
            </a:endParaRPr>
          </a:p>
        </p:txBody>
      </p:sp>
      <p:sp>
        <p:nvSpPr>
          <p:cNvPr id="86" name="Shape 86"/>
          <p:cNvSpPr txBox="1"/>
          <p:nvPr/>
        </p:nvSpPr>
        <p:spPr>
          <a:xfrm>
            <a:off x="6705600" y="6553200"/>
            <a:ext cx="1981199" cy="2286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A08241"/>
              </a:buClr>
              <a:buSzPct val="25000"/>
              <a:buFont typeface="Calibri"/>
              <a:buNone/>
            </a:pPr>
            <a:r>
              <a:rPr lang="en-US" sz="1000" b="0" i="0" u="none" strike="noStrike" cap="none">
                <a:solidFill>
                  <a:srgbClr val="A08241"/>
                </a:solidFill>
                <a:latin typeface="Calibri"/>
                <a:ea typeface="Calibri"/>
                <a:cs typeface="Calibri"/>
                <a:sym typeface="Calibri"/>
              </a:rPr>
              <a:t>*</a:t>
            </a:r>
          </a:p>
        </p:txBody>
      </p:sp>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p:nvPr/>
        </p:nvSpPr>
        <p:spPr>
          <a:xfrm>
            <a:off x="1072141" y="1412178"/>
            <a:ext cx="7138986" cy="40957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2"/>
              </a:buClr>
              <a:buSzPct val="25000"/>
              <a:buFont typeface="Calibri"/>
              <a:buNone/>
            </a:pPr>
            <a:r>
              <a:rPr lang="en-US" sz="1900" b="1" i="0" u="none" strike="noStrike" cap="none" dirty="0" err="1" smtClean="0">
                <a:solidFill>
                  <a:schemeClr val="dk2"/>
                </a:solidFill>
                <a:latin typeface="Calibri"/>
                <a:ea typeface="Calibri"/>
                <a:cs typeface="Calibri"/>
                <a:sym typeface="Calibri"/>
              </a:rPr>
              <a:t>Vervolg</a:t>
            </a:r>
            <a:r>
              <a:rPr lang="en-US" sz="1900" b="1" i="0" u="none" strike="noStrike" cap="none" dirty="0" smtClean="0">
                <a:solidFill>
                  <a:schemeClr val="dk2"/>
                </a:solidFill>
                <a:latin typeface="Calibri"/>
                <a:ea typeface="Calibri"/>
                <a:cs typeface="Calibri"/>
                <a:sym typeface="Calibri"/>
              </a:rPr>
              <a:t> -</a:t>
            </a:r>
            <a:r>
              <a:rPr lang="en-US" sz="1900" b="1" i="0" u="none" strike="noStrike" cap="none" dirty="0" err="1" smtClean="0">
                <a:solidFill>
                  <a:schemeClr val="dk2"/>
                </a:solidFill>
                <a:latin typeface="Calibri"/>
                <a:ea typeface="Calibri"/>
                <a:cs typeface="Calibri"/>
                <a:sym typeface="Calibri"/>
              </a:rPr>
              <a:t>Ondersteuning</a:t>
            </a:r>
            <a:r>
              <a:rPr lang="en-US" sz="1900" b="1" i="0" u="none" strike="noStrike" cap="none" dirty="0" smtClean="0">
                <a:solidFill>
                  <a:schemeClr val="dk2"/>
                </a:solidFill>
                <a:latin typeface="Calibri"/>
                <a:ea typeface="Calibri"/>
                <a:cs typeface="Calibri"/>
                <a:sym typeface="Calibri"/>
              </a:rPr>
              <a:t> </a:t>
            </a:r>
            <a:r>
              <a:rPr lang="en-US" sz="1900" b="1" i="0" u="none" strike="noStrike" cap="none" dirty="0" err="1">
                <a:solidFill>
                  <a:schemeClr val="dk2"/>
                </a:solidFill>
                <a:latin typeface="Calibri"/>
                <a:ea typeface="Calibri"/>
                <a:cs typeface="Calibri"/>
                <a:sym typeface="Calibri"/>
              </a:rPr>
              <a:t>en</a:t>
            </a:r>
            <a:r>
              <a:rPr lang="en-US" sz="1900" b="1" i="0" u="none" strike="noStrike" cap="none" dirty="0">
                <a:solidFill>
                  <a:schemeClr val="dk2"/>
                </a:solidFill>
                <a:latin typeface="Calibri"/>
                <a:ea typeface="Calibri"/>
                <a:cs typeface="Calibri"/>
                <a:sym typeface="Calibri"/>
              </a:rPr>
              <a:t> </a:t>
            </a:r>
            <a:r>
              <a:rPr lang="en-US" sz="1900" b="1" i="0" u="none" strike="noStrike" cap="none" dirty="0" err="1">
                <a:solidFill>
                  <a:schemeClr val="dk2"/>
                </a:solidFill>
                <a:latin typeface="Calibri"/>
                <a:ea typeface="Calibri"/>
                <a:cs typeface="Calibri"/>
                <a:sym typeface="Calibri"/>
              </a:rPr>
              <a:t>begeleiding</a:t>
            </a:r>
            <a:endParaRPr lang="en-US" sz="1900" b="1" i="0" u="none" strike="noStrike" cap="none" dirty="0">
              <a:solidFill>
                <a:schemeClr val="dk2"/>
              </a:solidFill>
              <a:latin typeface="Calibri"/>
              <a:ea typeface="Calibri"/>
              <a:cs typeface="Calibri"/>
              <a:sym typeface="Calibri"/>
            </a:endParaRPr>
          </a:p>
        </p:txBody>
      </p:sp>
      <p:sp>
        <p:nvSpPr>
          <p:cNvPr id="85" name="Shape 85"/>
          <p:cNvSpPr txBox="1"/>
          <p:nvPr/>
        </p:nvSpPr>
        <p:spPr>
          <a:xfrm>
            <a:off x="1043608" y="1916831"/>
            <a:ext cx="7138986" cy="3962399"/>
          </a:xfrm>
          <a:prstGeom prst="rect">
            <a:avLst/>
          </a:prstGeom>
          <a:noFill/>
          <a:ln>
            <a:noFill/>
          </a:ln>
        </p:spPr>
        <p:txBody>
          <a:bodyPr lIns="91425" tIns="45700" rIns="91425" bIns="45700" anchor="t" anchorCtr="0">
            <a:noAutofit/>
          </a:bodyPr>
          <a:lstStyle/>
          <a:p>
            <a:pPr marL="285750" lvl="2" indent="-285750">
              <a:spcBef>
                <a:spcPts val="380"/>
              </a:spcBef>
              <a:buClr>
                <a:schemeClr val="dk1"/>
              </a:buClr>
              <a:buSzPct val="100000"/>
              <a:buFont typeface="Arial" panose="020B0604020202020204" pitchFamily="34" charset="0"/>
              <a:buChar char="•"/>
            </a:pPr>
            <a:r>
              <a:rPr lang="nl-NL" sz="1900" dirty="0" smtClean="0">
                <a:solidFill>
                  <a:schemeClr val="dk1"/>
                </a:solidFill>
                <a:latin typeface="Calibri"/>
                <a:ea typeface="Calibri"/>
                <a:cs typeface="Calibri"/>
              </a:rPr>
              <a:t>Gebruik </a:t>
            </a:r>
            <a:r>
              <a:rPr lang="nl-NL" sz="1900" dirty="0">
                <a:solidFill>
                  <a:schemeClr val="dk1"/>
                </a:solidFill>
                <a:latin typeface="Calibri"/>
                <a:ea typeface="Calibri"/>
                <a:cs typeface="Calibri"/>
              </a:rPr>
              <a:t>in de exploratiefase in de communicatie met ouders en/of jeugdigen geen vaktermen zoals ‘risicofactoren’, ‘signalen’ en ‘kindermishandeling’. Gebruik liever formuleringen zoals ‘omstandigheden’, ‘zorgen maken over …’, ‘wat gaat goed, wat gaat niet goed’, ‘zorgpunten/aandachtspunten’. Weeg telkens af wat het effect van woordkeuze op de ouders en jeugdige kan zijn. </a:t>
            </a:r>
          </a:p>
          <a:p>
            <a:pPr marL="285750" lvl="2" indent="-285750">
              <a:spcBef>
                <a:spcPts val="380"/>
              </a:spcBef>
              <a:buClr>
                <a:schemeClr val="dk1"/>
              </a:buClr>
              <a:buSzPct val="100000"/>
              <a:buFont typeface="Arial" panose="020B0604020202020204" pitchFamily="34" charset="0"/>
              <a:buChar char="•"/>
            </a:pPr>
            <a:endParaRPr lang="nl-NL" sz="1900" dirty="0" smtClean="0">
              <a:solidFill>
                <a:schemeClr val="dk1"/>
              </a:solidFill>
              <a:latin typeface="Calibri"/>
              <a:ea typeface="Calibri"/>
              <a:cs typeface="Calibri"/>
            </a:endParaRPr>
          </a:p>
          <a:p>
            <a:pPr marL="285750" lvl="2" indent="-285750">
              <a:spcBef>
                <a:spcPts val="380"/>
              </a:spcBef>
              <a:buClr>
                <a:schemeClr val="dk1"/>
              </a:buClr>
              <a:buSzPct val="100000"/>
              <a:buFont typeface="Arial" panose="020B0604020202020204" pitchFamily="34" charset="0"/>
              <a:buChar char="•"/>
            </a:pPr>
            <a:r>
              <a:rPr lang="nl-NL" sz="1900" dirty="0" smtClean="0">
                <a:solidFill>
                  <a:schemeClr val="dk1"/>
                </a:solidFill>
                <a:latin typeface="Calibri"/>
                <a:ea typeface="Calibri"/>
                <a:cs typeface="Calibri"/>
              </a:rPr>
              <a:t>Praat </a:t>
            </a:r>
            <a:r>
              <a:rPr lang="nl-NL" sz="1900" dirty="0">
                <a:solidFill>
                  <a:schemeClr val="dk1"/>
                </a:solidFill>
                <a:latin typeface="Calibri"/>
                <a:ea typeface="Calibri"/>
                <a:cs typeface="Calibri"/>
              </a:rPr>
              <a:t>en registreer in eenduidige taal, maak onderscheid tussen feiten en meningen, en vermeld wiens mening het is. Pas op voor oordelen, moraliseren en aannames. </a:t>
            </a:r>
          </a:p>
          <a:p>
            <a:pPr marL="285750" lvl="2" indent="-285750">
              <a:spcBef>
                <a:spcPts val="380"/>
              </a:spcBef>
              <a:buClr>
                <a:schemeClr val="dk1"/>
              </a:buClr>
              <a:buSzPct val="100000"/>
              <a:buFont typeface="Arial" panose="020B0604020202020204" pitchFamily="34" charset="0"/>
              <a:buChar char="•"/>
            </a:pPr>
            <a:endParaRPr lang="nl-NL" sz="1900" dirty="0" smtClean="0">
              <a:solidFill>
                <a:schemeClr val="dk1"/>
              </a:solidFill>
              <a:latin typeface="Calibri"/>
              <a:ea typeface="Calibri"/>
              <a:cs typeface="Calibri"/>
            </a:endParaRPr>
          </a:p>
          <a:p>
            <a:pPr marL="285750" lvl="2" indent="-285750">
              <a:spcBef>
                <a:spcPts val="380"/>
              </a:spcBef>
              <a:buClr>
                <a:schemeClr val="dk1"/>
              </a:buClr>
              <a:buSzPct val="100000"/>
              <a:buFont typeface="Arial" panose="020B0604020202020204" pitchFamily="34" charset="0"/>
              <a:buChar char="•"/>
            </a:pPr>
            <a:r>
              <a:rPr lang="nl-NL" sz="1900" dirty="0" smtClean="0">
                <a:solidFill>
                  <a:schemeClr val="dk1"/>
                </a:solidFill>
                <a:latin typeface="Calibri"/>
                <a:ea typeface="Calibri"/>
                <a:cs typeface="Calibri"/>
              </a:rPr>
              <a:t>Zet </a:t>
            </a:r>
            <a:r>
              <a:rPr lang="nl-NL" sz="1900" dirty="0">
                <a:solidFill>
                  <a:schemeClr val="dk1"/>
                </a:solidFill>
                <a:latin typeface="Calibri"/>
                <a:ea typeface="Calibri"/>
                <a:cs typeface="Calibri"/>
              </a:rPr>
              <a:t>indien nodig een erkende tolk in (Tolk- en </a:t>
            </a:r>
            <a:r>
              <a:rPr lang="nl-NL" sz="1900" dirty="0" err="1">
                <a:solidFill>
                  <a:schemeClr val="dk1"/>
                </a:solidFill>
                <a:latin typeface="Calibri"/>
                <a:ea typeface="Calibri"/>
                <a:cs typeface="Calibri"/>
              </a:rPr>
              <a:t>VertaalCentrum</a:t>
            </a:r>
            <a:r>
              <a:rPr lang="nl-NL" sz="1900" dirty="0">
                <a:solidFill>
                  <a:schemeClr val="dk1"/>
                </a:solidFill>
                <a:latin typeface="Calibri"/>
                <a:ea typeface="Calibri"/>
                <a:cs typeface="Calibri"/>
              </a:rPr>
              <a:t> Nederland)</a:t>
            </a:r>
          </a:p>
          <a:p>
            <a:pPr marL="285750" lvl="2" indent="-285750">
              <a:spcBef>
                <a:spcPts val="380"/>
              </a:spcBef>
              <a:buClr>
                <a:schemeClr val="dk1"/>
              </a:buClr>
              <a:buSzPct val="100000"/>
              <a:buFont typeface="Arial" panose="020B0604020202020204" pitchFamily="34" charset="0"/>
              <a:buChar char="•"/>
            </a:pPr>
            <a:endParaRPr sz="1800" b="0" i="0" u="none" strike="noStrike" cap="none" dirty="0">
              <a:solidFill>
                <a:schemeClr val="dk1"/>
              </a:solidFill>
              <a:latin typeface="Arial"/>
              <a:ea typeface="Arial"/>
              <a:cs typeface="Arial"/>
              <a:sym typeface="Arial"/>
            </a:endParaRPr>
          </a:p>
        </p:txBody>
      </p:sp>
      <p:sp>
        <p:nvSpPr>
          <p:cNvPr id="86" name="Shape 86"/>
          <p:cNvSpPr txBox="1"/>
          <p:nvPr/>
        </p:nvSpPr>
        <p:spPr>
          <a:xfrm>
            <a:off x="6705600" y="6553200"/>
            <a:ext cx="1981199" cy="2286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A08241"/>
              </a:buClr>
              <a:buSzPct val="25000"/>
              <a:buFont typeface="Calibri"/>
              <a:buNone/>
            </a:pPr>
            <a:r>
              <a:rPr lang="en-US" sz="1000" b="0" i="0" u="none" strike="noStrike" cap="none">
                <a:solidFill>
                  <a:srgbClr val="A08241"/>
                </a:solidFill>
                <a:latin typeface="Calibri"/>
                <a:ea typeface="Calibri"/>
                <a:cs typeface="Calibri"/>
                <a:sym typeface="Calibri"/>
              </a:rPr>
              <a:t>*</a:t>
            </a:r>
          </a:p>
        </p:txBody>
      </p:sp>
    </p:spTree>
    <p:extLst>
      <p:ext uri="{BB962C8B-B14F-4D97-AF65-F5344CB8AC3E}">
        <p14:creationId xmlns:p14="http://schemas.microsoft.com/office/powerpoint/2010/main" val="3206226699"/>
      </p:ext>
    </p:extLst>
  </p:cSld>
  <p:clrMapOvr>
    <a:masterClrMapping/>
  </p:clrMapOvr>
  <p:transition spd="slow">
    <p:cu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p:nvPr/>
        </p:nvSpPr>
        <p:spPr>
          <a:xfrm>
            <a:off x="1072141" y="1412178"/>
            <a:ext cx="7138986" cy="40957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2"/>
              </a:buClr>
              <a:buSzPct val="25000"/>
              <a:buFont typeface="Calibri"/>
              <a:buNone/>
            </a:pPr>
            <a:r>
              <a:rPr lang="en-US" sz="1900" b="1" i="0" u="none" strike="noStrike" cap="none" dirty="0" err="1" smtClean="0">
                <a:solidFill>
                  <a:schemeClr val="dk2"/>
                </a:solidFill>
                <a:latin typeface="Calibri"/>
                <a:ea typeface="Calibri"/>
                <a:cs typeface="Calibri"/>
                <a:sym typeface="Calibri"/>
              </a:rPr>
              <a:t>Vervolg</a:t>
            </a:r>
            <a:r>
              <a:rPr lang="en-US" sz="1900" b="1" i="0" u="none" strike="noStrike" cap="none" dirty="0" smtClean="0">
                <a:solidFill>
                  <a:schemeClr val="dk2"/>
                </a:solidFill>
                <a:latin typeface="Calibri"/>
                <a:ea typeface="Calibri"/>
                <a:cs typeface="Calibri"/>
                <a:sym typeface="Calibri"/>
              </a:rPr>
              <a:t> -</a:t>
            </a:r>
            <a:r>
              <a:rPr lang="en-US" sz="1900" b="1" i="0" u="none" strike="noStrike" cap="none" dirty="0" err="1" smtClean="0">
                <a:solidFill>
                  <a:schemeClr val="dk2"/>
                </a:solidFill>
                <a:latin typeface="Calibri"/>
                <a:ea typeface="Calibri"/>
                <a:cs typeface="Calibri"/>
                <a:sym typeface="Calibri"/>
              </a:rPr>
              <a:t>Ondersteuning</a:t>
            </a:r>
            <a:r>
              <a:rPr lang="en-US" sz="1900" b="1" i="0" u="none" strike="noStrike" cap="none" dirty="0" smtClean="0">
                <a:solidFill>
                  <a:schemeClr val="dk2"/>
                </a:solidFill>
                <a:latin typeface="Calibri"/>
                <a:ea typeface="Calibri"/>
                <a:cs typeface="Calibri"/>
                <a:sym typeface="Calibri"/>
              </a:rPr>
              <a:t> </a:t>
            </a:r>
            <a:r>
              <a:rPr lang="en-US" sz="1900" b="1" i="0" u="none" strike="noStrike" cap="none" dirty="0" err="1">
                <a:solidFill>
                  <a:schemeClr val="dk2"/>
                </a:solidFill>
                <a:latin typeface="Calibri"/>
                <a:ea typeface="Calibri"/>
                <a:cs typeface="Calibri"/>
                <a:sym typeface="Calibri"/>
              </a:rPr>
              <a:t>en</a:t>
            </a:r>
            <a:r>
              <a:rPr lang="en-US" sz="1900" b="1" i="0" u="none" strike="noStrike" cap="none" dirty="0">
                <a:solidFill>
                  <a:schemeClr val="dk2"/>
                </a:solidFill>
                <a:latin typeface="Calibri"/>
                <a:ea typeface="Calibri"/>
                <a:cs typeface="Calibri"/>
                <a:sym typeface="Calibri"/>
              </a:rPr>
              <a:t> </a:t>
            </a:r>
            <a:r>
              <a:rPr lang="en-US" sz="1900" b="1" i="0" u="none" strike="noStrike" cap="none" dirty="0" err="1">
                <a:solidFill>
                  <a:schemeClr val="dk2"/>
                </a:solidFill>
                <a:latin typeface="Calibri"/>
                <a:ea typeface="Calibri"/>
                <a:cs typeface="Calibri"/>
                <a:sym typeface="Calibri"/>
              </a:rPr>
              <a:t>begeleiding</a:t>
            </a:r>
            <a:endParaRPr lang="en-US" sz="1900" b="1" i="0" u="none" strike="noStrike" cap="none" dirty="0">
              <a:solidFill>
                <a:schemeClr val="dk2"/>
              </a:solidFill>
              <a:latin typeface="Calibri"/>
              <a:ea typeface="Calibri"/>
              <a:cs typeface="Calibri"/>
              <a:sym typeface="Calibri"/>
            </a:endParaRPr>
          </a:p>
        </p:txBody>
      </p:sp>
      <p:sp>
        <p:nvSpPr>
          <p:cNvPr id="85" name="Shape 85"/>
          <p:cNvSpPr txBox="1"/>
          <p:nvPr/>
        </p:nvSpPr>
        <p:spPr>
          <a:xfrm>
            <a:off x="1043608" y="1916831"/>
            <a:ext cx="7138986" cy="3962399"/>
          </a:xfrm>
          <a:prstGeom prst="rect">
            <a:avLst/>
          </a:prstGeom>
          <a:noFill/>
          <a:ln>
            <a:noFill/>
          </a:ln>
        </p:spPr>
        <p:txBody>
          <a:bodyPr lIns="91425" tIns="45700" rIns="91425" bIns="45700" anchor="t" anchorCtr="0">
            <a:noAutofit/>
          </a:bodyPr>
          <a:lstStyle/>
          <a:p>
            <a:pPr marL="285750" lvl="2" indent="-285750">
              <a:spcBef>
                <a:spcPts val="380"/>
              </a:spcBef>
              <a:buClr>
                <a:schemeClr val="dk1"/>
              </a:buClr>
              <a:buSzPct val="100000"/>
              <a:buFont typeface="Arial" panose="020B0604020202020204" pitchFamily="34" charset="0"/>
              <a:buChar char="•"/>
            </a:pPr>
            <a:r>
              <a:rPr lang="nl-NL" sz="1900" dirty="0" smtClean="0">
                <a:solidFill>
                  <a:schemeClr val="dk1"/>
                </a:solidFill>
                <a:latin typeface="Calibri"/>
                <a:ea typeface="Calibri"/>
                <a:cs typeface="Calibri"/>
              </a:rPr>
              <a:t>Praat </a:t>
            </a:r>
            <a:r>
              <a:rPr lang="nl-NL" sz="1900" dirty="0">
                <a:solidFill>
                  <a:schemeClr val="dk1"/>
                </a:solidFill>
                <a:latin typeface="Calibri"/>
                <a:ea typeface="Calibri"/>
                <a:cs typeface="Calibri"/>
              </a:rPr>
              <a:t>altijd met de jeugdige (ook) apart, tenzij er gegronde redenen zijn om daarvan af te wijken. </a:t>
            </a:r>
            <a:endParaRPr lang="nl-NL" sz="1900" dirty="0" smtClean="0">
              <a:solidFill>
                <a:schemeClr val="dk1"/>
              </a:solidFill>
              <a:latin typeface="Calibri"/>
              <a:ea typeface="Calibri"/>
              <a:cs typeface="Calibri"/>
            </a:endParaRPr>
          </a:p>
          <a:p>
            <a:pPr lvl="2">
              <a:spcBef>
                <a:spcPts val="380"/>
              </a:spcBef>
              <a:buClr>
                <a:schemeClr val="dk1"/>
              </a:buClr>
              <a:buSzPct val="100000"/>
            </a:pPr>
            <a:r>
              <a:rPr lang="nl-NL" sz="1900" dirty="0">
                <a:solidFill>
                  <a:schemeClr val="dk1"/>
                </a:solidFill>
                <a:latin typeface="Calibri"/>
                <a:ea typeface="Calibri"/>
                <a:cs typeface="Calibri"/>
              </a:rPr>
              <a:t> </a:t>
            </a:r>
          </a:p>
          <a:p>
            <a:pPr marL="285750" lvl="2" indent="-285750">
              <a:spcBef>
                <a:spcPts val="380"/>
              </a:spcBef>
              <a:buClr>
                <a:schemeClr val="dk1"/>
              </a:buClr>
              <a:buSzPct val="100000"/>
              <a:buFont typeface="Arial" panose="020B0604020202020204" pitchFamily="34" charset="0"/>
              <a:buChar char="•"/>
            </a:pPr>
            <a:r>
              <a:rPr lang="nl-NL" sz="1900" dirty="0">
                <a:solidFill>
                  <a:schemeClr val="dk1"/>
                </a:solidFill>
                <a:latin typeface="Calibri"/>
                <a:ea typeface="Calibri"/>
                <a:cs typeface="Calibri"/>
              </a:rPr>
              <a:t>Beloof niet, als daarom gevraagd wordt, om informatie geheim te houden; vertel wanneer en waarom je informatie soms moet delen met andere professionals en spreek af om jeugdige en ouders altijd vooraf hierover te informeren.</a:t>
            </a:r>
          </a:p>
          <a:p>
            <a:pPr lvl="2">
              <a:spcBef>
                <a:spcPts val="380"/>
              </a:spcBef>
              <a:buClr>
                <a:schemeClr val="dk1"/>
              </a:buClr>
              <a:buSzPct val="100000"/>
            </a:pPr>
            <a:r>
              <a:rPr lang="nl-NL" sz="1900" dirty="0">
                <a:solidFill>
                  <a:schemeClr val="dk1"/>
                </a:solidFill>
                <a:latin typeface="Calibri"/>
                <a:ea typeface="Calibri"/>
                <a:cs typeface="Calibri"/>
              </a:rPr>
              <a:t> </a:t>
            </a:r>
          </a:p>
          <a:p>
            <a:pPr marL="285750" lvl="2" indent="-285750">
              <a:spcBef>
                <a:spcPts val="380"/>
              </a:spcBef>
              <a:buClr>
                <a:schemeClr val="dk1"/>
              </a:buClr>
              <a:buSzPct val="100000"/>
              <a:buFont typeface="Arial" panose="020B0604020202020204" pitchFamily="34" charset="0"/>
              <a:buChar char="•"/>
            </a:pPr>
            <a:r>
              <a:rPr lang="nl-NL" sz="1900" dirty="0">
                <a:solidFill>
                  <a:schemeClr val="dk1"/>
                </a:solidFill>
                <a:latin typeface="Calibri"/>
                <a:ea typeface="Calibri"/>
                <a:cs typeface="Calibri"/>
              </a:rPr>
              <a:t>Voor gezinnen waarbij het sociale netwerk en de eigen kracht versterkt dient te worden, worden de interventies MIM (eerste 18 maanden) en Home-Start aanbevolen. Daarnaast wordt de oplossingsgerichte werkwijze of  Signs of </a:t>
            </a:r>
            <a:r>
              <a:rPr lang="nl-NL" sz="1900" dirty="0" smtClean="0">
                <a:solidFill>
                  <a:schemeClr val="dk1"/>
                </a:solidFill>
                <a:latin typeface="Calibri"/>
                <a:ea typeface="Calibri"/>
                <a:cs typeface="Calibri"/>
              </a:rPr>
              <a:t>Safety </a:t>
            </a:r>
            <a:r>
              <a:rPr lang="nl-NL" sz="1900" dirty="0">
                <a:solidFill>
                  <a:schemeClr val="dk1"/>
                </a:solidFill>
                <a:latin typeface="Calibri"/>
                <a:ea typeface="Calibri"/>
                <a:cs typeface="Calibri"/>
              </a:rPr>
              <a:t>aanbevolen als een respectvolle manier van werken gericht op het creëren van veiligheid en het betrekken van het sociale netwerk. </a:t>
            </a:r>
            <a:endParaRPr lang="en-US" sz="190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sz="1800" b="0" i="0" u="none" strike="noStrike" cap="none" dirty="0">
              <a:solidFill>
                <a:schemeClr val="dk1"/>
              </a:solidFill>
              <a:latin typeface="Arial"/>
              <a:ea typeface="Arial"/>
              <a:cs typeface="Arial"/>
              <a:sym typeface="Arial"/>
            </a:endParaRPr>
          </a:p>
        </p:txBody>
      </p:sp>
      <p:sp>
        <p:nvSpPr>
          <p:cNvPr id="86" name="Shape 86"/>
          <p:cNvSpPr txBox="1"/>
          <p:nvPr/>
        </p:nvSpPr>
        <p:spPr>
          <a:xfrm>
            <a:off x="6705600" y="6553200"/>
            <a:ext cx="1981199" cy="2286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A08241"/>
              </a:buClr>
              <a:buSzPct val="25000"/>
              <a:buFont typeface="Calibri"/>
              <a:buNone/>
            </a:pPr>
            <a:r>
              <a:rPr lang="en-US" sz="1000" b="0" i="0" u="none" strike="noStrike" cap="none">
                <a:solidFill>
                  <a:srgbClr val="A08241"/>
                </a:solidFill>
                <a:latin typeface="Calibri"/>
                <a:ea typeface="Calibri"/>
                <a:cs typeface="Calibri"/>
                <a:sym typeface="Calibri"/>
              </a:rPr>
              <a:t>*</a:t>
            </a:r>
          </a:p>
        </p:txBody>
      </p:sp>
    </p:spTree>
    <p:extLst>
      <p:ext uri="{BB962C8B-B14F-4D97-AF65-F5344CB8AC3E}">
        <p14:creationId xmlns:p14="http://schemas.microsoft.com/office/powerpoint/2010/main" val="76400747"/>
      </p:ext>
    </p:extLst>
  </p:cSld>
  <p:clrMapOvr>
    <a:masterClrMapping/>
  </p:clrMapOvr>
  <p:transition spd="slow">
    <p:cu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Shape 105"/>
          <p:cNvSpPr txBox="1"/>
          <p:nvPr/>
        </p:nvSpPr>
        <p:spPr>
          <a:xfrm>
            <a:off x="6705600" y="6553200"/>
            <a:ext cx="1981199" cy="2286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A08241"/>
              </a:buClr>
              <a:buSzPct val="25000"/>
              <a:buFont typeface="Calibri"/>
              <a:buNone/>
            </a:pPr>
            <a:r>
              <a:rPr lang="en-US" sz="1000" b="0" i="0" u="none" strike="noStrike" cap="none">
                <a:solidFill>
                  <a:srgbClr val="A08241"/>
                </a:solidFill>
                <a:latin typeface="Calibri"/>
                <a:ea typeface="Calibri"/>
                <a:cs typeface="Calibri"/>
                <a:sym typeface="Calibri"/>
              </a:rPr>
              <a:t>*</a:t>
            </a:r>
          </a:p>
        </p:txBody>
      </p:sp>
      <p:sp>
        <p:nvSpPr>
          <p:cNvPr id="106" name="Shape 106"/>
          <p:cNvSpPr txBox="1"/>
          <p:nvPr/>
        </p:nvSpPr>
        <p:spPr>
          <a:xfrm>
            <a:off x="1218675" y="1800225"/>
            <a:ext cx="7468199" cy="605700"/>
          </a:xfrm>
          <a:prstGeom prst="rect">
            <a:avLst/>
          </a:prstGeom>
          <a:noFill/>
          <a:ln>
            <a:noFill/>
          </a:ln>
        </p:spPr>
        <p:txBody>
          <a:bodyPr lIns="91425" tIns="45700" rIns="91425" bIns="45700" anchor="t" anchorCtr="0">
            <a:noAutofit/>
          </a:bodyPr>
          <a:lstStyle/>
          <a:p>
            <a:pPr lvl="0" rtl="0">
              <a:lnSpc>
                <a:spcPct val="136842"/>
              </a:lnSpc>
              <a:spcBef>
                <a:spcPts val="380"/>
              </a:spcBef>
              <a:buClr>
                <a:schemeClr val="dk1"/>
              </a:buClr>
              <a:buSzPct val="25000"/>
              <a:buFont typeface="Calibri"/>
              <a:buNone/>
            </a:pPr>
            <a:r>
              <a:rPr lang="en-US" sz="1900" b="1" dirty="0">
                <a:solidFill>
                  <a:schemeClr val="dk1"/>
                </a:solidFill>
                <a:latin typeface="Calibri"/>
                <a:ea typeface="Calibri"/>
                <a:cs typeface="Calibri"/>
                <a:sym typeface="Calibri"/>
              </a:rPr>
              <a:t>Hoe kun je in </a:t>
            </a:r>
            <a:r>
              <a:rPr lang="en-US" sz="1900" b="1" dirty="0" err="1">
                <a:solidFill>
                  <a:schemeClr val="dk1"/>
                </a:solidFill>
                <a:latin typeface="Calibri"/>
                <a:ea typeface="Calibri"/>
                <a:cs typeface="Calibri"/>
                <a:sym typeface="Calibri"/>
              </a:rPr>
              <a:t>deze</a:t>
            </a:r>
            <a:r>
              <a:rPr lang="en-US" sz="1900" b="1" dirty="0">
                <a:solidFill>
                  <a:schemeClr val="dk1"/>
                </a:solidFill>
                <a:latin typeface="Calibri"/>
                <a:ea typeface="Calibri"/>
                <a:cs typeface="Calibri"/>
                <a:sym typeface="Calibri"/>
              </a:rPr>
              <a:t> casus de </a:t>
            </a:r>
            <a:r>
              <a:rPr lang="en-US" sz="1900" b="1" dirty="0" err="1">
                <a:solidFill>
                  <a:schemeClr val="dk1"/>
                </a:solidFill>
                <a:latin typeface="Calibri"/>
                <a:ea typeface="Calibri"/>
                <a:cs typeface="Calibri"/>
                <a:sym typeface="Calibri"/>
              </a:rPr>
              <a:t>aanbevelingen</a:t>
            </a:r>
            <a:r>
              <a:rPr lang="en-US" sz="1900" b="1" dirty="0">
                <a:solidFill>
                  <a:schemeClr val="dk1"/>
                </a:solidFill>
                <a:latin typeface="Calibri"/>
                <a:ea typeface="Calibri"/>
                <a:cs typeface="Calibri"/>
                <a:sym typeface="Calibri"/>
              </a:rPr>
              <a:t> van de </a:t>
            </a:r>
            <a:r>
              <a:rPr lang="en-US" sz="1900" b="1" dirty="0" err="1">
                <a:solidFill>
                  <a:schemeClr val="dk1"/>
                </a:solidFill>
                <a:latin typeface="Calibri"/>
                <a:ea typeface="Calibri"/>
                <a:cs typeface="Calibri"/>
                <a:sym typeface="Calibri"/>
              </a:rPr>
              <a:t>richtlijn</a:t>
            </a:r>
            <a:r>
              <a:rPr lang="en-US" sz="1900" b="1" dirty="0">
                <a:solidFill>
                  <a:schemeClr val="dk1"/>
                </a:solidFill>
                <a:latin typeface="Calibri"/>
                <a:ea typeface="Calibri"/>
                <a:cs typeface="Calibri"/>
                <a:sym typeface="Calibri"/>
              </a:rPr>
              <a:t> </a:t>
            </a:r>
            <a:r>
              <a:rPr lang="en-US" sz="1800" b="1" dirty="0" err="1">
                <a:solidFill>
                  <a:schemeClr val="dk1"/>
                </a:solidFill>
              </a:rPr>
              <a:t>toepassen</a:t>
            </a:r>
            <a:r>
              <a:rPr lang="en-US" sz="1800" b="1" dirty="0">
                <a:solidFill>
                  <a:schemeClr val="dk1"/>
                </a:solidFill>
              </a:rPr>
              <a:t>? </a:t>
            </a:r>
          </a:p>
        </p:txBody>
      </p:sp>
      <p:sp>
        <p:nvSpPr>
          <p:cNvPr id="107" name="Shape 107"/>
          <p:cNvSpPr txBox="1"/>
          <p:nvPr/>
        </p:nvSpPr>
        <p:spPr>
          <a:xfrm>
            <a:off x="1547800" y="2405925"/>
            <a:ext cx="7139099" cy="3766199"/>
          </a:xfrm>
          <a:prstGeom prst="rect">
            <a:avLst/>
          </a:prstGeom>
          <a:noFill/>
          <a:ln>
            <a:noFill/>
          </a:ln>
        </p:spPr>
        <p:txBody>
          <a:bodyPr lIns="91425" tIns="45700" rIns="91425" bIns="45700" anchor="t" anchorCtr="0">
            <a:noAutofit/>
          </a:bodyPr>
          <a:lstStyle/>
          <a:p>
            <a:pPr marL="0" marR="0" lvl="0" indent="0" algn="l" rtl="0">
              <a:lnSpc>
                <a:spcPct val="136842"/>
              </a:lnSpc>
              <a:spcBef>
                <a:spcPts val="380"/>
              </a:spcBef>
              <a:spcAft>
                <a:spcPts val="0"/>
              </a:spcAft>
              <a:buClr>
                <a:schemeClr val="dk1"/>
              </a:buClr>
              <a:buSzPct val="25000"/>
              <a:buFont typeface="Calibri"/>
              <a:buNone/>
            </a:pPr>
            <a:r>
              <a:rPr lang="en-US" sz="1900">
                <a:solidFill>
                  <a:schemeClr val="dk1"/>
                </a:solidFill>
                <a:latin typeface="Calibri"/>
                <a:ea typeface="Calibri"/>
                <a:cs typeface="Calibri"/>
                <a:sym typeface="Calibri"/>
              </a:rPr>
              <a:t>Beschrijf een korte casus over begeleiding/ondersteuning of verwijzen/follow up/nazorg  op basis van de richtlijn</a:t>
            </a:r>
          </a:p>
        </p:txBody>
      </p:sp>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Shape 105"/>
          <p:cNvSpPr txBox="1"/>
          <p:nvPr/>
        </p:nvSpPr>
        <p:spPr>
          <a:xfrm>
            <a:off x="6705600" y="6553200"/>
            <a:ext cx="1981199" cy="2286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A08241"/>
              </a:buClr>
              <a:buSzPct val="25000"/>
              <a:buFont typeface="Calibri"/>
              <a:buNone/>
            </a:pPr>
            <a:r>
              <a:rPr lang="en-US" sz="1000" b="0" i="0" u="none" strike="noStrike" cap="none">
                <a:solidFill>
                  <a:srgbClr val="A08241"/>
                </a:solidFill>
                <a:latin typeface="Calibri"/>
                <a:ea typeface="Calibri"/>
                <a:cs typeface="Calibri"/>
                <a:sym typeface="Calibri"/>
              </a:rPr>
              <a:t>*</a:t>
            </a:r>
          </a:p>
        </p:txBody>
      </p:sp>
      <p:sp>
        <p:nvSpPr>
          <p:cNvPr id="107" name="Shape 107"/>
          <p:cNvSpPr txBox="1"/>
          <p:nvPr/>
        </p:nvSpPr>
        <p:spPr>
          <a:xfrm>
            <a:off x="1251360" y="1309475"/>
            <a:ext cx="7451819" cy="3406159"/>
          </a:xfrm>
          <a:prstGeom prst="rect">
            <a:avLst/>
          </a:prstGeom>
          <a:noFill/>
          <a:ln>
            <a:noFill/>
          </a:ln>
        </p:spPr>
        <p:txBody>
          <a:bodyPr lIns="91425" tIns="45700" rIns="91425" bIns="45700" anchor="t" anchorCtr="0">
            <a:noAutofit/>
          </a:bodyPr>
          <a:lstStyle/>
          <a:p>
            <a:pPr marL="285750" lvl="2" indent="-285750">
              <a:spcBef>
                <a:spcPts val="380"/>
              </a:spcBef>
              <a:buClr>
                <a:schemeClr val="dk1"/>
              </a:buClr>
              <a:buSzPct val="100000"/>
              <a:buFont typeface="Arial" panose="020B0604020202020204" pitchFamily="34" charset="0"/>
              <a:buChar char="•"/>
            </a:pPr>
            <a:endParaRPr lang="nl-NL" sz="1900" dirty="0" smtClean="0">
              <a:solidFill>
                <a:schemeClr val="dk1"/>
              </a:solidFill>
              <a:latin typeface="Calibri"/>
              <a:ea typeface="Calibri"/>
              <a:cs typeface="Calibri"/>
            </a:endParaRPr>
          </a:p>
          <a:p>
            <a:pPr marL="285750" lvl="2" indent="-285750">
              <a:spcBef>
                <a:spcPts val="380"/>
              </a:spcBef>
              <a:buClr>
                <a:schemeClr val="dk1"/>
              </a:buClr>
              <a:buSzPct val="100000"/>
              <a:buFont typeface="Arial" panose="020B0604020202020204" pitchFamily="34" charset="0"/>
              <a:buChar char="•"/>
            </a:pPr>
            <a:r>
              <a:rPr lang="nl-NL" sz="1900" i="1" dirty="0" smtClean="0">
                <a:solidFill>
                  <a:schemeClr val="dk1"/>
                </a:solidFill>
                <a:latin typeface="Calibri"/>
                <a:ea typeface="Calibri"/>
                <a:cs typeface="Calibri"/>
              </a:rPr>
              <a:t>Transparant</a:t>
            </a:r>
            <a:r>
              <a:rPr lang="nl-NL" sz="1900" dirty="0" smtClean="0">
                <a:solidFill>
                  <a:schemeClr val="dk1"/>
                </a:solidFill>
                <a:latin typeface="Calibri"/>
                <a:ea typeface="Calibri"/>
                <a:cs typeface="Calibri"/>
              </a:rPr>
              <a:t>: alles wat in het dossier wordt geregistreerd, moet je óók met de ouders bespreken (tenzij er gegronde redenen zijn waarom dit niet kan – noteer die redenen dan).</a:t>
            </a:r>
          </a:p>
          <a:p>
            <a:pPr marL="285750" lvl="2" indent="-285750">
              <a:spcBef>
                <a:spcPts val="380"/>
              </a:spcBef>
              <a:buClr>
                <a:schemeClr val="dk1"/>
              </a:buClr>
              <a:buSzPct val="100000"/>
              <a:buFont typeface="Arial" panose="020B0604020202020204" pitchFamily="34" charset="0"/>
              <a:buChar char="•"/>
            </a:pPr>
            <a:r>
              <a:rPr lang="nl-NL" sz="1900" i="1" dirty="0" smtClean="0">
                <a:solidFill>
                  <a:schemeClr val="dk1"/>
                </a:solidFill>
                <a:latin typeface="Calibri"/>
                <a:ea typeface="Calibri"/>
                <a:cs typeface="Calibri"/>
              </a:rPr>
              <a:t>Feitelijk</a:t>
            </a:r>
            <a:r>
              <a:rPr lang="nl-NL" sz="1900" dirty="0" smtClean="0">
                <a:solidFill>
                  <a:schemeClr val="dk1"/>
                </a:solidFill>
                <a:latin typeface="Calibri"/>
                <a:ea typeface="Calibri"/>
                <a:cs typeface="Calibri"/>
              </a:rPr>
              <a:t>: beschrijf wat je hebt gezien, gehoord (zelf of via andere professionals) of waargenomen, wat je ziet aan de jeugdige, en wat de ouder zegt. </a:t>
            </a:r>
          </a:p>
          <a:p>
            <a:pPr marL="285750" lvl="2" indent="-285750">
              <a:spcBef>
                <a:spcPts val="380"/>
              </a:spcBef>
              <a:buClr>
                <a:schemeClr val="dk1"/>
              </a:buClr>
              <a:buSzPct val="100000"/>
              <a:buFont typeface="Arial" panose="020B0604020202020204" pitchFamily="34" charset="0"/>
              <a:buChar char="•"/>
            </a:pPr>
            <a:r>
              <a:rPr lang="nl-NL" sz="1900" i="1" dirty="0" smtClean="0">
                <a:solidFill>
                  <a:schemeClr val="dk1"/>
                </a:solidFill>
                <a:latin typeface="Calibri"/>
                <a:ea typeface="Calibri"/>
                <a:cs typeface="Calibri"/>
              </a:rPr>
              <a:t>Eenduidig</a:t>
            </a:r>
            <a:r>
              <a:rPr lang="nl-NL" sz="1900" dirty="0" smtClean="0">
                <a:solidFill>
                  <a:schemeClr val="dk1"/>
                </a:solidFill>
                <a:latin typeface="Calibri"/>
                <a:ea typeface="Calibri"/>
                <a:cs typeface="Calibri"/>
              </a:rPr>
              <a:t> in formuleringen: gebruik geen woorden of begrippen die op twee manieren uitgelegd kunnen worden.</a:t>
            </a:r>
          </a:p>
          <a:p>
            <a:pPr marL="285750" lvl="2" indent="-285750">
              <a:spcBef>
                <a:spcPts val="380"/>
              </a:spcBef>
              <a:buClr>
                <a:schemeClr val="dk1"/>
              </a:buClr>
              <a:buSzPct val="100000"/>
              <a:buFont typeface="Arial" panose="020B0604020202020204" pitchFamily="34" charset="0"/>
              <a:buChar char="•"/>
            </a:pPr>
            <a:r>
              <a:rPr lang="nl-NL" sz="1900" i="1" dirty="0" smtClean="0">
                <a:solidFill>
                  <a:schemeClr val="dk1"/>
                </a:solidFill>
                <a:latin typeface="Calibri"/>
                <a:ea typeface="Calibri"/>
                <a:cs typeface="Calibri"/>
              </a:rPr>
              <a:t>Neutraal</a:t>
            </a:r>
            <a:r>
              <a:rPr lang="nl-NL" sz="1900" dirty="0" smtClean="0">
                <a:solidFill>
                  <a:schemeClr val="dk1"/>
                </a:solidFill>
                <a:latin typeface="Calibri"/>
                <a:ea typeface="Calibri"/>
                <a:cs typeface="Calibri"/>
              </a:rPr>
              <a:t>: beschrijf zonder vooringenomenheid. </a:t>
            </a:r>
          </a:p>
          <a:p>
            <a:pPr marL="285750" lvl="2" indent="-285750">
              <a:spcBef>
                <a:spcPts val="380"/>
              </a:spcBef>
              <a:buClr>
                <a:schemeClr val="dk1"/>
              </a:buClr>
              <a:buSzPct val="100000"/>
              <a:buFont typeface="Arial" panose="020B0604020202020204" pitchFamily="34" charset="0"/>
              <a:buChar char="•"/>
            </a:pPr>
            <a:r>
              <a:rPr lang="nl-NL" sz="1900" i="1" dirty="0" smtClean="0">
                <a:solidFill>
                  <a:schemeClr val="dk1"/>
                </a:solidFill>
                <a:latin typeface="Calibri"/>
                <a:ea typeface="Calibri"/>
                <a:cs typeface="Calibri"/>
              </a:rPr>
              <a:t>Volledig</a:t>
            </a:r>
            <a:r>
              <a:rPr lang="nl-NL" sz="1900" dirty="0" smtClean="0">
                <a:solidFill>
                  <a:schemeClr val="dk1"/>
                </a:solidFill>
                <a:latin typeface="Calibri"/>
                <a:ea typeface="Calibri"/>
                <a:cs typeface="Calibri"/>
              </a:rPr>
              <a:t>: naast feiten kunnen ook zorgen, meningen, veronderstellingen, interpretaties, en conclusies geregistreerd worden. Vermeld altijd van wie deze mening of conclusie is.</a:t>
            </a:r>
          </a:p>
          <a:p>
            <a:pPr marL="285750" lvl="2" indent="-285750">
              <a:spcBef>
                <a:spcPts val="380"/>
              </a:spcBef>
              <a:buClr>
                <a:schemeClr val="dk1"/>
              </a:buClr>
              <a:buSzPct val="100000"/>
              <a:buFont typeface="Arial" panose="020B0604020202020204" pitchFamily="34" charset="0"/>
              <a:buChar char="•"/>
            </a:pPr>
            <a:r>
              <a:rPr lang="nl-NL" sz="1900" i="1" dirty="0">
                <a:solidFill>
                  <a:schemeClr val="dk1"/>
                </a:solidFill>
                <a:latin typeface="Calibri"/>
                <a:ea typeface="Calibri"/>
                <a:cs typeface="Calibri"/>
              </a:rPr>
              <a:t>Zorgvuldig</a:t>
            </a:r>
            <a:r>
              <a:rPr lang="nl-NL" sz="1900" dirty="0">
                <a:solidFill>
                  <a:schemeClr val="dk1"/>
                </a:solidFill>
                <a:latin typeface="Calibri"/>
                <a:ea typeface="Calibri"/>
                <a:cs typeface="Calibri"/>
              </a:rPr>
              <a:t>: </a:t>
            </a:r>
            <a:r>
              <a:rPr lang="nl-NL" sz="1900" dirty="0" smtClean="0">
                <a:solidFill>
                  <a:schemeClr val="dk1"/>
                </a:solidFill>
                <a:latin typeface="Calibri"/>
                <a:ea typeface="Calibri"/>
                <a:cs typeface="Calibri"/>
              </a:rPr>
              <a:t>noteer altijd </a:t>
            </a:r>
            <a:r>
              <a:rPr lang="nl-NL" sz="1900" dirty="0">
                <a:solidFill>
                  <a:schemeClr val="dk1"/>
                </a:solidFill>
                <a:latin typeface="Calibri"/>
                <a:ea typeface="Calibri"/>
                <a:cs typeface="Calibri"/>
              </a:rPr>
              <a:t>de bron als er informatie van derden wordt vastgelegd (ook als </a:t>
            </a:r>
            <a:r>
              <a:rPr lang="nl-NL" sz="1900" dirty="0" smtClean="0">
                <a:solidFill>
                  <a:schemeClr val="dk1"/>
                </a:solidFill>
                <a:latin typeface="Calibri"/>
                <a:ea typeface="Calibri"/>
                <a:cs typeface="Calibri"/>
              </a:rPr>
              <a:t>dit </a:t>
            </a:r>
            <a:r>
              <a:rPr lang="nl-NL" sz="1900" dirty="0">
                <a:solidFill>
                  <a:schemeClr val="dk1"/>
                </a:solidFill>
                <a:latin typeface="Calibri"/>
                <a:ea typeface="Calibri"/>
                <a:cs typeface="Calibri"/>
              </a:rPr>
              <a:t>één van de ouders is). Vermeld </a:t>
            </a:r>
            <a:r>
              <a:rPr lang="nl-NL" sz="1900" dirty="0" smtClean="0">
                <a:solidFill>
                  <a:schemeClr val="dk1"/>
                </a:solidFill>
                <a:latin typeface="Calibri"/>
                <a:ea typeface="Calibri"/>
                <a:cs typeface="Calibri"/>
              </a:rPr>
              <a:t>duidelijk dat </a:t>
            </a:r>
            <a:r>
              <a:rPr lang="nl-NL" sz="1900" dirty="0">
                <a:solidFill>
                  <a:schemeClr val="dk1"/>
                </a:solidFill>
                <a:latin typeface="Calibri"/>
                <a:ea typeface="Calibri"/>
                <a:cs typeface="Calibri"/>
              </a:rPr>
              <a:t>het gaat om een interpretatie, hypothese of </a:t>
            </a:r>
            <a:r>
              <a:rPr lang="nl-NL" sz="1900" dirty="0" smtClean="0">
                <a:solidFill>
                  <a:schemeClr val="dk1"/>
                </a:solidFill>
                <a:latin typeface="Calibri"/>
                <a:ea typeface="Calibri"/>
                <a:cs typeface="Calibri"/>
              </a:rPr>
              <a:t>veronderstelling. </a:t>
            </a:r>
          </a:p>
        </p:txBody>
      </p:sp>
      <p:sp>
        <p:nvSpPr>
          <p:cNvPr id="5" name="Shape 106"/>
          <p:cNvSpPr txBox="1"/>
          <p:nvPr/>
        </p:nvSpPr>
        <p:spPr>
          <a:xfrm>
            <a:off x="1261271" y="930724"/>
            <a:ext cx="7468199" cy="605700"/>
          </a:xfrm>
          <a:prstGeom prst="rect">
            <a:avLst/>
          </a:prstGeom>
          <a:noFill/>
          <a:ln>
            <a:noFill/>
          </a:ln>
        </p:spPr>
        <p:txBody>
          <a:bodyPr lIns="91425" tIns="45700" rIns="91425" bIns="45700" anchor="t" anchorCtr="0">
            <a:noAutofit/>
          </a:bodyPr>
          <a:lstStyle/>
          <a:p>
            <a:pPr lvl="0" rtl="0">
              <a:lnSpc>
                <a:spcPct val="136842"/>
              </a:lnSpc>
              <a:spcBef>
                <a:spcPts val="380"/>
              </a:spcBef>
              <a:buClr>
                <a:schemeClr val="dk1"/>
              </a:buClr>
              <a:buSzPct val="25000"/>
              <a:buFont typeface="Calibri"/>
              <a:buNone/>
            </a:pPr>
            <a:r>
              <a:rPr lang="en-US" sz="1800" b="1" dirty="0" err="1" smtClean="0">
                <a:solidFill>
                  <a:schemeClr val="dk1"/>
                </a:solidFill>
              </a:rPr>
              <a:t>Registratie</a:t>
            </a:r>
            <a:r>
              <a:rPr lang="en-US" sz="1800" b="1" dirty="0" smtClean="0">
                <a:solidFill>
                  <a:schemeClr val="dk1"/>
                </a:solidFill>
              </a:rPr>
              <a:t> </a:t>
            </a:r>
            <a:endParaRPr lang="en-US" sz="1800" b="1" dirty="0">
              <a:solidFill>
                <a:schemeClr val="dk1"/>
              </a:solidFill>
            </a:endParaRPr>
          </a:p>
        </p:txBody>
      </p:sp>
    </p:spTree>
    <p:extLst>
      <p:ext uri="{BB962C8B-B14F-4D97-AF65-F5344CB8AC3E}">
        <p14:creationId xmlns:p14="http://schemas.microsoft.com/office/powerpoint/2010/main" val="665392537"/>
      </p:ext>
    </p:extLst>
  </p:cSld>
  <p:clrMapOvr>
    <a:masterClrMapping/>
  </p:clrMapOvr>
  <p:transition spd="slow">
    <p:cu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Shape 105"/>
          <p:cNvSpPr txBox="1"/>
          <p:nvPr/>
        </p:nvSpPr>
        <p:spPr>
          <a:xfrm>
            <a:off x="6705600" y="6553200"/>
            <a:ext cx="1981199" cy="2286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A08241"/>
              </a:buClr>
              <a:buSzPct val="25000"/>
              <a:buFont typeface="Calibri"/>
              <a:buNone/>
            </a:pPr>
            <a:r>
              <a:rPr lang="en-US" sz="1000" b="0" i="0" u="none" strike="noStrike" cap="none">
                <a:solidFill>
                  <a:srgbClr val="A08241"/>
                </a:solidFill>
                <a:latin typeface="Calibri"/>
                <a:ea typeface="Calibri"/>
                <a:cs typeface="Calibri"/>
                <a:sym typeface="Calibri"/>
              </a:rPr>
              <a:t>*</a:t>
            </a:r>
          </a:p>
        </p:txBody>
      </p:sp>
      <p:sp>
        <p:nvSpPr>
          <p:cNvPr id="107" name="Shape 107"/>
          <p:cNvSpPr txBox="1"/>
          <p:nvPr/>
        </p:nvSpPr>
        <p:spPr>
          <a:xfrm>
            <a:off x="1259632" y="1556792"/>
            <a:ext cx="7139099" cy="3766199"/>
          </a:xfrm>
          <a:prstGeom prst="rect">
            <a:avLst/>
          </a:prstGeom>
          <a:noFill/>
          <a:ln>
            <a:noFill/>
          </a:ln>
        </p:spPr>
        <p:txBody>
          <a:bodyPr lIns="91425" tIns="45700" rIns="91425" bIns="45700" anchor="t" anchorCtr="0">
            <a:noAutofit/>
          </a:bodyPr>
          <a:lstStyle/>
          <a:p>
            <a:pPr lvl="2">
              <a:spcBef>
                <a:spcPts val="380"/>
              </a:spcBef>
              <a:buClr>
                <a:schemeClr val="dk1"/>
              </a:buClr>
              <a:buSzPct val="100000"/>
            </a:pPr>
            <a:r>
              <a:rPr lang="nl-NL" sz="1900" b="1" dirty="0" smtClean="0">
                <a:solidFill>
                  <a:schemeClr val="dk1"/>
                </a:solidFill>
                <a:latin typeface="Calibri"/>
                <a:ea typeface="Calibri"/>
                <a:cs typeface="Calibri"/>
              </a:rPr>
              <a:t>Vervolg registeren</a:t>
            </a:r>
          </a:p>
          <a:p>
            <a:pPr marL="285750" lvl="2" indent="-285750">
              <a:spcBef>
                <a:spcPts val="380"/>
              </a:spcBef>
              <a:buClr>
                <a:schemeClr val="dk1"/>
              </a:buClr>
              <a:buSzPct val="100000"/>
              <a:buFont typeface="Arial" panose="020B0604020202020204" pitchFamily="34" charset="0"/>
              <a:buChar char="•"/>
            </a:pPr>
            <a:r>
              <a:rPr lang="nl-NL" sz="1900" dirty="0" smtClean="0">
                <a:solidFill>
                  <a:schemeClr val="dk1"/>
                </a:solidFill>
                <a:latin typeface="Calibri"/>
                <a:ea typeface="Calibri"/>
                <a:cs typeface="Calibri"/>
              </a:rPr>
              <a:t>Verplaats </a:t>
            </a:r>
            <a:r>
              <a:rPr lang="nl-NL" sz="1900" dirty="0">
                <a:solidFill>
                  <a:schemeClr val="dk1"/>
                </a:solidFill>
                <a:latin typeface="Calibri"/>
                <a:ea typeface="Calibri"/>
                <a:cs typeface="Calibri"/>
              </a:rPr>
              <a:t>je in de ouder: vraag je bij alles wat je registreert af wat de direct betrokkenen, dus ouders, jeugdigen en andere betrokkenen van de informatie zullen vinden. </a:t>
            </a:r>
          </a:p>
          <a:p>
            <a:pPr marL="285750" lvl="2" indent="-285750">
              <a:spcBef>
                <a:spcPts val="380"/>
              </a:spcBef>
              <a:buClr>
                <a:schemeClr val="dk1"/>
              </a:buClr>
              <a:buSzPct val="100000"/>
              <a:buFont typeface="Arial" panose="020B0604020202020204" pitchFamily="34" charset="0"/>
              <a:buChar char="•"/>
            </a:pPr>
            <a:r>
              <a:rPr lang="nl-NL" sz="1900" dirty="0" smtClean="0">
                <a:solidFill>
                  <a:schemeClr val="dk1"/>
                </a:solidFill>
                <a:latin typeface="Calibri"/>
                <a:ea typeface="Calibri"/>
                <a:cs typeface="Calibri"/>
              </a:rPr>
              <a:t>Registreer </a:t>
            </a:r>
            <a:r>
              <a:rPr lang="nl-NL" sz="1900" dirty="0">
                <a:solidFill>
                  <a:schemeClr val="dk1"/>
                </a:solidFill>
                <a:latin typeface="Calibri"/>
                <a:ea typeface="Calibri"/>
                <a:cs typeface="Calibri"/>
              </a:rPr>
              <a:t>op basis van welke bevindingen, gesprekken en adviezen je tot het oordeel bent gekomen dat je zorgen hebt over de opvoed- en/of opgroeisituatie van de jeugdige en kindermishandeling in overweging neemt. </a:t>
            </a:r>
          </a:p>
          <a:p>
            <a:pPr marL="285750" lvl="2" indent="-285750">
              <a:spcBef>
                <a:spcPts val="380"/>
              </a:spcBef>
              <a:buClr>
                <a:schemeClr val="dk1"/>
              </a:buClr>
              <a:buSzPct val="100000"/>
              <a:buFont typeface="Arial" panose="020B0604020202020204" pitchFamily="34" charset="0"/>
              <a:buChar char="•"/>
            </a:pPr>
            <a:r>
              <a:rPr lang="nl-NL" sz="1900" dirty="0" smtClean="0">
                <a:solidFill>
                  <a:schemeClr val="dk1"/>
                </a:solidFill>
                <a:latin typeface="Calibri"/>
                <a:ea typeface="Calibri"/>
                <a:cs typeface="Calibri"/>
              </a:rPr>
              <a:t>Geef </a:t>
            </a:r>
            <a:r>
              <a:rPr lang="nl-NL" sz="1900" dirty="0">
                <a:solidFill>
                  <a:schemeClr val="dk1"/>
                </a:solidFill>
                <a:latin typeface="Calibri"/>
                <a:ea typeface="Calibri"/>
                <a:cs typeface="Calibri"/>
              </a:rPr>
              <a:t>aan op basis van welke bevindingen, gesprekken en adviezen je zorgen eventueel zijn weggenomen, of juist niet.</a:t>
            </a:r>
          </a:p>
          <a:p>
            <a:pPr lvl="2">
              <a:spcBef>
                <a:spcPts val="380"/>
              </a:spcBef>
              <a:buClr>
                <a:schemeClr val="dk1"/>
              </a:buClr>
              <a:buSzPct val="100000"/>
            </a:pPr>
            <a:r>
              <a:rPr lang="nl-NL" sz="1900" dirty="0">
                <a:solidFill>
                  <a:schemeClr val="dk1"/>
                </a:solidFill>
                <a:latin typeface="Calibri"/>
                <a:ea typeface="Calibri"/>
                <a:cs typeface="Calibri"/>
              </a:rPr>
              <a:t> </a:t>
            </a:r>
            <a:endParaRPr lang="nl-NL" sz="1900" dirty="0" smtClean="0">
              <a:solidFill>
                <a:schemeClr val="dk1"/>
              </a:solidFill>
              <a:latin typeface="Calibri"/>
              <a:ea typeface="Calibri"/>
              <a:cs typeface="Calibri"/>
            </a:endParaRPr>
          </a:p>
          <a:p>
            <a:pPr marL="285750" lvl="2" indent="-285750">
              <a:spcBef>
                <a:spcPts val="380"/>
              </a:spcBef>
              <a:buClr>
                <a:schemeClr val="dk1"/>
              </a:buClr>
              <a:buSzPct val="100000"/>
              <a:buFont typeface="Arial" panose="020B0604020202020204" pitchFamily="34" charset="0"/>
              <a:buChar char="•"/>
            </a:pPr>
            <a:r>
              <a:rPr lang="nl-NL" sz="1900" dirty="0" smtClean="0">
                <a:solidFill>
                  <a:schemeClr val="dk1"/>
                </a:solidFill>
                <a:latin typeface="Calibri"/>
                <a:ea typeface="Calibri"/>
                <a:cs typeface="Calibri"/>
              </a:rPr>
              <a:t>Geef in het dossier duidelijk aan dat de Meldcode Huiselijk Geweld en Kindermishandeling in werking treedt. </a:t>
            </a:r>
            <a:endParaRPr lang="nl-NL" sz="19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76485034"/>
      </p:ext>
    </p:extLst>
  </p:cSld>
  <p:clrMapOvr>
    <a:masterClrMapping/>
  </p:clrMapOvr>
  <p:transition spd="slow">
    <p:cu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Shape 105"/>
          <p:cNvSpPr txBox="1"/>
          <p:nvPr/>
        </p:nvSpPr>
        <p:spPr>
          <a:xfrm>
            <a:off x="6705600" y="6553200"/>
            <a:ext cx="1981199" cy="2286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A08241"/>
              </a:buClr>
              <a:buSzPct val="25000"/>
              <a:buFont typeface="Calibri"/>
              <a:buNone/>
            </a:pPr>
            <a:r>
              <a:rPr lang="en-US" sz="1000" b="0" i="0" u="none" strike="noStrike" cap="none">
                <a:solidFill>
                  <a:srgbClr val="A08241"/>
                </a:solidFill>
                <a:latin typeface="Calibri"/>
                <a:ea typeface="Calibri"/>
                <a:cs typeface="Calibri"/>
                <a:sym typeface="Calibri"/>
              </a:rPr>
              <a:t>*</a:t>
            </a:r>
          </a:p>
        </p:txBody>
      </p:sp>
      <p:sp>
        <p:nvSpPr>
          <p:cNvPr id="107" name="Shape 107"/>
          <p:cNvSpPr txBox="1"/>
          <p:nvPr/>
        </p:nvSpPr>
        <p:spPr>
          <a:xfrm>
            <a:off x="1259632" y="1556792"/>
            <a:ext cx="7139099" cy="3766199"/>
          </a:xfrm>
          <a:prstGeom prst="rect">
            <a:avLst/>
          </a:prstGeom>
          <a:noFill/>
          <a:ln>
            <a:noFill/>
          </a:ln>
        </p:spPr>
        <p:txBody>
          <a:bodyPr lIns="91425" tIns="45700" rIns="91425" bIns="45700" anchor="t" anchorCtr="0">
            <a:noAutofit/>
          </a:bodyPr>
          <a:lstStyle/>
          <a:p>
            <a:pPr lvl="0">
              <a:lnSpc>
                <a:spcPct val="136842"/>
              </a:lnSpc>
              <a:spcBef>
                <a:spcPts val="380"/>
              </a:spcBef>
              <a:buClr>
                <a:schemeClr val="dk1"/>
              </a:buClr>
              <a:buSzPct val="25000"/>
            </a:pPr>
            <a:r>
              <a:rPr lang="nl-NL" sz="1900" dirty="0" smtClean="0">
                <a:solidFill>
                  <a:schemeClr val="dk1"/>
                </a:solidFill>
                <a:latin typeface="Calibri"/>
                <a:ea typeface="Calibri"/>
                <a:cs typeface="Calibri"/>
                <a:sym typeface="Calibri"/>
              </a:rPr>
              <a:t>Aanbeveling:</a:t>
            </a:r>
            <a:endParaRPr lang="nl-NL" sz="1900" dirty="0">
              <a:solidFill>
                <a:schemeClr val="dk1"/>
              </a:solidFill>
              <a:latin typeface="Calibri"/>
              <a:ea typeface="Calibri"/>
              <a:cs typeface="Calibri"/>
              <a:sym typeface="Calibri"/>
            </a:endParaRPr>
          </a:p>
          <a:p>
            <a:pPr lvl="0">
              <a:lnSpc>
                <a:spcPct val="136842"/>
              </a:lnSpc>
              <a:spcBef>
                <a:spcPts val="380"/>
              </a:spcBef>
              <a:buClr>
                <a:schemeClr val="dk1"/>
              </a:buClr>
              <a:buSzPct val="25000"/>
            </a:pPr>
            <a:r>
              <a:rPr lang="nl-NL" sz="1900" dirty="0" smtClean="0">
                <a:solidFill>
                  <a:schemeClr val="dk1"/>
                </a:solidFill>
                <a:latin typeface="Calibri"/>
                <a:ea typeface="Calibri"/>
                <a:cs typeface="Calibri"/>
                <a:sym typeface="Calibri"/>
              </a:rPr>
              <a:t>Stap 0: Stel </a:t>
            </a:r>
            <a:r>
              <a:rPr lang="nl-NL" sz="1900" dirty="0">
                <a:solidFill>
                  <a:schemeClr val="dk1"/>
                </a:solidFill>
                <a:latin typeface="Calibri"/>
                <a:ea typeface="Calibri"/>
                <a:cs typeface="Calibri"/>
                <a:sym typeface="Calibri"/>
              </a:rPr>
              <a:t>standaard bij ieder contactmoment neutraal geformuleerde vragen aan ouders en jeugdigen over de veiligheid in het gezin, vanaf de voorgaande keer dat het kind gezien is.</a:t>
            </a:r>
          </a:p>
          <a:p>
            <a:pPr lvl="0">
              <a:lnSpc>
                <a:spcPct val="136842"/>
              </a:lnSpc>
              <a:spcBef>
                <a:spcPts val="380"/>
              </a:spcBef>
              <a:buClr>
                <a:schemeClr val="dk1"/>
              </a:buClr>
              <a:buSzPct val="25000"/>
            </a:pPr>
            <a:r>
              <a:rPr lang="nl-NL" sz="1900" dirty="0" smtClean="0">
                <a:solidFill>
                  <a:schemeClr val="dk1"/>
                </a:solidFill>
                <a:latin typeface="Calibri"/>
                <a:ea typeface="Calibri"/>
                <a:cs typeface="Calibri"/>
                <a:sym typeface="Calibri"/>
              </a:rPr>
              <a:t>Noteer </a:t>
            </a:r>
            <a:r>
              <a:rPr lang="nl-NL" sz="1900" dirty="0">
                <a:solidFill>
                  <a:schemeClr val="dk1"/>
                </a:solidFill>
                <a:latin typeface="Calibri"/>
                <a:ea typeface="Calibri"/>
                <a:cs typeface="Calibri"/>
                <a:sym typeface="Calibri"/>
              </a:rPr>
              <a:t>je bevindingen in de gebruikelijke velden in het DD JGZ. Het voert te ver om dat hier voor alle mogelijke elementen te beschrijven. In feite betreft het alle bevindingen die het kind betreffen. </a:t>
            </a:r>
          </a:p>
          <a:p>
            <a:pPr lvl="0">
              <a:lnSpc>
                <a:spcPct val="136842"/>
              </a:lnSpc>
              <a:spcBef>
                <a:spcPts val="380"/>
              </a:spcBef>
              <a:buClr>
                <a:schemeClr val="dk1"/>
              </a:buClr>
              <a:buSzPct val="25000"/>
            </a:pPr>
            <a:r>
              <a:rPr lang="nl-NL" sz="1900" dirty="0">
                <a:solidFill>
                  <a:schemeClr val="dk1"/>
                </a:solidFill>
                <a:latin typeface="Calibri"/>
                <a:ea typeface="Calibri"/>
                <a:cs typeface="Calibri"/>
                <a:sym typeface="Calibri"/>
              </a:rPr>
              <a:t>Een dergelijk contact kan meerdere malen plaatsvinden.</a:t>
            </a:r>
          </a:p>
          <a:p>
            <a:pPr lvl="0">
              <a:lnSpc>
                <a:spcPct val="136842"/>
              </a:lnSpc>
              <a:spcBef>
                <a:spcPts val="380"/>
              </a:spcBef>
              <a:buClr>
                <a:schemeClr val="dk1"/>
              </a:buClr>
              <a:buSzPct val="25000"/>
            </a:pPr>
            <a:endParaRPr lang="nl-NL" sz="19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08395284"/>
      </p:ext>
    </p:extLst>
  </p:cSld>
  <p:clrMapOvr>
    <a:masterClrMapping/>
  </p:clrMapOvr>
  <p:transition spd="slow">
    <p:cu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Shape 105"/>
          <p:cNvSpPr txBox="1"/>
          <p:nvPr/>
        </p:nvSpPr>
        <p:spPr>
          <a:xfrm>
            <a:off x="6705600" y="6553200"/>
            <a:ext cx="1981199" cy="2286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A08241"/>
              </a:buClr>
              <a:buSzPct val="25000"/>
              <a:buFont typeface="Calibri"/>
              <a:buNone/>
            </a:pPr>
            <a:r>
              <a:rPr lang="en-US" sz="1000" b="0" i="0" u="none" strike="noStrike" cap="none">
                <a:solidFill>
                  <a:srgbClr val="A08241"/>
                </a:solidFill>
                <a:latin typeface="Calibri"/>
                <a:ea typeface="Calibri"/>
                <a:cs typeface="Calibri"/>
                <a:sym typeface="Calibri"/>
              </a:rPr>
              <a:t>*</a:t>
            </a:r>
          </a:p>
        </p:txBody>
      </p:sp>
      <p:sp>
        <p:nvSpPr>
          <p:cNvPr id="107" name="Shape 107"/>
          <p:cNvSpPr txBox="1"/>
          <p:nvPr/>
        </p:nvSpPr>
        <p:spPr>
          <a:xfrm>
            <a:off x="827585" y="1700808"/>
            <a:ext cx="7571146" cy="3766199"/>
          </a:xfrm>
          <a:prstGeom prst="rect">
            <a:avLst/>
          </a:prstGeom>
          <a:noFill/>
          <a:ln>
            <a:noFill/>
          </a:ln>
        </p:spPr>
        <p:txBody>
          <a:bodyPr lIns="91425" tIns="45700" rIns="91425" bIns="45700" anchor="t" anchorCtr="0">
            <a:noAutofit/>
          </a:bodyPr>
          <a:lstStyle/>
          <a:p>
            <a:pPr lvl="0">
              <a:lnSpc>
                <a:spcPct val="136842"/>
              </a:lnSpc>
              <a:spcBef>
                <a:spcPts val="380"/>
              </a:spcBef>
              <a:buClr>
                <a:schemeClr val="dk1"/>
              </a:buClr>
              <a:buSzPct val="25000"/>
            </a:pPr>
            <a:r>
              <a:rPr lang="nl-NL" sz="1900" dirty="0" smtClean="0">
                <a:solidFill>
                  <a:schemeClr val="dk1"/>
                </a:solidFill>
                <a:latin typeface="Calibri"/>
                <a:ea typeface="Calibri"/>
                <a:cs typeface="Calibri"/>
                <a:sym typeface="Calibri"/>
              </a:rPr>
              <a:t>Aanbeveling: stap 0: overweeg </a:t>
            </a:r>
            <a:r>
              <a:rPr lang="nl-NL" sz="1900" dirty="0">
                <a:solidFill>
                  <a:schemeClr val="dk1"/>
                </a:solidFill>
                <a:latin typeface="Calibri"/>
                <a:ea typeface="Calibri"/>
                <a:cs typeface="Calibri"/>
                <a:sym typeface="Calibri"/>
              </a:rPr>
              <a:t>altijd bij alles wat je constateert bij jeugdigen en hun ouders (psychosociale omstandigheden, gedrag en ontwikkeling, psychische gesteldheid, fysieke kenmerken): is dit kind veilig of kán hier sprake zijn van kindermishandeling? Deel je </a:t>
            </a:r>
            <a:r>
              <a:rPr lang="nl-NL" sz="1900" dirty="0" smtClean="0">
                <a:solidFill>
                  <a:schemeClr val="dk1"/>
                </a:solidFill>
                <a:latin typeface="Calibri"/>
                <a:ea typeface="Calibri"/>
                <a:cs typeface="Calibri"/>
                <a:sym typeface="Calibri"/>
              </a:rPr>
              <a:t>constateringen met </a:t>
            </a:r>
            <a:r>
              <a:rPr lang="nl-NL" sz="1900" dirty="0">
                <a:solidFill>
                  <a:schemeClr val="dk1"/>
                </a:solidFill>
                <a:latin typeface="Calibri"/>
                <a:ea typeface="Calibri"/>
                <a:cs typeface="Calibri"/>
                <a:sym typeface="Calibri"/>
              </a:rPr>
              <a:t>de ouders en ga na wat verklaringen kunnen </a:t>
            </a:r>
            <a:r>
              <a:rPr lang="nl-NL" sz="1900" dirty="0" smtClean="0">
                <a:solidFill>
                  <a:schemeClr val="dk1"/>
                </a:solidFill>
                <a:latin typeface="Calibri"/>
                <a:ea typeface="Calibri"/>
                <a:cs typeface="Calibri"/>
                <a:sym typeface="Calibri"/>
              </a:rPr>
              <a:t>zijn. </a:t>
            </a:r>
            <a:r>
              <a:rPr lang="nl-NL" sz="1900" dirty="0">
                <a:solidFill>
                  <a:schemeClr val="dk1"/>
                </a:solidFill>
                <a:latin typeface="Calibri"/>
                <a:ea typeface="Calibri"/>
                <a:cs typeface="Calibri"/>
                <a:sym typeface="Calibri"/>
              </a:rPr>
              <a:t>Beslis expliciet of je zorgen weggenomen worden of versterken tot een vermoeden of verdenking. </a:t>
            </a:r>
            <a:r>
              <a:rPr lang="nl-NL" sz="1900" dirty="0" smtClean="0">
                <a:solidFill>
                  <a:schemeClr val="dk1"/>
                </a:solidFill>
                <a:latin typeface="Calibri"/>
                <a:ea typeface="Calibri"/>
                <a:cs typeface="Calibri"/>
                <a:sym typeface="Calibri"/>
              </a:rPr>
              <a:t>Registreer dit.</a:t>
            </a:r>
          </a:p>
          <a:p>
            <a:pPr lvl="0">
              <a:lnSpc>
                <a:spcPct val="136842"/>
              </a:lnSpc>
              <a:spcBef>
                <a:spcPts val="380"/>
              </a:spcBef>
              <a:buClr>
                <a:schemeClr val="dk1"/>
              </a:buClr>
              <a:buSzPct val="25000"/>
            </a:pPr>
            <a:endParaRPr lang="nl-NL" sz="1900" dirty="0">
              <a:solidFill>
                <a:schemeClr val="dk1"/>
              </a:solidFill>
              <a:latin typeface="Calibri"/>
              <a:ea typeface="Calibri"/>
              <a:cs typeface="Calibri"/>
              <a:sym typeface="Calibri"/>
            </a:endParaRPr>
          </a:p>
          <a:p>
            <a:pPr lvl="0">
              <a:lnSpc>
                <a:spcPct val="136842"/>
              </a:lnSpc>
              <a:spcBef>
                <a:spcPts val="380"/>
              </a:spcBef>
              <a:buClr>
                <a:schemeClr val="dk1"/>
              </a:buClr>
              <a:buSzPct val="25000"/>
            </a:pPr>
            <a:r>
              <a:rPr lang="nl-NL" sz="1900" dirty="0" smtClean="0">
                <a:solidFill>
                  <a:schemeClr val="dk1"/>
                </a:solidFill>
                <a:latin typeface="Calibri"/>
                <a:ea typeface="Calibri"/>
                <a:cs typeface="Calibri"/>
                <a:sym typeface="Calibri"/>
              </a:rPr>
              <a:t>Stap 1: registreer inwerkingtreding meldcode (maar hierna niet per se volgordelijke stappen)</a:t>
            </a:r>
          </a:p>
        </p:txBody>
      </p:sp>
    </p:spTree>
    <p:extLst>
      <p:ext uri="{BB962C8B-B14F-4D97-AF65-F5344CB8AC3E}">
        <p14:creationId xmlns:p14="http://schemas.microsoft.com/office/powerpoint/2010/main" val="4017152773"/>
      </p:ext>
    </p:extLst>
  </p:cSld>
  <p:clrMapOvr>
    <a:masterClrMapping/>
  </p:clrMapOvr>
  <p:transition spd="slow">
    <p:cu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4" name="Shape 114"/>
          <p:cNvSpPr txBox="1"/>
          <p:nvPr/>
        </p:nvSpPr>
        <p:spPr>
          <a:xfrm>
            <a:off x="6705600" y="6553200"/>
            <a:ext cx="1981199" cy="2286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A08241"/>
              </a:buClr>
              <a:buSzPct val="25000"/>
              <a:buFont typeface="Calibri"/>
              <a:buNone/>
            </a:pPr>
            <a:r>
              <a:rPr lang="en-US" sz="1000" b="0" i="0" u="none" strike="noStrike" cap="none">
                <a:solidFill>
                  <a:srgbClr val="A08241"/>
                </a:solidFill>
                <a:latin typeface="Calibri"/>
                <a:ea typeface="Calibri"/>
                <a:cs typeface="Calibri"/>
                <a:sym typeface="Calibri"/>
              </a:rPr>
              <a:t>*</a:t>
            </a:r>
          </a:p>
        </p:txBody>
      </p:sp>
      <p:graphicFrame>
        <p:nvGraphicFramePr>
          <p:cNvPr id="8" name="Object 7"/>
          <p:cNvGraphicFramePr>
            <a:graphicFrameLocks noChangeAspect="1"/>
          </p:cNvGraphicFramePr>
          <p:nvPr>
            <p:extLst>
              <p:ext uri="{D42A27DB-BD31-4B8C-83A1-F6EECF244321}">
                <p14:modId xmlns:p14="http://schemas.microsoft.com/office/powerpoint/2010/main" val="2402205315"/>
              </p:ext>
            </p:extLst>
          </p:nvPr>
        </p:nvGraphicFramePr>
        <p:xfrm>
          <a:off x="627347" y="1490663"/>
          <a:ext cx="8265133" cy="5176837"/>
        </p:xfrm>
        <a:graphic>
          <a:graphicData uri="http://schemas.openxmlformats.org/presentationml/2006/ole">
            <mc:AlternateContent xmlns:mc="http://schemas.openxmlformats.org/markup-compatibility/2006">
              <mc:Choice xmlns:v="urn:schemas-microsoft-com:vml" Requires="v">
                <p:oleObj spid="_x0000_s3091" name="Document" r:id="rId5" imgW="5869774" imgH="4760506" progId="Word.Document.12">
                  <p:embed/>
                </p:oleObj>
              </mc:Choice>
              <mc:Fallback>
                <p:oleObj name="Document" r:id="rId5" imgW="5869774" imgH="4760506" progId="Word.Document.12">
                  <p:embed/>
                  <p:pic>
                    <p:nvPicPr>
                      <p:cNvPr id="0" name=""/>
                      <p:cNvPicPr/>
                      <p:nvPr/>
                    </p:nvPicPr>
                    <p:blipFill>
                      <a:blip r:embed="rId6"/>
                      <a:stretch>
                        <a:fillRect/>
                      </a:stretch>
                    </p:blipFill>
                    <p:spPr>
                      <a:xfrm>
                        <a:off x="627347" y="1490663"/>
                        <a:ext cx="8265133" cy="5176837"/>
                      </a:xfrm>
                      <a:prstGeom prst="rect">
                        <a:avLst/>
                      </a:prstGeom>
                    </p:spPr>
                  </p:pic>
                </p:oleObj>
              </mc:Fallback>
            </mc:AlternateContent>
          </a:graphicData>
        </a:graphic>
      </p:graphicFrame>
    </p:spTree>
  </p:cSld>
  <p:clrMapOvr>
    <a:masterClrMapping/>
  </p:clrMapOvr>
  <p:transition spd="slow">
    <p:cu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Shape 105"/>
          <p:cNvSpPr txBox="1"/>
          <p:nvPr/>
        </p:nvSpPr>
        <p:spPr>
          <a:xfrm>
            <a:off x="6705600" y="6553200"/>
            <a:ext cx="1981199" cy="2286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A08241"/>
              </a:buClr>
              <a:buSzPct val="25000"/>
              <a:buFont typeface="Calibri"/>
              <a:buNone/>
            </a:pPr>
            <a:r>
              <a:rPr lang="en-US" sz="1000" b="0" i="0" u="none" strike="noStrike" cap="none">
                <a:solidFill>
                  <a:srgbClr val="A08241"/>
                </a:solidFill>
                <a:latin typeface="Calibri"/>
                <a:ea typeface="Calibri"/>
                <a:cs typeface="Calibri"/>
                <a:sym typeface="Calibri"/>
              </a:rPr>
              <a:t>*</a:t>
            </a:r>
          </a:p>
        </p:txBody>
      </p:sp>
      <p:sp>
        <p:nvSpPr>
          <p:cNvPr id="107" name="Shape 107"/>
          <p:cNvSpPr txBox="1"/>
          <p:nvPr/>
        </p:nvSpPr>
        <p:spPr>
          <a:xfrm>
            <a:off x="1259632" y="1556792"/>
            <a:ext cx="7139099" cy="3766199"/>
          </a:xfrm>
          <a:prstGeom prst="rect">
            <a:avLst/>
          </a:prstGeom>
          <a:noFill/>
          <a:ln>
            <a:noFill/>
          </a:ln>
        </p:spPr>
        <p:txBody>
          <a:bodyPr lIns="91425" tIns="45700" rIns="91425" bIns="45700" anchor="t" anchorCtr="0">
            <a:noAutofit/>
          </a:bodyPr>
          <a:lstStyle/>
          <a:p>
            <a:pPr lvl="0">
              <a:lnSpc>
                <a:spcPct val="136842"/>
              </a:lnSpc>
              <a:spcBef>
                <a:spcPts val="380"/>
              </a:spcBef>
              <a:buClr>
                <a:schemeClr val="dk1"/>
              </a:buClr>
              <a:buSzPct val="25000"/>
            </a:pPr>
            <a:r>
              <a:rPr lang="nl-NL" sz="1900" dirty="0" smtClean="0">
                <a:solidFill>
                  <a:schemeClr val="dk1"/>
                </a:solidFill>
                <a:latin typeface="Calibri"/>
                <a:ea typeface="Calibri"/>
                <a:cs typeface="Calibri"/>
                <a:sym typeface="Calibri"/>
              </a:rPr>
              <a:t>Stap 2 meldcode</a:t>
            </a:r>
          </a:p>
          <a:p>
            <a:pPr lvl="0">
              <a:lnSpc>
                <a:spcPct val="136842"/>
              </a:lnSpc>
              <a:spcBef>
                <a:spcPts val="380"/>
              </a:spcBef>
              <a:buClr>
                <a:schemeClr val="dk1"/>
              </a:buClr>
              <a:buSzPct val="25000"/>
            </a:pPr>
            <a:r>
              <a:rPr lang="nl-NL" sz="1900" dirty="0" smtClean="0">
                <a:solidFill>
                  <a:schemeClr val="dk1"/>
                </a:solidFill>
                <a:latin typeface="Calibri"/>
                <a:ea typeface="Calibri"/>
                <a:cs typeface="Calibri"/>
                <a:sym typeface="Calibri"/>
              </a:rPr>
              <a:t>Wanneer de jeugdige wordt geregistreerd </a:t>
            </a:r>
            <a:r>
              <a:rPr lang="nl-NL" sz="1900" dirty="0">
                <a:solidFill>
                  <a:schemeClr val="dk1"/>
                </a:solidFill>
                <a:latin typeface="Calibri"/>
                <a:ea typeface="Calibri"/>
                <a:cs typeface="Calibri"/>
                <a:sym typeface="Calibri"/>
              </a:rPr>
              <a:t>in de Verwijsindex </a:t>
            </a:r>
            <a:r>
              <a:rPr lang="nl-NL" sz="1900" dirty="0" smtClean="0">
                <a:solidFill>
                  <a:schemeClr val="dk1"/>
                </a:solidFill>
                <a:latin typeface="Calibri"/>
                <a:ea typeface="Calibri"/>
                <a:cs typeface="Calibri"/>
                <a:sym typeface="Calibri"/>
              </a:rPr>
              <a:t>Risicojongeren (VIR). </a:t>
            </a:r>
          </a:p>
          <a:p>
            <a:pPr lvl="0">
              <a:lnSpc>
                <a:spcPct val="136842"/>
              </a:lnSpc>
              <a:spcBef>
                <a:spcPts val="380"/>
              </a:spcBef>
              <a:buClr>
                <a:schemeClr val="dk1"/>
              </a:buClr>
              <a:buSzPct val="25000"/>
            </a:pPr>
            <a:r>
              <a:rPr lang="nl-NL" sz="1900" dirty="0" smtClean="0">
                <a:solidFill>
                  <a:schemeClr val="dk1"/>
                </a:solidFill>
                <a:latin typeface="Calibri"/>
                <a:ea typeface="Calibri"/>
                <a:cs typeface="Calibri"/>
                <a:sym typeface="Calibri"/>
              </a:rPr>
              <a:t>Er </a:t>
            </a:r>
            <a:r>
              <a:rPr lang="nl-NL" sz="1900" dirty="0">
                <a:solidFill>
                  <a:schemeClr val="dk1"/>
                </a:solidFill>
                <a:latin typeface="Calibri"/>
                <a:ea typeface="Calibri"/>
                <a:cs typeface="Calibri"/>
                <a:sym typeface="Calibri"/>
              </a:rPr>
              <a:t>wordt overlegd met Veilig Thuis en/of collega’s en/of de aandachtsfunctionaris kindermishandeling en/of een forensisch expert.</a:t>
            </a:r>
          </a:p>
          <a:p>
            <a:pPr lvl="0">
              <a:lnSpc>
                <a:spcPct val="136842"/>
              </a:lnSpc>
              <a:spcBef>
                <a:spcPts val="380"/>
              </a:spcBef>
              <a:buClr>
                <a:schemeClr val="dk1"/>
              </a:buClr>
              <a:buSzPct val="25000"/>
            </a:pPr>
            <a:endParaRPr lang="nl-NL" sz="1900" dirty="0" smtClean="0">
              <a:solidFill>
                <a:schemeClr val="dk1"/>
              </a:solidFill>
              <a:latin typeface="Calibri"/>
              <a:ea typeface="Calibri"/>
              <a:cs typeface="Calibri"/>
              <a:sym typeface="Calibri"/>
            </a:endParaRPr>
          </a:p>
          <a:p>
            <a:pPr lvl="0">
              <a:lnSpc>
                <a:spcPct val="136842"/>
              </a:lnSpc>
              <a:spcBef>
                <a:spcPts val="380"/>
              </a:spcBef>
              <a:buClr>
                <a:schemeClr val="dk1"/>
              </a:buClr>
              <a:buSzPct val="25000"/>
            </a:pPr>
            <a:r>
              <a:rPr lang="nl-NL" sz="1900" dirty="0" smtClean="0">
                <a:solidFill>
                  <a:schemeClr val="dk1"/>
                </a:solidFill>
                <a:latin typeface="Calibri"/>
                <a:ea typeface="Calibri"/>
                <a:cs typeface="Calibri"/>
                <a:sym typeface="Calibri"/>
              </a:rPr>
              <a:t>Registreer:</a:t>
            </a:r>
            <a:endParaRPr lang="nl-NL" sz="19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6511584"/>
      </p:ext>
    </p:extLst>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4"/>
        <p:cNvGrpSpPr/>
        <p:nvPr/>
      </p:nvGrpSpPr>
      <p:grpSpPr>
        <a:xfrm>
          <a:off x="0" y="0"/>
          <a:ext cx="0" cy="0"/>
          <a:chOff x="0" y="0"/>
          <a:chExt cx="0" cy="0"/>
        </a:xfrm>
      </p:grpSpPr>
      <p:sp>
        <p:nvSpPr>
          <p:cNvPr id="35" name="Shape 35"/>
          <p:cNvSpPr txBox="1"/>
          <p:nvPr/>
        </p:nvSpPr>
        <p:spPr>
          <a:xfrm>
            <a:off x="1381512" y="1800225"/>
            <a:ext cx="7139099" cy="4095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2"/>
              </a:buClr>
              <a:buSzPct val="25000"/>
              <a:buFont typeface="Calibri"/>
              <a:buNone/>
            </a:pPr>
            <a:r>
              <a:rPr lang="en-US" sz="1900" b="1" dirty="0" err="1" smtClean="0">
                <a:solidFill>
                  <a:schemeClr val="dk2"/>
                </a:solidFill>
                <a:latin typeface="Calibri"/>
                <a:ea typeface="Calibri"/>
                <a:cs typeface="Calibri"/>
                <a:sym typeface="Calibri"/>
              </a:rPr>
              <a:t>Waar</a:t>
            </a:r>
            <a:r>
              <a:rPr lang="en-US" sz="1900" b="1" dirty="0" smtClean="0">
                <a:solidFill>
                  <a:schemeClr val="dk2"/>
                </a:solidFill>
                <a:latin typeface="Calibri"/>
                <a:ea typeface="Calibri"/>
                <a:cs typeface="Calibri"/>
                <a:sym typeface="Calibri"/>
              </a:rPr>
              <a:t> </a:t>
            </a:r>
            <a:r>
              <a:rPr lang="en-US" sz="1900" b="1" dirty="0" err="1" smtClean="0">
                <a:solidFill>
                  <a:schemeClr val="dk2"/>
                </a:solidFill>
                <a:latin typeface="Calibri"/>
                <a:ea typeface="Calibri"/>
                <a:cs typeface="Calibri"/>
                <a:sym typeface="Calibri"/>
              </a:rPr>
              <a:t>gaat</a:t>
            </a:r>
            <a:r>
              <a:rPr lang="en-US" sz="1900" b="1" dirty="0" smtClean="0">
                <a:solidFill>
                  <a:schemeClr val="dk2"/>
                </a:solidFill>
                <a:latin typeface="Calibri"/>
                <a:ea typeface="Calibri"/>
                <a:cs typeface="Calibri"/>
                <a:sym typeface="Calibri"/>
              </a:rPr>
              <a:t> </a:t>
            </a:r>
            <a:r>
              <a:rPr lang="en-US" sz="1900" b="1" dirty="0" err="1" smtClean="0">
                <a:solidFill>
                  <a:schemeClr val="dk2"/>
                </a:solidFill>
                <a:latin typeface="Calibri"/>
                <a:ea typeface="Calibri"/>
                <a:cs typeface="Calibri"/>
                <a:sym typeface="Calibri"/>
              </a:rPr>
              <a:t>deze</a:t>
            </a:r>
            <a:r>
              <a:rPr lang="en-US" sz="1900" b="1" dirty="0" smtClean="0">
                <a:solidFill>
                  <a:schemeClr val="dk2"/>
                </a:solidFill>
                <a:latin typeface="Calibri"/>
                <a:ea typeface="Calibri"/>
                <a:cs typeface="Calibri"/>
                <a:sym typeface="Calibri"/>
              </a:rPr>
              <a:t> </a:t>
            </a:r>
            <a:r>
              <a:rPr lang="en-US" sz="1900" b="1" dirty="0" err="1" smtClean="0">
                <a:solidFill>
                  <a:schemeClr val="dk2"/>
                </a:solidFill>
                <a:latin typeface="Calibri"/>
                <a:ea typeface="Calibri"/>
                <a:cs typeface="Calibri"/>
                <a:sym typeface="Calibri"/>
              </a:rPr>
              <a:t>richtlijn</a:t>
            </a:r>
            <a:r>
              <a:rPr lang="en-US" sz="1900" b="1" dirty="0" smtClean="0">
                <a:solidFill>
                  <a:schemeClr val="dk2"/>
                </a:solidFill>
                <a:latin typeface="Calibri"/>
                <a:ea typeface="Calibri"/>
                <a:cs typeface="Calibri"/>
                <a:sym typeface="Calibri"/>
              </a:rPr>
              <a:t> over? </a:t>
            </a:r>
            <a:endParaRPr lang="en-US" sz="1900" b="1" dirty="0">
              <a:solidFill>
                <a:schemeClr val="dk2"/>
              </a:solidFill>
              <a:latin typeface="Calibri"/>
              <a:ea typeface="Calibri"/>
              <a:cs typeface="Calibri"/>
              <a:sym typeface="Calibri"/>
            </a:endParaRPr>
          </a:p>
        </p:txBody>
      </p:sp>
      <p:sp>
        <p:nvSpPr>
          <p:cNvPr id="36" name="Shape 36"/>
          <p:cNvSpPr txBox="1"/>
          <p:nvPr/>
        </p:nvSpPr>
        <p:spPr>
          <a:xfrm>
            <a:off x="1409979" y="2420888"/>
            <a:ext cx="7138986" cy="3960440"/>
          </a:xfrm>
          <a:prstGeom prst="rect">
            <a:avLst/>
          </a:prstGeom>
          <a:noFill/>
          <a:ln>
            <a:noFill/>
          </a:ln>
        </p:spPr>
        <p:txBody>
          <a:bodyPr lIns="91425" tIns="45700" rIns="91425" bIns="45700" anchor="t" anchorCtr="0">
            <a:noAutofit/>
          </a:bodyPr>
          <a:lstStyle/>
          <a:p>
            <a:pPr marL="342900" lvl="0" indent="-342900">
              <a:lnSpc>
                <a:spcPct val="136842"/>
              </a:lnSpc>
              <a:spcBef>
                <a:spcPts val="380"/>
              </a:spcBef>
              <a:buClr>
                <a:schemeClr val="dk1"/>
              </a:buClr>
              <a:buSzPct val="100000"/>
              <a:buFont typeface="Arial" panose="020B0604020202020204" pitchFamily="34" charset="0"/>
              <a:buChar char="•"/>
            </a:pPr>
            <a:r>
              <a:rPr lang="en-US" sz="1900" b="0" i="0" u="none" strike="noStrike" cap="none" dirty="0" err="1" smtClean="0">
                <a:solidFill>
                  <a:schemeClr val="dk1"/>
                </a:solidFill>
                <a:latin typeface="Calibri"/>
                <a:ea typeface="Calibri"/>
                <a:cs typeface="Calibri"/>
                <a:sym typeface="Calibri"/>
              </a:rPr>
              <a:t>Kindermishandeling</a:t>
            </a:r>
            <a:r>
              <a:rPr lang="en-US" sz="1900" b="0" i="0" u="none" strike="noStrike" cap="none" dirty="0" smtClean="0">
                <a:solidFill>
                  <a:schemeClr val="dk1"/>
                </a:solidFill>
                <a:latin typeface="Calibri"/>
                <a:ea typeface="Calibri"/>
                <a:cs typeface="Calibri"/>
                <a:sym typeface="Calibri"/>
              </a:rPr>
              <a:t> (</a:t>
            </a:r>
            <a:r>
              <a:rPr lang="en-US" sz="1900" b="0" i="0" u="none" strike="noStrike" cap="none" dirty="0" err="1" smtClean="0">
                <a:solidFill>
                  <a:schemeClr val="dk1"/>
                </a:solidFill>
                <a:latin typeface="Calibri"/>
                <a:ea typeface="Calibri"/>
                <a:cs typeface="Calibri"/>
                <a:sym typeface="Calibri"/>
              </a:rPr>
              <a:t>definitie</a:t>
            </a:r>
            <a:r>
              <a:rPr lang="en-US" sz="1900" b="0" i="0" u="none" strike="noStrike" cap="none" dirty="0" smtClean="0">
                <a:solidFill>
                  <a:schemeClr val="dk1"/>
                </a:solidFill>
                <a:latin typeface="Calibri"/>
                <a:ea typeface="Calibri"/>
                <a:cs typeface="Calibri"/>
                <a:sym typeface="Calibri"/>
              </a:rPr>
              <a:t> Jeugdwet 2015)</a:t>
            </a:r>
          </a:p>
          <a:p>
            <a:pPr marL="342900" lvl="0" indent="-342900">
              <a:lnSpc>
                <a:spcPct val="136842"/>
              </a:lnSpc>
              <a:spcBef>
                <a:spcPts val="380"/>
              </a:spcBef>
              <a:buClr>
                <a:schemeClr val="dk1"/>
              </a:buClr>
              <a:buSzPct val="100000"/>
              <a:buFont typeface="Arial" panose="020B0604020202020204" pitchFamily="34" charset="0"/>
              <a:buChar char="•"/>
            </a:pPr>
            <a:r>
              <a:rPr lang="en-US" sz="1900" dirty="0" err="1" smtClean="0">
                <a:solidFill>
                  <a:schemeClr val="dk1"/>
                </a:solidFill>
                <a:latin typeface="Calibri"/>
                <a:ea typeface="Calibri"/>
                <a:cs typeface="Calibri"/>
                <a:sym typeface="Calibri"/>
              </a:rPr>
              <a:t>Kindermishandeling</a:t>
            </a:r>
            <a:r>
              <a:rPr lang="en-US" sz="1900" dirty="0" smtClean="0">
                <a:solidFill>
                  <a:schemeClr val="dk1"/>
                </a:solidFill>
                <a:latin typeface="Calibri"/>
                <a:ea typeface="Calibri"/>
                <a:cs typeface="Calibri"/>
                <a:sym typeface="Calibri"/>
              </a:rPr>
              <a:t> </a:t>
            </a:r>
            <a:r>
              <a:rPr lang="en-US" sz="1900" dirty="0" err="1" smtClean="0">
                <a:solidFill>
                  <a:schemeClr val="dk1"/>
                </a:solidFill>
                <a:latin typeface="Calibri"/>
                <a:ea typeface="Calibri"/>
                <a:cs typeface="Calibri"/>
                <a:sym typeface="Calibri"/>
              </a:rPr>
              <a:t>als</a:t>
            </a:r>
            <a:r>
              <a:rPr lang="en-US" sz="1900" dirty="0" smtClean="0">
                <a:solidFill>
                  <a:schemeClr val="dk1"/>
                </a:solidFill>
                <a:latin typeface="Calibri"/>
                <a:ea typeface="Calibri"/>
                <a:cs typeface="Calibri"/>
                <a:sym typeface="Calibri"/>
              </a:rPr>
              <a:t> </a:t>
            </a:r>
            <a:r>
              <a:rPr lang="en-US" sz="1900" dirty="0" err="1" smtClean="0">
                <a:solidFill>
                  <a:schemeClr val="dk1"/>
                </a:solidFill>
                <a:latin typeface="Calibri"/>
                <a:ea typeface="Calibri"/>
                <a:cs typeface="Calibri"/>
                <a:sym typeface="Calibri"/>
              </a:rPr>
              <a:t>vorm</a:t>
            </a:r>
            <a:r>
              <a:rPr lang="en-US" sz="1900" dirty="0" smtClean="0">
                <a:solidFill>
                  <a:schemeClr val="dk1"/>
                </a:solidFill>
                <a:latin typeface="Calibri"/>
                <a:ea typeface="Calibri"/>
                <a:cs typeface="Calibri"/>
                <a:sym typeface="Calibri"/>
              </a:rPr>
              <a:t> van </a:t>
            </a:r>
            <a:r>
              <a:rPr lang="en-US" sz="1900" dirty="0" err="1" smtClean="0">
                <a:solidFill>
                  <a:schemeClr val="dk1"/>
                </a:solidFill>
                <a:latin typeface="Calibri"/>
                <a:ea typeface="Calibri"/>
                <a:cs typeface="Calibri"/>
                <a:sym typeface="Calibri"/>
              </a:rPr>
              <a:t>huiselijk</a:t>
            </a:r>
            <a:r>
              <a:rPr lang="en-US" sz="1900" dirty="0" smtClean="0">
                <a:solidFill>
                  <a:schemeClr val="dk1"/>
                </a:solidFill>
                <a:latin typeface="Calibri"/>
                <a:ea typeface="Calibri"/>
                <a:cs typeface="Calibri"/>
                <a:sym typeface="Calibri"/>
              </a:rPr>
              <a:t> </a:t>
            </a:r>
            <a:r>
              <a:rPr lang="en-US" sz="1900" dirty="0" err="1">
                <a:solidFill>
                  <a:schemeClr val="dk1"/>
                </a:solidFill>
                <a:latin typeface="Calibri"/>
                <a:ea typeface="Calibri"/>
                <a:cs typeface="Calibri"/>
                <a:sym typeface="Calibri"/>
              </a:rPr>
              <a:t>geweld</a:t>
            </a:r>
            <a:r>
              <a:rPr lang="en-US" sz="1900" dirty="0">
                <a:solidFill>
                  <a:schemeClr val="dk1"/>
                </a:solidFill>
                <a:latin typeface="Calibri"/>
                <a:ea typeface="Calibri"/>
                <a:cs typeface="Calibri"/>
                <a:sym typeface="Calibri"/>
              </a:rPr>
              <a:t> (</a:t>
            </a:r>
            <a:r>
              <a:rPr lang="en-US" sz="1900" dirty="0" err="1">
                <a:solidFill>
                  <a:schemeClr val="dk1"/>
                </a:solidFill>
                <a:latin typeface="Calibri"/>
                <a:ea typeface="Calibri"/>
                <a:cs typeface="Calibri"/>
                <a:sym typeface="Calibri"/>
              </a:rPr>
              <a:t>definitie</a:t>
            </a:r>
            <a:r>
              <a:rPr lang="en-US" sz="1900" dirty="0">
                <a:solidFill>
                  <a:schemeClr val="dk1"/>
                </a:solidFill>
                <a:latin typeface="Calibri"/>
                <a:ea typeface="Calibri"/>
                <a:cs typeface="Calibri"/>
                <a:sym typeface="Calibri"/>
              </a:rPr>
              <a:t> </a:t>
            </a:r>
            <a:r>
              <a:rPr lang="nl-NL" sz="1900" dirty="0">
                <a:solidFill>
                  <a:schemeClr val="dk1"/>
                </a:solidFill>
                <a:latin typeface="Calibri"/>
                <a:ea typeface="Calibri"/>
                <a:cs typeface="Calibri"/>
              </a:rPr>
              <a:t>Wet Maatschappelijke Ondersteuning, 2015</a:t>
            </a:r>
            <a:r>
              <a:rPr lang="nl-NL" sz="1900" dirty="0" smtClean="0">
                <a:solidFill>
                  <a:schemeClr val="dk1"/>
                </a:solidFill>
                <a:latin typeface="Calibri"/>
                <a:ea typeface="Calibri"/>
                <a:cs typeface="Calibri"/>
              </a:rPr>
              <a:t>)</a:t>
            </a:r>
          </a:p>
          <a:p>
            <a:pPr marL="342900" lvl="0" indent="-342900">
              <a:lnSpc>
                <a:spcPct val="136842"/>
              </a:lnSpc>
              <a:spcBef>
                <a:spcPts val="380"/>
              </a:spcBef>
              <a:buClr>
                <a:schemeClr val="dk1"/>
              </a:buClr>
              <a:buSzPct val="100000"/>
              <a:buFont typeface="Arial" panose="020B0604020202020204" pitchFamily="34" charset="0"/>
              <a:buChar char="•"/>
            </a:pPr>
            <a:r>
              <a:rPr lang="nl-NL" sz="1900" dirty="0" smtClean="0">
                <a:solidFill>
                  <a:schemeClr val="dk1"/>
                </a:solidFill>
                <a:latin typeface="Calibri"/>
                <a:ea typeface="Calibri"/>
                <a:cs typeface="Calibri"/>
                <a:sym typeface="Calibri"/>
              </a:rPr>
              <a:t>Zes vormen van kindermishandeling:</a:t>
            </a:r>
            <a:endParaRPr lang="en-US" sz="1900" dirty="0">
              <a:solidFill>
                <a:schemeClr val="dk1"/>
              </a:solidFill>
              <a:latin typeface="Calibri"/>
              <a:ea typeface="Calibri"/>
              <a:cs typeface="Calibri"/>
              <a:sym typeface="Calibri"/>
            </a:endParaRPr>
          </a:p>
          <a:p>
            <a:pPr lvl="8">
              <a:spcBef>
                <a:spcPts val="380"/>
              </a:spcBef>
              <a:buClr>
                <a:schemeClr val="dk1"/>
              </a:buClr>
              <a:buSzPct val="100000"/>
            </a:pPr>
            <a:r>
              <a:rPr lang="nl-NL" sz="1900" dirty="0" smtClean="0">
                <a:solidFill>
                  <a:schemeClr val="dk1"/>
                </a:solidFill>
                <a:latin typeface="Calibri"/>
                <a:ea typeface="Calibri"/>
                <a:cs typeface="Calibri"/>
              </a:rPr>
              <a:t>	</a:t>
            </a:r>
            <a:r>
              <a:rPr lang="nl-NL" sz="1800" dirty="0" smtClean="0">
                <a:solidFill>
                  <a:schemeClr val="dk1"/>
                </a:solidFill>
                <a:latin typeface="Calibri"/>
                <a:ea typeface="Calibri"/>
                <a:cs typeface="Calibri"/>
              </a:rPr>
              <a:t>- lichamelijke mishandeling</a:t>
            </a:r>
            <a:endParaRPr lang="nl-NL" sz="1800" dirty="0">
              <a:solidFill>
                <a:schemeClr val="dk1"/>
              </a:solidFill>
              <a:latin typeface="Calibri"/>
              <a:ea typeface="Calibri"/>
              <a:cs typeface="Calibri"/>
            </a:endParaRPr>
          </a:p>
          <a:p>
            <a:pPr lvl="8">
              <a:spcBef>
                <a:spcPts val="380"/>
              </a:spcBef>
              <a:buClr>
                <a:schemeClr val="dk1"/>
              </a:buClr>
              <a:buSzPct val="100000"/>
            </a:pPr>
            <a:r>
              <a:rPr lang="nl-NL" sz="1800" dirty="0" smtClean="0">
                <a:solidFill>
                  <a:schemeClr val="dk1"/>
                </a:solidFill>
                <a:latin typeface="Calibri"/>
                <a:ea typeface="Calibri"/>
                <a:cs typeface="Calibri"/>
              </a:rPr>
              <a:t>	- emotionele mishandeling</a:t>
            </a:r>
            <a:endParaRPr lang="nl-NL" sz="1800" dirty="0">
              <a:solidFill>
                <a:schemeClr val="dk1"/>
              </a:solidFill>
              <a:latin typeface="Calibri"/>
              <a:ea typeface="Calibri"/>
              <a:cs typeface="Calibri"/>
            </a:endParaRPr>
          </a:p>
          <a:p>
            <a:pPr lvl="8">
              <a:spcBef>
                <a:spcPts val="380"/>
              </a:spcBef>
              <a:buClr>
                <a:schemeClr val="dk1"/>
              </a:buClr>
              <a:buSzPct val="100000"/>
            </a:pPr>
            <a:r>
              <a:rPr lang="nl-NL" sz="1800" dirty="0" smtClean="0">
                <a:solidFill>
                  <a:schemeClr val="dk1"/>
                </a:solidFill>
                <a:latin typeface="Calibri"/>
                <a:ea typeface="Calibri"/>
                <a:cs typeface="Calibri"/>
              </a:rPr>
              <a:t>	- lichamelijke verwaarlozing</a:t>
            </a:r>
            <a:endParaRPr lang="nl-NL" sz="1800" dirty="0">
              <a:solidFill>
                <a:schemeClr val="dk1"/>
              </a:solidFill>
              <a:latin typeface="Calibri"/>
              <a:ea typeface="Calibri"/>
              <a:cs typeface="Calibri"/>
            </a:endParaRPr>
          </a:p>
          <a:p>
            <a:pPr lvl="8">
              <a:spcBef>
                <a:spcPts val="380"/>
              </a:spcBef>
              <a:buClr>
                <a:schemeClr val="dk1"/>
              </a:buClr>
              <a:buSzPct val="100000"/>
            </a:pPr>
            <a:r>
              <a:rPr lang="nl-NL" sz="1800" dirty="0" smtClean="0">
                <a:solidFill>
                  <a:schemeClr val="dk1"/>
                </a:solidFill>
                <a:latin typeface="Calibri"/>
                <a:ea typeface="Calibri"/>
                <a:cs typeface="Calibri"/>
              </a:rPr>
              <a:t>	- emotionele verwaarlozing</a:t>
            </a:r>
            <a:endParaRPr lang="nl-NL" sz="1800" dirty="0">
              <a:solidFill>
                <a:schemeClr val="dk1"/>
              </a:solidFill>
              <a:latin typeface="Calibri"/>
              <a:ea typeface="Calibri"/>
              <a:cs typeface="Calibri"/>
            </a:endParaRPr>
          </a:p>
          <a:p>
            <a:pPr lvl="8">
              <a:spcBef>
                <a:spcPts val="380"/>
              </a:spcBef>
              <a:buClr>
                <a:schemeClr val="dk1"/>
              </a:buClr>
              <a:buSzPct val="100000"/>
            </a:pPr>
            <a:r>
              <a:rPr lang="nl-NL" sz="1800" dirty="0" smtClean="0">
                <a:solidFill>
                  <a:schemeClr val="dk1"/>
                </a:solidFill>
                <a:latin typeface="Calibri"/>
                <a:ea typeface="Calibri"/>
                <a:cs typeface="Calibri"/>
              </a:rPr>
              <a:t>	- seksueel misbruik</a:t>
            </a:r>
            <a:endParaRPr lang="nl-NL" sz="1800" dirty="0">
              <a:solidFill>
                <a:schemeClr val="dk1"/>
              </a:solidFill>
              <a:latin typeface="Calibri"/>
              <a:ea typeface="Calibri"/>
              <a:cs typeface="Calibri"/>
            </a:endParaRPr>
          </a:p>
          <a:p>
            <a:pPr lvl="8">
              <a:spcBef>
                <a:spcPts val="380"/>
              </a:spcBef>
              <a:buClr>
                <a:schemeClr val="dk1"/>
              </a:buClr>
              <a:buSzPct val="100000"/>
            </a:pPr>
            <a:r>
              <a:rPr lang="nl-NL" sz="1800" dirty="0" smtClean="0">
                <a:solidFill>
                  <a:schemeClr val="dk1"/>
                </a:solidFill>
                <a:latin typeface="Calibri"/>
                <a:ea typeface="Calibri"/>
                <a:cs typeface="Calibri"/>
              </a:rPr>
              <a:t>	- combinaties van vormen</a:t>
            </a:r>
            <a:endParaRPr lang="nl-NL" sz="1800" dirty="0">
              <a:solidFill>
                <a:schemeClr val="dk1"/>
              </a:solidFill>
              <a:latin typeface="Calibri"/>
              <a:ea typeface="Calibri"/>
              <a:cs typeface="Calibri"/>
            </a:endParaRPr>
          </a:p>
          <a:p>
            <a:pPr marL="285750" marR="0" lvl="0" indent="-285750" algn="l" rtl="0">
              <a:lnSpc>
                <a:spcPct val="100000"/>
              </a:lnSpc>
              <a:spcBef>
                <a:spcPts val="0"/>
              </a:spcBef>
              <a:spcAft>
                <a:spcPts val="0"/>
              </a:spcAft>
              <a:buFont typeface="Arial" panose="020B0604020202020204" pitchFamily="34" charset="0"/>
              <a:buChar char="•"/>
            </a:pPr>
            <a:endParaRPr sz="1800" b="0" i="0" u="none" strike="noStrike" cap="none" dirty="0">
              <a:solidFill>
                <a:schemeClr val="dk1"/>
              </a:solidFill>
              <a:latin typeface="Arial"/>
              <a:ea typeface="Arial"/>
              <a:cs typeface="Arial"/>
              <a:sym typeface="Arial"/>
            </a:endParaRPr>
          </a:p>
        </p:txBody>
      </p:sp>
      <p:sp>
        <p:nvSpPr>
          <p:cNvPr id="37" name="Shape 37"/>
          <p:cNvSpPr txBox="1"/>
          <p:nvPr/>
        </p:nvSpPr>
        <p:spPr>
          <a:xfrm>
            <a:off x="6705600" y="6553200"/>
            <a:ext cx="1981199" cy="2286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A08241"/>
              </a:buClr>
              <a:buSzPct val="25000"/>
              <a:buFont typeface="Calibri"/>
              <a:buNone/>
            </a:pPr>
            <a:r>
              <a:rPr lang="en-US" sz="1000" b="0" i="0" u="none" strike="noStrike" cap="none">
                <a:solidFill>
                  <a:srgbClr val="A08241"/>
                </a:solidFill>
                <a:latin typeface="Calibri"/>
                <a:ea typeface="Calibri"/>
                <a:cs typeface="Calibri"/>
                <a:sym typeface="Calibri"/>
              </a:rPr>
              <a:t>*</a:t>
            </a:r>
          </a:p>
        </p:txBody>
      </p:sp>
    </p:spTree>
    <p:extLst>
      <p:ext uri="{BB962C8B-B14F-4D97-AF65-F5344CB8AC3E}">
        <p14:creationId xmlns:p14="http://schemas.microsoft.com/office/powerpoint/2010/main" val="71080160"/>
      </p:ext>
    </p:extLst>
  </p:cSld>
  <p:clrMapOvr>
    <a:masterClrMapping/>
  </p:clrMapOvr>
  <p:transition spd="slow">
    <p:cut/>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Shape 105"/>
          <p:cNvSpPr txBox="1"/>
          <p:nvPr/>
        </p:nvSpPr>
        <p:spPr>
          <a:xfrm>
            <a:off x="6705600" y="6553200"/>
            <a:ext cx="1981199" cy="2286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A08241"/>
              </a:buClr>
              <a:buSzPct val="25000"/>
              <a:buFont typeface="Calibri"/>
              <a:buNone/>
            </a:pPr>
            <a:r>
              <a:rPr lang="en-US" sz="1000" b="0" i="0" u="none" strike="noStrike" cap="none">
                <a:solidFill>
                  <a:srgbClr val="A08241"/>
                </a:solidFill>
                <a:latin typeface="Calibri"/>
                <a:ea typeface="Calibri"/>
                <a:cs typeface="Calibri"/>
                <a:sym typeface="Calibri"/>
              </a:rPr>
              <a:t>*</a:t>
            </a:r>
          </a:p>
        </p:txBody>
      </p:sp>
      <p:graphicFrame>
        <p:nvGraphicFramePr>
          <p:cNvPr id="3" name="Object 2"/>
          <p:cNvGraphicFramePr>
            <a:graphicFrameLocks noChangeAspect="1"/>
          </p:cNvGraphicFramePr>
          <p:nvPr>
            <p:extLst>
              <p:ext uri="{D42A27DB-BD31-4B8C-83A1-F6EECF244321}">
                <p14:modId xmlns:p14="http://schemas.microsoft.com/office/powerpoint/2010/main" val="4260233906"/>
              </p:ext>
            </p:extLst>
          </p:nvPr>
        </p:nvGraphicFramePr>
        <p:xfrm>
          <a:off x="2411760" y="884785"/>
          <a:ext cx="4104456" cy="5668415"/>
        </p:xfrm>
        <a:graphic>
          <a:graphicData uri="http://schemas.openxmlformats.org/presentationml/2006/ole">
            <mc:AlternateContent xmlns:mc="http://schemas.openxmlformats.org/markup-compatibility/2006">
              <mc:Choice xmlns:v="urn:schemas-microsoft-com:vml" Requires="v">
                <p:oleObj spid="_x0000_s47120" name="Document" r:id="rId4" imgW="5869774" imgH="8718539" progId="Word.Document.12">
                  <p:embed/>
                </p:oleObj>
              </mc:Choice>
              <mc:Fallback>
                <p:oleObj name="Document" r:id="rId4" imgW="5869774" imgH="8718539" progId="Word.Document.12">
                  <p:embed/>
                  <p:pic>
                    <p:nvPicPr>
                      <p:cNvPr id="0" name=""/>
                      <p:cNvPicPr/>
                      <p:nvPr/>
                    </p:nvPicPr>
                    <p:blipFill>
                      <a:blip r:embed="rId5"/>
                      <a:stretch>
                        <a:fillRect/>
                      </a:stretch>
                    </p:blipFill>
                    <p:spPr>
                      <a:xfrm>
                        <a:off x="2411760" y="884785"/>
                        <a:ext cx="4104456" cy="5668415"/>
                      </a:xfrm>
                      <a:prstGeom prst="rect">
                        <a:avLst/>
                      </a:prstGeom>
                    </p:spPr>
                  </p:pic>
                </p:oleObj>
              </mc:Fallback>
            </mc:AlternateContent>
          </a:graphicData>
        </a:graphic>
      </p:graphicFrame>
    </p:spTree>
    <p:extLst>
      <p:ext uri="{BB962C8B-B14F-4D97-AF65-F5344CB8AC3E}">
        <p14:creationId xmlns:p14="http://schemas.microsoft.com/office/powerpoint/2010/main" val="4026975512"/>
      </p:ext>
    </p:extLst>
  </p:cSld>
  <p:clrMapOvr>
    <a:masterClrMapping/>
  </p:clrMapOvr>
  <p:transition spd="slow">
    <p:cu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7" name="Shape 107"/>
          <p:cNvSpPr txBox="1"/>
          <p:nvPr/>
        </p:nvSpPr>
        <p:spPr>
          <a:xfrm>
            <a:off x="1259632" y="1556792"/>
            <a:ext cx="7139099" cy="3766199"/>
          </a:xfrm>
          <a:prstGeom prst="rect">
            <a:avLst/>
          </a:prstGeom>
          <a:noFill/>
          <a:ln>
            <a:noFill/>
          </a:ln>
        </p:spPr>
        <p:txBody>
          <a:bodyPr lIns="91425" tIns="45700" rIns="91425" bIns="45700" anchor="t" anchorCtr="0">
            <a:noAutofit/>
          </a:bodyPr>
          <a:lstStyle/>
          <a:p>
            <a:pPr lvl="0">
              <a:lnSpc>
                <a:spcPct val="136842"/>
              </a:lnSpc>
              <a:spcBef>
                <a:spcPts val="380"/>
              </a:spcBef>
              <a:buClr>
                <a:schemeClr val="dk1"/>
              </a:buClr>
              <a:buSzPct val="25000"/>
            </a:pPr>
            <a:r>
              <a:rPr lang="nl-NL" sz="1900" dirty="0">
                <a:solidFill>
                  <a:schemeClr val="dk1"/>
                </a:solidFill>
                <a:latin typeface="Calibri"/>
                <a:ea typeface="Calibri"/>
                <a:cs typeface="Calibri"/>
                <a:sym typeface="Calibri"/>
              </a:rPr>
              <a:t>Meldcode stap 3: Gesprek met </a:t>
            </a:r>
            <a:r>
              <a:rPr lang="nl-NL" sz="1900" dirty="0" smtClean="0">
                <a:solidFill>
                  <a:schemeClr val="dk1"/>
                </a:solidFill>
                <a:latin typeface="Calibri"/>
                <a:ea typeface="Calibri"/>
                <a:cs typeface="Calibri"/>
                <a:sym typeface="Calibri"/>
              </a:rPr>
              <a:t>de jeugdige/de </a:t>
            </a:r>
            <a:r>
              <a:rPr lang="nl-NL" sz="1900" dirty="0">
                <a:solidFill>
                  <a:schemeClr val="dk1"/>
                </a:solidFill>
                <a:latin typeface="Calibri"/>
                <a:ea typeface="Calibri"/>
                <a:cs typeface="Calibri"/>
                <a:sym typeface="Calibri"/>
              </a:rPr>
              <a:t>ouder(s)</a:t>
            </a:r>
          </a:p>
          <a:p>
            <a:pPr lvl="0">
              <a:lnSpc>
                <a:spcPct val="136842"/>
              </a:lnSpc>
              <a:spcBef>
                <a:spcPts val="380"/>
              </a:spcBef>
              <a:buClr>
                <a:schemeClr val="dk1"/>
              </a:buClr>
              <a:buSzPct val="25000"/>
            </a:pPr>
            <a:r>
              <a:rPr lang="nl-NL" sz="1900" dirty="0" smtClean="0">
                <a:solidFill>
                  <a:schemeClr val="dk1"/>
                </a:solidFill>
                <a:latin typeface="Calibri"/>
                <a:ea typeface="Calibri"/>
                <a:cs typeface="Calibri"/>
                <a:sym typeface="Calibri"/>
              </a:rPr>
              <a:t>Noteer </a:t>
            </a:r>
            <a:r>
              <a:rPr lang="nl-NL" sz="1900" dirty="0">
                <a:solidFill>
                  <a:schemeClr val="dk1"/>
                </a:solidFill>
                <a:latin typeface="Calibri"/>
                <a:ea typeface="Calibri"/>
                <a:cs typeface="Calibri"/>
                <a:sym typeface="Calibri"/>
              </a:rPr>
              <a:t>je bevindingen in de gebruikelijke velden in het DD JGZ</a:t>
            </a:r>
            <a:r>
              <a:rPr lang="nl-NL" sz="1900" dirty="0" smtClean="0">
                <a:solidFill>
                  <a:schemeClr val="dk1"/>
                </a:solidFill>
                <a:latin typeface="Calibri"/>
                <a:ea typeface="Calibri"/>
                <a:cs typeface="Calibri"/>
                <a:sym typeface="Calibri"/>
              </a:rPr>
              <a:t>.</a:t>
            </a:r>
          </a:p>
          <a:p>
            <a:pPr lvl="0">
              <a:lnSpc>
                <a:spcPct val="136842"/>
              </a:lnSpc>
              <a:spcBef>
                <a:spcPts val="380"/>
              </a:spcBef>
              <a:buClr>
                <a:schemeClr val="dk1"/>
              </a:buClr>
              <a:buSzPct val="25000"/>
            </a:pPr>
            <a:endParaRPr lang="nl-NL" sz="1900" dirty="0">
              <a:solidFill>
                <a:schemeClr val="dk1"/>
              </a:solidFill>
              <a:latin typeface="Calibri"/>
              <a:ea typeface="Calibri"/>
              <a:cs typeface="Calibri"/>
              <a:sym typeface="Calibri"/>
            </a:endParaRPr>
          </a:p>
          <a:p>
            <a:pPr lvl="0">
              <a:lnSpc>
                <a:spcPct val="136842"/>
              </a:lnSpc>
              <a:spcBef>
                <a:spcPts val="380"/>
              </a:spcBef>
              <a:buClr>
                <a:schemeClr val="dk1"/>
              </a:buClr>
              <a:buSzPct val="25000"/>
            </a:pPr>
            <a:endParaRPr lang="nl-NL" sz="1900" dirty="0">
              <a:solidFill>
                <a:schemeClr val="dk1"/>
              </a:solidFill>
              <a:latin typeface="Calibri"/>
              <a:ea typeface="Calibri"/>
              <a:cs typeface="Calibri"/>
              <a:sym typeface="Calibri"/>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2413054731"/>
              </p:ext>
            </p:extLst>
          </p:nvPr>
        </p:nvGraphicFramePr>
        <p:xfrm>
          <a:off x="1259632" y="2852936"/>
          <a:ext cx="6696744" cy="2931637"/>
        </p:xfrm>
        <a:graphic>
          <a:graphicData uri="http://schemas.openxmlformats.org/presentationml/2006/ole">
            <mc:AlternateContent xmlns:mc="http://schemas.openxmlformats.org/markup-compatibility/2006">
              <mc:Choice xmlns:v="urn:schemas-microsoft-com:vml" Requires="v">
                <p:oleObj spid="_x0000_s52238" name="Document" r:id="rId4" imgW="5867975" imgH="2567917" progId="Word.Document.12">
                  <p:embed/>
                </p:oleObj>
              </mc:Choice>
              <mc:Fallback>
                <p:oleObj name="Document" r:id="rId4" imgW="5867975" imgH="2567917" progId="Word.Document.12">
                  <p:embed/>
                  <p:pic>
                    <p:nvPicPr>
                      <p:cNvPr id="0" name=""/>
                      <p:cNvPicPr/>
                      <p:nvPr/>
                    </p:nvPicPr>
                    <p:blipFill>
                      <a:blip r:embed="rId5"/>
                      <a:stretch>
                        <a:fillRect/>
                      </a:stretch>
                    </p:blipFill>
                    <p:spPr>
                      <a:xfrm>
                        <a:off x="1259632" y="2852936"/>
                        <a:ext cx="6696744" cy="2931637"/>
                      </a:xfrm>
                      <a:prstGeom prst="rect">
                        <a:avLst/>
                      </a:prstGeom>
                    </p:spPr>
                  </p:pic>
                </p:oleObj>
              </mc:Fallback>
            </mc:AlternateContent>
          </a:graphicData>
        </a:graphic>
      </p:graphicFrame>
    </p:spTree>
    <p:extLst>
      <p:ext uri="{BB962C8B-B14F-4D97-AF65-F5344CB8AC3E}">
        <p14:creationId xmlns:p14="http://schemas.microsoft.com/office/powerpoint/2010/main" val="2832276153"/>
      </p:ext>
    </p:extLst>
  </p:cSld>
  <p:clrMapOvr>
    <a:masterClrMapping/>
  </p:clrMapOvr>
  <p:transition spd="slow">
    <p:cut/>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Shape 105"/>
          <p:cNvSpPr txBox="1"/>
          <p:nvPr/>
        </p:nvSpPr>
        <p:spPr>
          <a:xfrm>
            <a:off x="6705600" y="6553200"/>
            <a:ext cx="1981199" cy="2286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A08241"/>
              </a:buClr>
              <a:buSzPct val="25000"/>
              <a:buFont typeface="Calibri"/>
              <a:buNone/>
            </a:pPr>
            <a:r>
              <a:rPr lang="en-US" sz="1000" b="0" i="0" u="none" strike="noStrike" cap="none">
                <a:solidFill>
                  <a:srgbClr val="A08241"/>
                </a:solidFill>
                <a:latin typeface="Calibri"/>
                <a:ea typeface="Calibri"/>
                <a:cs typeface="Calibri"/>
                <a:sym typeface="Calibri"/>
              </a:rPr>
              <a:t>*</a:t>
            </a:r>
          </a:p>
        </p:txBody>
      </p:sp>
      <p:sp>
        <p:nvSpPr>
          <p:cNvPr id="13" name="Shape 107"/>
          <p:cNvSpPr txBox="1"/>
          <p:nvPr/>
        </p:nvSpPr>
        <p:spPr>
          <a:xfrm>
            <a:off x="1115616" y="2708920"/>
            <a:ext cx="7139099" cy="2110015"/>
          </a:xfrm>
          <a:prstGeom prst="rect">
            <a:avLst/>
          </a:prstGeom>
          <a:noFill/>
          <a:ln>
            <a:noFill/>
          </a:ln>
        </p:spPr>
        <p:txBody>
          <a:bodyPr lIns="91425" tIns="45700" rIns="91425" bIns="45700" anchor="t" anchorCtr="0">
            <a:noAutofit/>
          </a:bodyPr>
          <a:lstStyle/>
          <a:p>
            <a:pPr lvl="0">
              <a:lnSpc>
                <a:spcPct val="136842"/>
              </a:lnSpc>
              <a:spcBef>
                <a:spcPts val="380"/>
              </a:spcBef>
              <a:buClr>
                <a:schemeClr val="dk1"/>
              </a:buClr>
              <a:buSzPct val="25000"/>
            </a:pPr>
            <a:r>
              <a:rPr lang="nl-NL" sz="1900" dirty="0">
                <a:solidFill>
                  <a:schemeClr val="dk1"/>
                </a:solidFill>
                <a:latin typeface="Calibri"/>
                <a:ea typeface="Calibri"/>
                <a:cs typeface="Calibri"/>
                <a:sym typeface="Calibri"/>
              </a:rPr>
              <a:t>Meldcode stap </a:t>
            </a:r>
            <a:r>
              <a:rPr lang="nl-NL" sz="1900" dirty="0" smtClean="0">
                <a:solidFill>
                  <a:schemeClr val="dk1"/>
                </a:solidFill>
                <a:latin typeface="Calibri"/>
                <a:ea typeface="Calibri"/>
                <a:cs typeface="Calibri"/>
                <a:sym typeface="Calibri"/>
              </a:rPr>
              <a:t>4 en 5</a:t>
            </a:r>
            <a:r>
              <a:rPr lang="nl-NL" sz="1900" dirty="0">
                <a:solidFill>
                  <a:schemeClr val="dk1"/>
                </a:solidFill>
                <a:latin typeface="Calibri"/>
                <a:ea typeface="Calibri"/>
                <a:cs typeface="Calibri"/>
                <a:sym typeface="Calibri"/>
              </a:rPr>
              <a:t>: </a:t>
            </a:r>
            <a:r>
              <a:rPr lang="nl-NL" sz="1900" dirty="0" smtClean="0">
                <a:solidFill>
                  <a:schemeClr val="dk1"/>
                </a:solidFill>
                <a:latin typeface="Calibri"/>
                <a:ea typeface="Calibri"/>
                <a:cs typeface="Calibri"/>
                <a:sym typeface="Calibri"/>
              </a:rPr>
              <a:t>wegen / besluiten</a:t>
            </a:r>
            <a:r>
              <a:rPr lang="nl-NL" sz="1900" dirty="0">
                <a:solidFill>
                  <a:schemeClr val="dk1"/>
                </a:solidFill>
                <a:latin typeface="Calibri"/>
                <a:ea typeface="Calibri"/>
                <a:cs typeface="Calibri"/>
                <a:sym typeface="Calibri"/>
              </a:rPr>
              <a:t>: hulp organiseren of melden</a:t>
            </a:r>
            <a:r>
              <a:rPr lang="nl-NL" sz="1900" dirty="0" smtClean="0">
                <a:solidFill>
                  <a:schemeClr val="dk1"/>
                </a:solidFill>
                <a:latin typeface="Calibri"/>
                <a:ea typeface="Calibri"/>
                <a:cs typeface="Calibri"/>
                <a:sym typeface="Calibri"/>
              </a:rPr>
              <a:t>?</a:t>
            </a:r>
          </a:p>
          <a:p>
            <a:pPr lvl="0">
              <a:lnSpc>
                <a:spcPct val="136842"/>
              </a:lnSpc>
              <a:spcBef>
                <a:spcPts val="380"/>
              </a:spcBef>
              <a:buClr>
                <a:schemeClr val="dk1"/>
              </a:buClr>
              <a:buSzPct val="25000"/>
            </a:pPr>
            <a:r>
              <a:rPr lang="nl-NL" sz="1900" dirty="0" smtClean="0">
                <a:solidFill>
                  <a:schemeClr val="dk1"/>
                </a:solidFill>
                <a:latin typeface="Calibri"/>
                <a:ea typeface="Calibri"/>
                <a:cs typeface="Calibri"/>
                <a:sym typeface="Calibri"/>
              </a:rPr>
              <a:t> </a:t>
            </a:r>
            <a:endParaRPr lang="nl-NL" sz="1900" dirty="0">
              <a:solidFill>
                <a:schemeClr val="dk1"/>
              </a:solidFill>
              <a:latin typeface="Calibri"/>
              <a:ea typeface="Calibri"/>
              <a:cs typeface="Calibri"/>
              <a:sym typeface="Calibri"/>
            </a:endParaRPr>
          </a:p>
        </p:txBody>
      </p:sp>
      <p:graphicFrame>
        <p:nvGraphicFramePr>
          <p:cNvPr id="12" name="Object 11"/>
          <p:cNvGraphicFramePr>
            <a:graphicFrameLocks noChangeAspect="1"/>
          </p:cNvGraphicFramePr>
          <p:nvPr>
            <p:extLst>
              <p:ext uri="{D42A27DB-BD31-4B8C-83A1-F6EECF244321}">
                <p14:modId xmlns:p14="http://schemas.microsoft.com/office/powerpoint/2010/main" val="1278849031"/>
              </p:ext>
            </p:extLst>
          </p:nvPr>
        </p:nvGraphicFramePr>
        <p:xfrm>
          <a:off x="1115617" y="3923101"/>
          <a:ext cx="6912767" cy="1611795"/>
        </p:xfrm>
        <a:graphic>
          <a:graphicData uri="http://schemas.openxmlformats.org/presentationml/2006/ole">
            <mc:AlternateContent xmlns:mc="http://schemas.openxmlformats.org/markup-compatibility/2006">
              <mc:Choice xmlns:v="urn:schemas-microsoft-com:vml" Requires="v">
                <p:oleObj spid="_x0000_s51223" name="Document" r:id="rId4" imgW="5869774" imgH="1368164" progId="Word.Document.12">
                  <p:embed/>
                </p:oleObj>
              </mc:Choice>
              <mc:Fallback>
                <p:oleObj name="Document" r:id="rId4" imgW="5869774" imgH="1368164" progId="Word.Document.12">
                  <p:embed/>
                  <p:pic>
                    <p:nvPicPr>
                      <p:cNvPr id="0" name=""/>
                      <p:cNvPicPr/>
                      <p:nvPr/>
                    </p:nvPicPr>
                    <p:blipFill>
                      <a:blip r:embed="rId5"/>
                      <a:stretch>
                        <a:fillRect/>
                      </a:stretch>
                    </p:blipFill>
                    <p:spPr>
                      <a:xfrm>
                        <a:off x="1115617" y="3923101"/>
                        <a:ext cx="6912767" cy="1611795"/>
                      </a:xfrm>
                      <a:prstGeom prst="rect">
                        <a:avLst/>
                      </a:prstGeom>
                    </p:spPr>
                  </p:pic>
                </p:oleObj>
              </mc:Fallback>
            </mc:AlternateContent>
          </a:graphicData>
        </a:graphic>
      </p:graphicFrame>
    </p:spTree>
    <p:extLst>
      <p:ext uri="{BB962C8B-B14F-4D97-AF65-F5344CB8AC3E}">
        <p14:creationId xmlns:p14="http://schemas.microsoft.com/office/powerpoint/2010/main" val="2814721423"/>
      </p:ext>
    </p:extLst>
  </p:cSld>
  <p:clrMapOvr>
    <a:masterClrMapping/>
  </p:clrMapOvr>
  <p:transition spd="slow">
    <p:cut/>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Shape 122"/>
          <p:cNvSpPr txBox="1">
            <a:spLocks noGrp="1"/>
          </p:cNvSpPr>
          <p:nvPr>
            <p:ph type="title"/>
          </p:nvPr>
        </p:nvSpPr>
        <p:spPr>
          <a:xfrm>
            <a:off x="1547812" y="1800225"/>
            <a:ext cx="7139099" cy="409500"/>
          </a:xfrm>
          <a:prstGeom prst="rect">
            <a:avLst/>
          </a:prstGeom>
        </p:spPr>
        <p:txBody>
          <a:bodyPr lIns="91425" tIns="91425" rIns="91425" bIns="91425" anchor="t" anchorCtr="0">
            <a:noAutofit/>
          </a:bodyPr>
          <a:lstStyle/>
          <a:p>
            <a:pPr lvl="0" rtl="0">
              <a:lnSpc>
                <a:spcPct val="115000"/>
              </a:lnSpc>
              <a:spcBef>
                <a:spcPts val="0"/>
              </a:spcBef>
              <a:buClr>
                <a:schemeClr val="dk1"/>
              </a:buClr>
              <a:buSzPct val="57894"/>
              <a:buFont typeface="Arial"/>
              <a:buNone/>
            </a:pPr>
            <a:r>
              <a:rPr lang="en-US" b="1">
                <a:solidFill>
                  <a:schemeClr val="dk1"/>
                </a:solidFill>
                <a:latin typeface="Calibri"/>
                <a:ea typeface="Calibri"/>
                <a:cs typeface="Calibri"/>
                <a:sym typeface="Calibri"/>
              </a:rPr>
              <a:t>Registratie- Voorbeeld</a:t>
            </a:r>
          </a:p>
          <a:p>
            <a:pPr lvl="0">
              <a:spcBef>
                <a:spcPts val="0"/>
              </a:spcBef>
              <a:buNone/>
            </a:pPr>
            <a:endParaRPr/>
          </a:p>
        </p:txBody>
      </p:sp>
      <p:sp>
        <p:nvSpPr>
          <p:cNvPr id="123" name="Shape 123"/>
          <p:cNvSpPr txBox="1">
            <a:spLocks noGrp="1"/>
          </p:cNvSpPr>
          <p:nvPr>
            <p:ph type="body" idx="1"/>
          </p:nvPr>
        </p:nvSpPr>
        <p:spPr>
          <a:xfrm>
            <a:off x="1547812" y="2209800"/>
            <a:ext cx="7139099" cy="3962399"/>
          </a:xfrm>
          <a:prstGeom prst="rect">
            <a:avLst/>
          </a:prstGeom>
        </p:spPr>
        <p:txBody>
          <a:bodyPr lIns="91425" tIns="91425" rIns="91425" bIns="91425" anchor="t" anchorCtr="0">
            <a:noAutofit/>
          </a:bodyPr>
          <a:lstStyle/>
          <a:p>
            <a:pPr marL="0" lvl="0" indent="-69850" rtl="0">
              <a:lnSpc>
                <a:spcPct val="115000"/>
              </a:lnSpc>
              <a:spcBef>
                <a:spcPts val="0"/>
              </a:spcBef>
              <a:buClr>
                <a:schemeClr val="dk1"/>
              </a:buClr>
              <a:buSzPct val="61111"/>
              <a:buFont typeface="Arial"/>
              <a:buNone/>
            </a:pPr>
            <a:r>
              <a:rPr lang="en-US" sz="1800"/>
              <a:t>Zet hier een voorbeeld of printscreen uit jullie eigen DD-JGZ </a:t>
            </a:r>
          </a:p>
          <a:p>
            <a:pPr lvl="0">
              <a:spcBef>
                <a:spcPts val="0"/>
              </a:spcBef>
              <a:buNone/>
            </a:pPr>
            <a:endParaRPr/>
          </a:p>
        </p:txBody>
      </p:sp>
    </p:spTree>
  </p:cSld>
  <p:clrMapOvr>
    <a:masterClrMapping/>
  </p:clrMapOvr>
  <p:transition spd="slow">
    <p:cut/>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Shape 128"/>
          <p:cNvSpPr txBox="1"/>
          <p:nvPr/>
        </p:nvSpPr>
        <p:spPr>
          <a:xfrm>
            <a:off x="1259632" y="1800224"/>
            <a:ext cx="7138986" cy="40957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2"/>
              </a:buClr>
              <a:buSzPct val="25000"/>
              <a:buFont typeface="Calibri"/>
              <a:buNone/>
            </a:pPr>
            <a:r>
              <a:rPr lang="en-US" sz="1900" b="1" i="0" u="none" strike="noStrike" cap="none" dirty="0" err="1">
                <a:solidFill>
                  <a:schemeClr val="dk2"/>
                </a:solidFill>
                <a:latin typeface="Calibri"/>
                <a:ea typeface="Calibri"/>
                <a:cs typeface="Calibri"/>
                <a:sym typeface="Calibri"/>
              </a:rPr>
              <a:t>Randvoorwaarden</a:t>
            </a:r>
            <a:endParaRPr lang="en-US" sz="1900" b="1" i="0" u="none" strike="noStrike" cap="none" dirty="0">
              <a:solidFill>
                <a:schemeClr val="dk2"/>
              </a:solidFill>
              <a:latin typeface="Calibri"/>
              <a:ea typeface="Calibri"/>
              <a:cs typeface="Calibri"/>
              <a:sym typeface="Calibri"/>
            </a:endParaRPr>
          </a:p>
        </p:txBody>
      </p:sp>
      <p:sp>
        <p:nvSpPr>
          <p:cNvPr id="129" name="Shape 129"/>
          <p:cNvSpPr txBox="1"/>
          <p:nvPr/>
        </p:nvSpPr>
        <p:spPr>
          <a:xfrm>
            <a:off x="1259632" y="2420888"/>
            <a:ext cx="7427166" cy="39623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r>
              <a:rPr lang="en-US" sz="1900" dirty="0" err="1">
                <a:solidFill>
                  <a:schemeClr val="dk1"/>
                </a:solidFill>
                <a:latin typeface="Calibri"/>
                <a:ea typeface="Calibri"/>
                <a:cs typeface="Calibri"/>
              </a:rPr>
              <a:t>Tijd</a:t>
            </a:r>
            <a:r>
              <a:rPr lang="en-US" sz="1900" dirty="0">
                <a:solidFill>
                  <a:schemeClr val="dk1"/>
                </a:solidFill>
                <a:latin typeface="Calibri"/>
                <a:ea typeface="Calibri"/>
                <a:cs typeface="Calibri"/>
              </a:rPr>
              <a:t> </a:t>
            </a:r>
            <a:r>
              <a:rPr lang="en-US" sz="1900" dirty="0" err="1">
                <a:solidFill>
                  <a:schemeClr val="dk1"/>
                </a:solidFill>
                <a:latin typeface="Calibri"/>
                <a:ea typeface="Calibri"/>
                <a:cs typeface="Calibri"/>
              </a:rPr>
              <a:t>voor</a:t>
            </a:r>
            <a:r>
              <a:rPr lang="en-US" sz="1900" dirty="0">
                <a:solidFill>
                  <a:schemeClr val="dk1"/>
                </a:solidFill>
                <a:latin typeface="Calibri"/>
                <a:ea typeface="Calibri"/>
                <a:cs typeface="Calibri"/>
              </a:rPr>
              <a:t>:</a:t>
            </a:r>
            <a:endParaRPr sz="1900" dirty="0">
              <a:solidFill>
                <a:schemeClr val="dk1"/>
              </a:solidFill>
              <a:latin typeface="Calibri"/>
              <a:ea typeface="Calibri"/>
              <a:cs typeface="Calibri"/>
            </a:endParaRPr>
          </a:p>
          <a:p>
            <a:pPr marL="342900" marR="0" lvl="0" indent="-342900" algn="l" rtl="0">
              <a:lnSpc>
                <a:spcPct val="136842"/>
              </a:lnSpc>
              <a:spcBef>
                <a:spcPts val="380"/>
              </a:spcBef>
              <a:spcAft>
                <a:spcPts val="0"/>
              </a:spcAft>
              <a:buClr>
                <a:schemeClr val="dk1"/>
              </a:buClr>
              <a:buSzPct val="100000"/>
              <a:buFont typeface="Arial" panose="020B0604020202020204" pitchFamily="34" charset="0"/>
              <a:buChar char="•"/>
            </a:pPr>
            <a:r>
              <a:rPr lang="en-US" sz="1900" dirty="0" err="1" smtClean="0">
                <a:solidFill>
                  <a:schemeClr val="dk1"/>
                </a:solidFill>
                <a:latin typeface="Calibri"/>
                <a:ea typeface="Calibri"/>
                <a:cs typeface="Calibri"/>
                <a:sym typeface="Calibri"/>
              </a:rPr>
              <a:t>Kennis</a:t>
            </a:r>
            <a:r>
              <a:rPr lang="en-US" sz="1900" dirty="0">
                <a:solidFill>
                  <a:schemeClr val="dk1"/>
                </a:solidFill>
                <a:latin typeface="Calibri"/>
                <a:ea typeface="Calibri"/>
                <a:cs typeface="Calibri"/>
                <a:sym typeface="Calibri"/>
              </a:rPr>
              <a:t>, </a:t>
            </a:r>
            <a:r>
              <a:rPr lang="en-US" sz="1900" dirty="0" err="1">
                <a:solidFill>
                  <a:schemeClr val="dk1"/>
                </a:solidFill>
                <a:latin typeface="Calibri"/>
                <a:ea typeface="Calibri"/>
                <a:cs typeface="Calibri"/>
                <a:sym typeface="Calibri"/>
              </a:rPr>
              <a:t>vaardigheden</a:t>
            </a:r>
            <a:r>
              <a:rPr lang="en-US" sz="1900" dirty="0" smtClean="0">
                <a:solidFill>
                  <a:schemeClr val="dk1"/>
                </a:solidFill>
                <a:latin typeface="Calibri"/>
                <a:ea typeface="Calibri"/>
                <a:cs typeface="Calibri"/>
                <a:sym typeface="Calibri"/>
              </a:rPr>
              <a:t>, </a:t>
            </a:r>
            <a:r>
              <a:rPr lang="en-US" sz="1900" dirty="0" err="1" smtClean="0">
                <a:solidFill>
                  <a:schemeClr val="dk1"/>
                </a:solidFill>
                <a:latin typeface="Calibri"/>
                <a:ea typeface="Calibri"/>
                <a:cs typeface="Calibri"/>
                <a:sym typeface="Calibri"/>
              </a:rPr>
              <a:t>attituden</a:t>
            </a:r>
            <a:r>
              <a:rPr lang="en-US" sz="1900" dirty="0" smtClean="0">
                <a:solidFill>
                  <a:schemeClr val="dk1"/>
                </a:solidFill>
                <a:latin typeface="Calibri"/>
                <a:ea typeface="Calibri"/>
                <a:cs typeface="Calibri"/>
                <a:sym typeface="Calibri"/>
              </a:rPr>
              <a:t> m.b.t. </a:t>
            </a:r>
            <a:r>
              <a:rPr lang="en-US" sz="1900" dirty="0" err="1" smtClean="0">
                <a:solidFill>
                  <a:schemeClr val="dk1"/>
                </a:solidFill>
                <a:latin typeface="Calibri"/>
                <a:ea typeface="Calibri"/>
                <a:cs typeface="Calibri"/>
                <a:sym typeface="Calibri"/>
              </a:rPr>
              <a:t>signaleren</a:t>
            </a:r>
            <a:r>
              <a:rPr lang="en-US" sz="1900" dirty="0" smtClean="0">
                <a:solidFill>
                  <a:schemeClr val="dk1"/>
                </a:solidFill>
                <a:latin typeface="Calibri"/>
                <a:ea typeface="Calibri"/>
                <a:cs typeface="Calibri"/>
                <a:sym typeface="Calibri"/>
              </a:rPr>
              <a:t> van </a:t>
            </a:r>
            <a:r>
              <a:rPr lang="en-US" sz="1900" dirty="0" err="1" smtClean="0">
                <a:solidFill>
                  <a:schemeClr val="dk1"/>
                </a:solidFill>
                <a:latin typeface="Calibri"/>
                <a:ea typeface="Calibri"/>
                <a:cs typeface="Calibri"/>
                <a:sym typeface="Calibri"/>
              </a:rPr>
              <a:t>en</a:t>
            </a:r>
            <a:r>
              <a:rPr lang="en-US" sz="1900" dirty="0" smtClean="0">
                <a:solidFill>
                  <a:schemeClr val="dk1"/>
                </a:solidFill>
                <a:latin typeface="Calibri"/>
                <a:ea typeface="Calibri"/>
                <a:cs typeface="Calibri"/>
                <a:sym typeface="Calibri"/>
              </a:rPr>
              <a:t> </a:t>
            </a:r>
            <a:r>
              <a:rPr lang="en-US" sz="1900" dirty="0" err="1" smtClean="0">
                <a:solidFill>
                  <a:schemeClr val="dk1"/>
                </a:solidFill>
                <a:latin typeface="Calibri"/>
                <a:ea typeface="Calibri"/>
                <a:cs typeface="Calibri"/>
                <a:sym typeface="Calibri"/>
              </a:rPr>
              <a:t>handelen</a:t>
            </a:r>
            <a:r>
              <a:rPr lang="en-US" sz="1900" dirty="0" smtClean="0">
                <a:solidFill>
                  <a:schemeClr val="dk1"/>
                </a:solidFill>
                <a:latin typeface="Calibri"/>
                <a:ea typeface="Calibri"/>
                <a:cs typeface="Calibri"/>
                <a:sym typeface="Calibri"/>
              </a:rPr>
              <a:t> </a:t>
            </a:r>
            <a:r>
              <a:rPr lang="en-US" sz="1900" dirty="0" err="1" smtClean="0">
                <a:solidFill>
                  <a:schemeClr val="dk1"/>
                </a:solidFill>
                <a:latin typeface="Calibri"/>
                <a:ea typeface="Calibri"/>
                <a:cs typeface="Calibri"/>
                <a:sym typeface="Calibri"/>
              </a:rPr>
              <a:t>bij</a:t>
            </a:r>
            <a:r>
              <a:rPr lang="en-US" sz="1900" dirty="0" smtClean="0">
                <a:solidFill>
                  <a:schemeClr val="dk1"/>
                </a:solidFill>
                <a:latin typeface="Calibri"/>
                <a:ea typeface="Calibri"/>
                <a:cs typeface="Calibri"/>
                <a:sym typeface="Calibri"/>
              </a:rPr>
              <a:t>       </a:t>
            </a:r>
            <a:r>
              <a:rPr lang="en-US" sz="1900" dirty="0" err="1" smtClean="0">
                <a:solidFill>
                  <a:schemeClr val="dk1"/>
                </a:solidFill>
                <a:latin typeface="Calibri"/>
                <a:ea typeface="Calibri"/>
                <a:cs typeface="Calibri"/>
                <a:sym typeface="Calibri"/>
              </a:rPr>
              <a:t>kindermishandeling</a:t>
            </a:r>
            <a:endParaRPr lang="en-US" sz="1900" dirty="0">
              <a:solidFill>
                <a:schemeClr val="dk1"/>
              </a:solidFill>
              <a:latin typeface="Calibri"/>
              <a:ea typeface="Calibri"/>
              <a:cs typeface="Calibri"/>
              <a:sym typeface="Calibri"/>
            </a:endParaRPr>
          </a:p>
          <a:p>
            <a:pPr marL="342900" marR="0" lvl="0" indent="-342900" algn="l" rtl="0">
              <a:lnSpc>
                <a:spcPct val="136842"/>
              </a:lnSpc>
              <a:spcBef>
                <a:spcPts val="380"/>
              </a:spcBef>
              <a:spcAft>
                <a:spcPts val="0"/>
              </a:spcAft>
              <a:buClr>
                <a:schemeClr val="dk1"/>
              </a:buClr>
              <a:buSzPct val="100000"/>
              <a:buFont typeface="Arial" panose="020B0604020202020204" pitchFamily="34" charset="0"/>
              <a:buChar char="•"/>
            </a:pPr>
            <a:r>
              <a:rPr lang="en-US" sz="1900" dirty="0" err="1" smtClean="0">
                <a:solidFill>
                  <a:schemeClr val="dk1"/>
                </a:solidFill>
                <a:latin typeface="Calibri"/>
                <a:ea typeface="Calibri"/>
                <a:cs typeface="Calibri"/>
                <a:sym typeface="Calibri"/>
              </a:rPr>
              <a:t>S</a:t>
            </a:r>
            <a:r>
              <a:rPr lang="en-US" sz="1900" b="0" i="0" u="none" strike="noStrike" cap="none" dirty="0" err="1" smtClean="0">
                <a:solidFill>
                  <a:schemeClr val="dk1"/>
                </a:solidFill>
                <a:latin typeface="Calibri"/>
                <a:ea typeface="Calibri"/>
                <a:cs typeface="Calibri"/>
                <a:sym typeface="Calibri"/>
              </a:rPr>
              <a:t>amenwerking</a:t>
            </a:r>
            <a:r>
              <a:rPr lang="en-US" sz="1900" b="0" i="0" u="none" strike="noStrike" cap="none" dirty="0" smtClean="0">
                <a:solidFill>
                  <a:schemeClr val="dk1"/>
                </a:solidFill>
                <a:latin typeface="Calibri"/>
                <a:ea typeface="Calibri"/>
                <a:cs typeface="Calibri"/>
                <a:sym typeface="Calibri"/>
              </a:rPr>
              <a:t> </a:t>
            </a:r>
            <a:r>
              <a:rPr lang="en-US" sz="1900" b="0" i="0" u="none" strike="noStrike" cap="none" dirty="0">
                <a:solidFill>
                  <a:schemeClr val="dk1"/>
                </a:solidFill>
                <a:latin typeface="Calibri"/>
                <a:ea typeface="Calibri"/>
                <a:cs typeface="Calibri"/>
                <a:sym typeface="Calibri"/>
              </a:rPr>
              <a:t>met </a:t>
            </a:r>
            <a:r>
              <a:rPr lang="en-US" sz="1900" b="0" i="0" u="none" strike="noStrike" cap="none" dirty="0" err="1" smtClean="0">
                <a:solidFill>
                  <a:schemeClr val="dk1"/>
                </a:solidFill>
                <a:latin typeface="Calibri"/>
                <a:ea typeface="Calibri"/>
                <a:cs typeface="Calibri"/>
                <a:sym typeface="Calibri"/>
              </a:rPr>
              <a:t>collega’s</a:t>
            </a:r>
            <a:r>
              <a:rPr lang="en-US" sz="1900" b="0" i="0" u="none" strike="noStrike" cap="none" dirty="0" smtClean="0">
                <a:solidFill>
                  <a:schemeClr val="dk1"/>
                </a:solidFill>
                <a:latin typeface="Calibri"/>
                <a:ea typeface="Calibri"/>
                <a:cs typeface="Calibri"/>
                <a:sym typeface="Calibri"/>
              </a:rPr>
              <a:t> </a:t>
            </a:r>
            <a:r>
              <a:rPr lang="en-US" sz="1900" b="0" i="0" u="none" strike="noStrike" cap="none" dirty="0" err="1" smtClean="0">
                <a:solidFill>
                  <a:schemeClr val="dk1"/>
                </a:solidFill>
                <a:latin typeface="Calibri"/>
                <a:ea typeface="Calibri"/>
                <a:cs typeface="Calibri"/>
                <a:sym typeface="Calibri"/>
              </a:rPr>
              <a:t>en</a:t>
            </a:r>
            <a:r>
              <a:rPr lang="en-US" sz="1900" b="0" i="0" u="none" strike="noStrike" cap="none" dirty="0" smtClean="0">
                <a:solidFill>
                  <a:schemeClr val="dk1"/>
                </a:solidFill>
                <a:latin typeface="Calibri"/>
                <a:ea typeface="Calibri"/>
                <a:cs typeface="Calibri"/>
                <a:sym typeface="Calibri"/>
              </a:rPr>
              <a:t> </a:t>
            </a:r>
            <a:r>
              <a:rPr lang="en-US" sz="1900" b="0" i="0" u="none" strike="noStrike" cap="none" dirty="0" err="1" smtClean="0">
                <a:solidFill>
                  <a:schemeClr val="dk1"/>
                </a:solidFill>
                <a:latin typeface="Calibri"/>
                <a:ea typeface="Calibri"/>
                <a:cs typeface="Calibri"/>
                <a:sym typeface="Calibri"/>
              </a:rPr>
              <a:t>externe</a:t>
            </a:r>
            <a:r>
              <a:rPr lang="en-US" sz="1900" b="0" i="0" u="none" strike="noStrike" cap="none" dirty="0" smtClean="0">
                <a:solidFill>
                  <a:schemeClr val="dk1"/>
                </a:solidFill>
                <a:latin typeface="Calibri"/>
                <a:ea typeface="Calibri"/>
                <a:cs typeface="Calibri"/>
                <a:sym typeface="Calibri"/>
              </a:rPr>
              <a:t> partners</a:t>
            </a:r>
          </a:p>
          <a:p>
            <a:pPr marL="342900" lvl="1" indent="-342900">
              <a:lnSpc>
                <a:spcPct val="136842"/>
              </a:lnSpc>
              <a:spcBef>
                <a:spcPts val="380"/>
              </a:spcBef>
              <a:buClr>
                <a:schemeClr val="dk1"/>
              </a:buClr>
              <a:buSzPct val="100000"/>
              <a:buFont typeface="Arial" panose="020B0604020202020204" pitchFamily="34" charset="0"/>
              <a:buChar char="•"/>
            </a:pPr>
            <a:r>
              <a:rPr lang="en-US" sz="1900" dirty="0" err="1" smtClean="0">
                <a:solidFill>
                  <a:schemeClr val="dk1"/>
                </a:solidFill>
                <a:latin typeface="Calibri"/>
                <a:ea typeface="Calibri"/>
                <a:cs typeface="Calibri"/>
                <a:sym typeface="Calibri"/>
              </a:rPr>
              <a:t>Samenwerking</a:t>
            </a:r>
            <a:r>
              <a:rPr lang="en-US" sz="1900" dirty="0" smtClean="0">
                <a:solidFill>
                  <a:schemeClr val="dk1"/>
                </a:solidFill>
                <a:latin typeface="Calibri"/>
                <a:ea typeface="Calibri"/>
                <a:cs typeface="Calibri"/>
                <a:sym typeface="Calibri"/>
              </a:rPr>
              <a:t> met </a:t>
            </a:r>
            <a:r>
              <a:rPr lang="en-US" sz="1900" dirty="0" err="1" smtClean="0">
                <a:solidFill>
                  <a:schemeClr val="dk1"/>
                </a:solidFill>
                <a:latin typeface="Calibri"/>
                <a:ea typeface="Calibri"/>
                <a:cs typeface="Calibri"/>
                <a:sym typeface="Calibri"/>
              </a:rPr>
              <a:t>verloskundig</a:t>
            </a:r>
            <a:r>
              <a:rPr lang="en-US" sz="1900" dirty="0" smtClean="0">
                <a:solidFill>
                  <a:schemeClr val="dk1"/>
                </a:solidFill>
                <a:latin typeface="Calibri"/>
                <a:ea typeface="Calibri"/>
                <a:cs typeface="Calibri"/>
                <a:sym typeface="Calibri"/>
              </a:rPr>
              <a:t> </a:t>
            </a:r>
            <a:r>
              <a:rPr lang="en-US" sz="1900" dirty="0" err="1" smtClean="0">
                <a:solidFill>
                  <a:schemeClr val="dk1"/>
                </a:solidFill>
                <a:latin typeface="Calibri"/>
                <a:ea typeface="Calibri"/>
                <a:cs typeface="Calibri"/>
                <a:sym typeface="Calibri"/>
              </a:rPr>
              <a:t>zorgverleners</a:t>
            </a:r>
            <a:r>
              <a:rPr lang="en-US" sz="1900" dirty="0" smtClean="0">
                <a:solidFill>
                  <a:schemeClr val="dk1"/>
                </a:solidFill>
                <a:latin typeface="Calibri"/>
                <a:ea typeface="Calibri"/>
                <a:cs typeface="Calibri"/>
                <a:sym typeface="Calibri"/>
              </a:rPr>
              <a:t> </a:t>
            </a:r>
            <a:r>
              <a:rPr lang="en-US" sz="1900" dirty="0" err="1" smtClean="0">
                <a:solidFill>
                  <a:schemeClr val="dk1"/>
                </a:solidFill>
                <a:latin typeface="Calibri"/>
                <a:ea typeface="Calibri"/>
                <a:cs typeface="Calibri"/>
                <a:sym typeface="Calibri"/>
              </a:rPr>
              <a:t>en</a:t>
            </a:r>
            <a:r>
              <a:rPr lang="en-US" sz="1900" dirty="0" smtClean="0">
                <a:solidFill>
                  <a:schemeClr val="dk1"/>
                </a:solidFill>
                <a:latin typeface="Calibri"/>
                <a:ea typeface="Calibri"/>
                <a:cs typeface="Calibri"/>
                <a:sym typeface="Calibri"/>
              </a:rPr>
              <a:t> </a:t>
            </a:r>
            <a:r>
              <a:rPr lang="en-US" sz="1900" dirty="0" err="1" smtClean="0">
                <a:solidFill>
                  <a:schemeClr val="dk1"/>
                </a:solidFill>
                <a:latin typeface="Calibri"/>
                <a:ea typeface="Calibri"/>
                <a:cs typeface="Calibri"/>
                <a:sym typeface="Calibri"/>
              </a:rPr>
              <a:t>overdracht</a:t>
            </a:r>
            <a:r>
              <a:rPr lang="en-US" sz="1900" dirty="0" smtClean="0">
                <a:solidFill>
                  <a:schemeClr val="dk1"/>
                </a:solidFill>
                <a:latin typeface="Calibri"/>
                <a:ea typeface="Calibri"/>
                <a:cs typeface="Calibri"/>
                <a:sym typeface="Calibri"/>
              </a:rPr>
              <a:t> dossier</a:t>
            </a:r>
            <a:endParaRPr lang="en-US" sz="1900" dirty="0">
              <a:solidFill>
                <a:schemeClr val="dk1"/>
              </a:solidFill>
              <a:latin typeface="Calibri"/>
              <a:ea typeface="Calibri"/>
              <a:cs typeface="Calibri"/>
              <a:sym typeface="Calibri"/>
            </a:endParaRPr>
          </a:p>
          <a:p>
            <a:pPr marL="342900" lvl="1" indent="-342900">
              <a:lnSpc>
                <a:spcPct val="136842"/>
              </a:lnSpc>
              <a:spcBef>
                <a:spcPts val="380"/>
              </a:spcBef>
              <a:buClr>
                <a:schemeClr val="dk1"/>
              </a:buClr>
              <a:buSzPct val="100000"/>
              <a:buFont typeface="Arial" panose="020B0604020202020204" pitchFamily="34" charset="0"/>
              <a:buChar char="•"/>
            </a:pPr>
            <a:r>
              <a:rPr lang="en-US" sz="1900" b="0" i="0" u="none" strike="noStrike" cap="none" dirty="0" err="1" smtClean="0">
                <a:solidFill>
                  <a:schemeClr val="dk1"/>
                </a:solidFill>
                <a:latin typeface="Calibri"/>
                <a:ea typeface="Calibri"/>
                <a:cs typeface="Calibri"/>
                <a:sym typeface="Calibri"/>
              </a:rPr>
              <a:t>Registratie</a:t>
            </a:r>
            <a:r>
              <a:rPr lang="en-US" sz="1900" b="0" i="0" u="none" strike="noStrike" cap="none" dirty="0" smtClean="0">
                <a:solidFill>
                  <a:schemeClr val="dk1"/>
                </a:solidFill>
                <a:latin typeface="Calibri"/>
                <a:ea typeface="Calibri"/>
                <a:cs typeface="Calibri"/>
                <a:sym typeface="Calibri"/>
              </a:rPr>
              <a:t> start meldcode </a:t>
            </a:r>
            <a:r>
              <a:rPr lang="en-US" sz="1900" b="0" i="0" u="none" strike="noStrike" cap="none" dirty="0" err="1" smtClean="0">
                <a:solidFill>
                  <a:schemeClr val="dk1"/>
                </a:solidFill>
                <a:latin typeface="Calibri"/>
                <a:ea typeface="Calibri"/>
                <a:cs typeface="Calibri"/>
                <a:sym typeface="Calibri"/>
              </a:rPr>
              <a:t>en</a:t>
            </a:r>
            <a:r>
              <a:rPr lang="en-US" sz="1900" b="0" i="0" u="none" strike="noStrike" cap="none" dirty="0" smtClean="0">
                <a:solidFill>
                  <a:schemeClr val="dk1"/>
                </a:solidFill>
                <a:latin typeface="Calibri"/>
                <a:ea typeface="Calibri"/>
                <a:cs typeface="Calibri"/>
                <a:sym typeface="Calibri"/>
              </a:rPr>
              <a:t> per </a:t>
            </a:r>
            <a:r>
              <a:rPr lang="en-US" sz="1900" b="0" i="0" u="none" strike="noStrike" cap="none" dirty="0" err="1" smtClean="0">
                <a:solidFill>
                  <a:schemeClr val="dk1"/>
                </a:solidFill>
                <a:latin typeface="Calibri"/>
                <a:ea typeface="Calibri"/>
                <a:cs typeface="Calibri"/>
                <a:sym typeface="Calibri"/>
              </a:rPr>
              <a:t>stap</a:t>
            </a:r>
            <a:r>
              <a:rPr lang="en-US" sz="1900" b="0" i="0" u="none" strike="noStrike" cap="none" dirty="0" smtClean="0">
                <a:solidFill>
                  <a:schemeClr val="dk1"/>
                </a:solidFill>
                <a:latin typeface="Calibri"/>
                <a:ea typeface="Calibri"/>
                <a:cs typeface="Calibri"/>
                <a:sym typeface="Calibri"/>
              </a:rPr>
              <a:t> meldcode</a:t>
            </a:r>
          </a:p>
          <a:p>
            <a:pPr lvl="1">
              <a:lnSpc>
                <a:spcPct val="136842"/>
              </a:lnSpc>
              <a:spcBef>
                <a:spcPts val="380"/>
              </a:spcBef>
              <a:buClr>
                <a:schemeClr val="dk1"/>
              </a:buClr>
              <a:buSzPct val="100000"/>
            </a:pPr>
            <a:r>
              <a:rPr lang="en-US" sz="1900" b="0" i="0" u="none" strike="noStrike" cap="none" dirty="0" smtClean="0">
                <a:solidFill>
                  <a:schemeClr val="dk1"/>
                </a:solidFill>
                <a:latin typeface="Calibri"/>
                <a:ea typeface="Calibri"/>
                <a:cs typeface="Calibri"/>
                <a:sym typeface="Calibri"/>
              </a:rPr>
              <a:t> </a:t>
            </a:r>
          </a:p>
          <a:p>
            <a:pPr marL="0" marR="0" lvl="0" indent="0" algn="l" rtl="0">
              <a:lnSpc>
                <a:spcPct val="100000"/>
              </a:lnSpc>
              <a:spcBef>
                <a:spcPts val="0"/>
              </a:spcBef>
              <a:spcAft>
                <a:spcPts val="0"/>
              </a:spcAft>
              <a:buNone/>
            </a:pPr>
            <a:endParaRPr sz="1800" b="0" i="0" u="none" strike="noStrike" cap="none" dirty="0">
              <a:solidFill>
                <a:schemeClr val="dk1"/>
              </a:solidFill>
              <a:latin typeface="Arial"/>
              <a:ea typeface="Arial"/>
              <a:cs typeface="Arial"/>
              <a:sym typeface="Arial"/>
            </a:endParaRPr>
          </a:p>
        </p:txBody>
      </p:sp>
      <p:sp>
        <p:nvSpPr>
          <p:cNvPr id="130" name="Shape 130"/>
          <p:cNvSpPr txBox="1"/>
          <p:nvPr/>
        </p:nvSpPr>
        <p:spPr>
          <a:xfrm>
            <a:off x="6705600" y="6553200"/>
            <a:ext cx="1981199" cy="2286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A08241"/>
              </a:buClr>
              <a:buSzPct val="25000"/>
              <a:buFont typeface="Calibri"/>
              <a:buNone/>
            </a:pPr>
            <a:r>
              <a:rPr lang="en-US" sz="1000" b="0" i="0" u="none" strike="noStrike" cap="none">
                <a:solidFill>
                  <a:srgbClr val="A08241"/>
                </a:solidFill>
                <a:latin typeface="Calibri"/>
                <a:ea typeface="Calibri"/>
                <a:cs typeface="Calibri"/>
                <a:sym typeface="Calibri"/>
              </a:rPr>
              <a:t>*</a:t>
            </a:r>
          </a:p>
        </p:txBody>
      </p:sp>
    </p:spTree>
  </p:cSld>
  <p:clrMapOvr>
    <a:masterClrMapping/>
  </p:clrMapOvr>
  <p:transition spd="slow">
    <p:cut/>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p:cNvSpPr txBox="1"/>
          <p:nvPr/>
        </p:nvSpPr>
        <p:spPr>
          <a:xfrm>
            <a:off x="468312" y="1800225"/>
            <a:ext cx="8218487" cy="409575"/>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2"/>
              </a:buClr>
              <a:buSzPct val="25000"/>
              <a:buFont typeface="Calibri"/>
              <a:buNone/>
            </a:pPr>
            <a:r>
              <a:rPr lang="en-US" sz="1900" b="1" i="0" u="none" strike="noStrike" cap="none">
                <a:solidFill>
                  <a:schemeClr val="dk2"/>
                </a:solidFill>
                <a:latin typeface="Calibri"/>
                <a:ea typeface="Calibri"/>
                <a:cs typeface="Calibri"/>
                <a:sym typeface="Calibri"/>
              </a:rPr>
              <a:t>Vragen en discussiepunten</a:t>
            </a:r>
          </a:p>
        </p:txBody>
      </p:sp>
      <p:sp>
        <p:nvSpPr>
          <p:cNvPr id="136" name="Shape 136"/>
          <p:cNvSpPr txBox="1"/>
          <p:nvPr/>
        </p:nvSpPr>
        <p:spPr>
          <a:xfrm>
            <a:off x="6705600" y="6553200"/>
            <a:ext cx="1981199" cy="2286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A08241"/>
              </a:buClr>
              <a:buSzPct val="25000"/>
              <a:buFont typeface="Calibri"/>
              <a:buNone/>
            </a:pPr>
            <a:r>
              <a:rPr lang="en-US" sz="1000" b="0" i="0" u="none" strike="noStrike" cap="none">
                <a:solidFill>
                  <a:srgbClr val="A08241"/>
                </a:solidFill>
                <a:latin typeface="Calibri"/>
                <a:ea typeface="Calibri"/>
                <a:cs typeface="Calibri"/>
                <a:sym typeface="Calibri"/>
              </a:rPr>
              <a:t>*</a:t>
            </a:r>
          </a:p>
        </p:txBody>
      </p:sp>
    </p:spTree>
  </p:cSld>
  <p:clrMapOvr>
    <a:masterClrMapping/>
  </p:clrMapOvr>
  <p:transition spd="slow">
    <p:cut/>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Shape 141"/>
          <p:cNvSpPr txBox="1"/>
          <p:nvPr/>
        </p:nvSpPr>
        <p:spPr>
          <a:xfrm>
            <a:off x="1547812" y="1800225"/>
            <a:ext cx="7138986" cy="40957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2"/>
              </a:buClr>
              <a:buSzPct val="25000"/>
              <a:buFont typeface="Calibri"/>
              <a:buNone/>
            </a:pPr>
            <a:r>
              <a:rPr lang="en-US" sz="1900" b="1" i="0" u="none" strike="noStrike" cap="none">
                <a:solidFill>
                  <a:schemeClr val="dk2"/>
                </a:solidFill>
                <a:latin typeface="Calibri"/>
                <a:ea typeface="Calibri"/>
                <a:cs typeface="Calibri"/>
                <a:sym typeface="Calibri"/>
              </a:rPr>
              <a:t>Contactinformatie</a:t>
            </a:r>
          </a:p>
        </p:txBody>
      </p:sp>
      <p:sp>
        <p:nvSpPr>
          <p:cNvPr id="142" name="Shape 142"/>
          <p:cNvSpPr txBox="1"/>
          <p:nvPr/>
        </p:nvSpPr>
        <p:spPr>
          <a:xfrm>
            <a:off x="1547812" y="2209800"/>
            <a:ext cx="7139099" cy="3962399"/>
          </a:xfrm>
          <a:prstGeom prst="rect">
            <a:avLst/>
          </a:prstGeom>
          <a:noFill/>
          <a:ln>
            <a:noFill/>
          </a:ln>
        </p:spPr>
        <p:txBody>
          <a:bodyPr lIns="91425" tIns="45700" rIns="91425" bIns="45700" anchor="t" anchorCtr="0">
            <a:noAutofit/>
          </a:bodyPr>
          <a:lstStyle/>
          <a:p>
            <a:pPr marL="0" marR="0" lvl="0" indent="0" algn="l" rtl="0">
              <a:lnSpc>
                <a:spcPct val="115000"/>
              </a:lnSpc>
              <a:spcBef>
                <a:spcPts val="0"/>
              </a:spcBef>
              <a:spcAft>
                <a:spcPts val="0"/>
              </a:spcAft>
              <a:buSzPct val="25000"/>
              <a:buNone/>
            </a:pPr>
            <a:r>
              <a:rPr lang="en-US" sz="1900" dirty="0" err="1">
                <a:solidFill>
                  <a:schemeClr val="dk1"/>
                </a:solidFill>
                <a:latin typeface="Calibri"/>
                <a:ea typeface="Calibri"/>
                <a:cs typeface="Calibri"/>
                <a:sym typeface="Calibri"/>
              </a:rPr>
              <a:t>Voor</a:t>
            </a:r>
            <a:r>
              <a:rPr lang="en-US" sz="1900" dirty="0">
                <a:solidFill>
                  <a:schemeClr val="dk1"/>
                </a:solidFill>
                <a:latin typeface="Calibri"/>
                <a:ea typeface="Calibri"/>
                <a:cs typeface="Calibri"/>
                <a:sym typeface="Calibri"/>
              </a:rPr>
              <a:t> </a:t>
            </a:r>
            <a:r>
              <a:rPr lang="en-US" sz="1900" dirty="0" err="1">
                <a:solidFill>
                  <a:schemeClr val="dk1"/>
                </a:solidFill>
                <a:latin typeface="Calibri"/>
                <a:ea typeface="Calibri"/>
                <a:cs typeface="Calibri"/>
                <a:sym typeface="Calibri"/>
              </a:rPr>
              <a:t>vragen</a:t>
            </a:r>
            <a:r>
              <a:rPr lang="en-US" sz="1900" dirty="0">
                <a:solidFill>
                  <a:schemeClr val="dk1"/>
                </a:solidFill>
                <a:latin typeface="Calibri"/>
                <a:ea typeface="Calibri"/>
                <a:cs typeface="Calibri"/>
                <a:sym typeface="Calibri"/>
              </a:rPr>
              <a:t> over de </a:t>
            </a:r>
            <a:r>
              <a:rPr lang="en-US" sz="1900" dirty="0" err="1">
                <a:solidFill>
                  <a:schemeClr val="dk1"/>
                </a:solidFill>
                <a:latin typeface="Calibri"/>
                <a:ea typeface="Calibri"/>
                <a:cs typeface="Calibri"/>
                <a:sym typeface="Calibri"/>
              </a:rPr>
              <a:t>richtlijn</a:t>
            </a:r>
            <a:r>
              <a:rPr lang="en-US" sz="1900" dirty="0">
                <a:solidFill>
                  <a:schemeClr val="dk1"/>
                </a:solidFill>
                <a:latin typeface="Calibri"/>
                <a:ea typeface="Calibri"/>
                <a:cs typeface="Calibri"/>
                <a:sym typeface="Calibri"/>
              </a:rPr>
              <a:t> </a:t>
            </a:r>
            <a:r>
              <a:rPr lang="en-US" sz="1900" dirty="0" err="1">
                <a:solidFill>
                  <a:schemeClr val="dk1"/>
                </a:solidFill>
                <a:latin typeface="Calibri"/>
                <a:ea typeface="Calibri"/>
                <a:cs typeface="Calibri"/>
                <a:sym typeface="Calibri"/>
              </a:rPr>
              <a:t>en</a:t>
            </a:r>
            <a:r>
              <a:rPr lang="en-US" sz="1900" dirty="0">
                <a:solidFill>
                  <a:schemeClr val="dk1"/>
                </a:solidFill>
                <a:latin typeface="Calibri"/>
                <a:ea typeface="Calibri"/>
                <a:cs typeface="Calibri"/>
                <a:sym typeface="Calibri"/>
              </a:rPr>
              <a:t> de </a:t>
            </a:r>
            <a:r>
              <a:rPr lang="en-US" sz="1900" dirty="0" err="1">
                <a:solidFill>
                  <a:schemeClr val="dk1"/>
                </a:solidFill>
                <a:latin typeface="Calibri"/>
                <a:ea typeface="Calibri"/>
                <a:cs typeface="Calibri"/>
                <a:sym typeface="Calibri"/>
              </a:rPr>
              <a:t>implementatiematerialen</a:t>
            </a:r>
            <a:endParaRPr lang="en-US" sz="1900" dirty="0">
              <a:solidFill>
                <a:schemeClr val="dk1"/>
              </a:solidFill>
              <a:latin typeface="Calibri"/>
              <a:ea typeface="Calibri"/>
              <a:cs typeface="Calibri"/>
              <a:sym typeface="Calibri"/>
            </a:endParaRPr>
          </a:p>
          <a:p>
            <a:pPr marL="0" marR="0" lvl="0" indent="0" algn="l" rtl="0">
              <a:lnSpc>
                <a:spcPct val="115000"/>
              </a:lnSpc>
              <a:spcBef>
                <a:spcPts val="0"/>
              </a:spcBef>
              <a:spcAft>
                <a:spcPts val="0"/>
              </a:spcAft>
              <a:buNone/>
            </a:pPr>
            <a:endParaRPr sz="1800" dirty="0">
              <a:solidFill>
                <a:schemeClr val="dk1"/>
              </a:solidFill>
            </a:endParaRPr>
          </a:p>
          <a:p>
            <a:pPr marL="0" marR="0" lvl="0" indent="0" algn="l" rtl="0">
              <a:lnSpc>
                <a:spcPct val="115000"/>
              </a:lnSpc>
              <a:spcBef>
                <a:spcPts val="0"/>
              </a:spcBef>
              <a:spcAft>
                <a:spcPts val="0"/>
              </a:spcAft>
              <a:buClr>
                <a:schemeClr val="dk1"/>
              </a:buClr>
              <a:buSzPct val="25000"/>
              <a:buFont typeface="Calibri"/>
              <a:buNone/>
            </a:pPr>
            <a:r>
              <a:rPr lang="en-US" sz="1900" b="1" i="0" u="none" strike="noStrike" cap="none" dirty="0">
                <a:solidFill>
                  <a:schemeClr val="dk1"/>
                </a:solidFill>
                <a:latin typeface="Calibri"/>
                <a:ea typeface="Calibri"/>
                <a:cs typeface="Calibri"/>
                <a:sym typeface="Calibri"/>
              </a:rPr>
              <a:t>NCJ</a:t>
            </a:r>
          </a:p>
          <a:p>
            <a:pPr marL="0" marR="0" lvl="0" indent="0" algn="l" rtl="0">
              <a:lnSpc>
                <a:spcPct val="115000"/>
              </a:lnSpc>
              <a:spcBef>
                <a:spcPts val="0"/>
              </a:spcBef>
              <a:spcAft>
                <a:spcPts val="0"/>
              </a:spcAft>
              <a:buClr>
                <a:schemeClr val="dk1"/>
              </a:buClr>
              <a:buSzPct val="25000"/>
              <a:buFont typeface="Calibri"/>
              <a:buNone/>
            </a:pPr>
            <a:r>
              <a:rPr lang="en-US" sz="1900" b="0" i="0" u="sng" strike="noStrike" cap="none" dirty="0">
                <a:solidFill>
                  <a:schemeClr val="hlink"/>
                </a:solidFill>
                <a:latin typeface="Calibri"/>
                <a:ea typeface="Calibri"/>
                <a:cs typeface="Calibri"/>
                <a:sym typeface="Calibri"/>
                <a:hlinkClick r:id="rId4"/>
              </a:rPr>
              <a:t>centrumjeugdgezondheid@ncj.nl</a:t>
            </a:r>
          </a:p>
          <a:p>
            <a:pPr marL="0" marR="0" lvl="0" indent="0" algn="l" rtl="0">
              <a:lnSpc>
                <a:spcPct val="115000"/>
              </a:lnSpc>
              <a:spcBef>
                <a:spcPts val="0"/>
              </a:spcBef>
              <a:spcAft>
                <a:spcPts val="0"/>
              </a:spcAft>
              <a:buClr>
                <a:schemeClr val="dk1"/>
              </a:buClr>
              <a:buFont typeface="Calibri"/>
              <a:buNone/>
            </a:pPr>
            <a:endParaRPr sz="1900" dirty="0">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ct val="25000"/>
              <a:buFont typeface="Calibri"/>
              <a:buNone/>
            </a:pPr>
            <a:endParaRPr lang="en-US" sz="1900" b="1" dirty="0">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ct val="25000"/>
              <a:buFont typeface="Calibri"/>
              <a:buNone/>
            </a:pPr>
            <a:endParaRPr lang="en-US" sz="1900" b="1" i="0" u="none" strike="noStrike" cap="none" dirty="0">
              <a:solidFill>
                <a:schemeClr val="dk1"/>
              </a:solidFill>
              <a:latin typeface="Calibri"/>
              <a:ea typeface="Calibri"/>
              <a:cs typeface="Calibri"/>
              <a:sym typeface="Calibri"/>
            </a:endParaRPr>
          </a:p>
        </p:txBody>
      </p:sp>
      <p:sp>
        <p:nvSpPr>
          <p:cNvPr id="143" name="Shape 143"/>
          <p:cNvSpPr txBox="1"/>
          <p:nvPr/>
        </p:nvSpPr>
        <p:spPr>
          <a:xfrm>
            <a:off x="6705600" y="6553200"/>
            <a:ext cx="1981199" cy="2286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A08241"/>
              </a:buClr>
              <a:buSzPct val="25000"/>
              <a:buFont typeface="Calibri"/>
              <a:buNone/>
            </a:pPr>
            <a:r>
              <a:rPr lang="en-US" sz="1000" b="0" i="0" u="none" strike="noStrike" cap="none">
                <a:solidFill>
                  <a:srgbClr val="A08241"/>
                </a:solidFill>
                <a:latin typeface="Calibri"/>
                <a:ea typeface="Calibri"/>
                <a:cs typeface="Calibri"/>
                <a:sym typeface="Calibri"/>
              </a:rPr>
              <a:t>*</a:t>
            </a:r>
          </a:p>
        </p:txBody>
      </p:sp>
    </p:spTree>
  </p:cSld>
  <p:clrMapOvr>
    <a:masterClrMapping/>
  </p:clrMapOvr>
  <p:transition spd="slow">
    <p:cut/>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Shape 148"/>
          <p:cNvSpPr txBox="1"/>
          <p:nvPr/>
        </p:nvSpPr>
        <p:spPr>
          <a:xfrm>
            <a:off x="6705600" y="6553200"/>
            <a:ext cx="1981199" cy="2286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A08241"/>
              </a:buClr>
              <a:buSzPct val="25000"/>
              <a:buFont typeface="Arial"/>
              <a:buNone/>
            </a:pPr>
            <a:r>
              <a:rPr lang="en-US" sz="1000" b="0" i="0" u="none" strike="noStrike" cap="none">
                <a:solidFill>
                  <a:srgbClr val="A08241"/>
                </a:solidFill>
                <a:latin typeface="Arial"/>
                <a:ea typeface="Arial"/>
                <a:cs typeface="Arial"/>
                <a:sym typeface="Arial"/>
              </a:rPr>
              <a:t>*</a:t>
            </a:r>
          </a:p>
        </p:txBody>
      </p:sp>
      <p:sp>
        <p:nvSpPr>
          <p:cNvPr id="149" name="Shape 149"/>
          <p:cNvSpPr txBox="1"/>
          <p:nvPr/>
        </p:nvSpPr>
        <p:spPr>
          <a:xfrm>
            <a:off x="1547812" y="6553200"/>
            <a:ext cx="5157787" cy="2286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A08241"/>
              </a:buClr>
              <a:buSzPct val="25000"/>
              <a:buFont typeface="Arial"/>
              <a:buNone/>
            </a:pPr>
            <a:r>
              <a:rPr lang="en-US" sz="1000" b="1" i="0" u="none" strike="noStrike" cap="none">
                <a:solidFill>
                  <a:srgbClr val="A08241"/>
                </a:solidFill>
                <a:latin typeface="Arial"/>
                <a:ea typeface="Arial"/>
                <a:cs typeface="Arial"/>
                <a:sym typeface="Arial"/>
              </a:rPr>
              <a:t>Presentatie-titel | Wijzig deze tekst onder 'Beeld'&gt;'Koptekst en voettekst' |</a:t>
            </a:r>
          </a:p>
        </p:txBody>
      </p:sp>
      <p:pic>
        <p:nvPicPr>
          <p:cNvPr id="150" name="Shape 150"/>
          <p:cNvPicPr preferRelativeResize="0"/>
          <p:nvPr/>
        </p:nvPicPr>
        <p:blipFill>
          <a:blip r:embed="rId4">
            <a:alphaModFix/>
          </a:blip>
          <a:stretch>
            <a:fillRect/>
          </a:stretch>
        </p:blipFill>
        <p:spPr>
          <a:xfrm>
            <a:off x="0" y="0"/>
            <a:ext cx="9144000" cy="6858000"/>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4"/>
        <p:cNvGrpSpPr/>
        <p:nvPr/>
      </p:nvGrpSpPr>
      <p:grpSpPr>
        <a:xfrm>
          <a:off x="0" y="0"/>
          <a:ext cx="0" cy="0"/>
          <a:chOff x="0" y="0"/>
          <a:chExt cx="0" cy="0"/>
        </a:xfrm>
      </p:grpSpPr>
      <p:sp>
        <p:nvSpPr>
          <p:cNvPr id="35" name="Shape 35"/>
          <p:cNvSpPr txBox="1"/>
          <p:nvPr/>
        </p:nvSpPr>
        <p:spPr>
          <a:xfrm>
            <a:off x="1088706" y="1220030"/>
            <a:ext cx="7139099" cy="4095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2"/>
              </a:buClr>
              <a:buSzPct val="25000"/>
              <a:buFont typeface="Calibri"/>
              <a:buNone/>
            </a:pPr>
            <a:r>
              <a:rPr lang="en-US" sz="1900" b="1" dirty="0" err="1" smtClean="0">
                <a:solidFill>
                  <a:schemeClr val="dk2"/>
                </a:solidFill>
                <a:latin typeface="Calibri"/>
                <a:ea typeface="Calibri"/>
                <a:cs typeface="Calibri"/>
                <a:sym typeface="Calibri"/>
              </a:rPr>
              <a:t>Veranderingen</a:t>
            </a:r>
            <a:r>
              <a:rPr lang="en-US" sz="1900" b="1" dirty="0" smtClean="0">
                <a:solidFill>
                  <a:schemeClr val="dk2"/>
                </a:solidFill>
                <a:latin typeface="Calibri"/>
                <a:ea typeface="Calibri"/>
                <a:cs typeface="Calibri"/>
                <a:sym typeface="Calibri"/>
              </a:rPr>
              <a:t> tov ‘</a:t>
            </a:r>
            <a:r>
              <a:rPr lang="en-US" sz="1900" b="1" dirty="0" err="1" smtClean="0">
                <a:solidFill>
                  <a:schemeClr val="dk2"/>
                </a:solidFill>
                <a:latin typeface="Calibri"/>
                <a:ea typeface="Calibri"/>
                <a:cs typeface="Calibri"/>
                <a:sym typeface="Calibri"/>
              </a:rPr>
              <a:t>oude</a:t>
            </a:r>
            <a:r>
              <a:rPr lang="en-US" sz="1900" b="1" dirty="0" smtClean="0">
                <a:solidFill>
                  <a:schemeClr val="dk2"/>
                </a:solidFill>
                <a:latin typeface="Calibri"/>
                <a:ea typeface="Calibri"/>
                <a:cs typeface="Calibri"/>
                <a:sym typeface="Calibri"/>
              </a:rPr>
              <a:t>’ </a:t>
            </a:r>
            <a:r>
              <a:rPr lang="en-US" sz="1900" b="1" dirty="0" err="1" smtClean="0">
                <a:solidFill>
                  <a:schemeClr val="dk2"/>
                </a:solidFill>
                <a:latin typeface="Calibri"/>
                <a:ea typeface="Calibri"/>
                <a:cs typeface="Calibri"/>
                <a:sym typeface="Calibri"/>
              </a:rPr>
              <a:t>werkwijze</a:t>
            </a:r>
            <a:r>
              <a:rPr lang="en-US" sz="1900" b="1" dirty="0" smtClean="0">
                <a:solidFill>
                  <a:schemeClr val="dk2"/>
                </a:solidFill>
                <a:latin typeface="Calibri"/>
                <a:ea typeface="Calibri"/>
                <a:cs typeface="Calibri"/>
                <a:sym typeface="Calibri"/>
              </a:rPr>
              <a:t> </a:t>
            </a:r>
            <a:endParaRPr lang="en-US" sz="1900" b="1" dirty="0">
              <a:solidFill>
                <a:schemeClr val="dk2"/>
              </a:solidFill>
              <a:latin typeface="Calibri"/>
              <a:ea typeface="Calibri"/>
              <a:cs typeface="Calibri"/>
              <a:sym typeface="Calibri"/>
            </a:endParaRPr>
          </a:p>
        </p:txBody>
      </p:sp>
      <p:sp>
        <p:nvSpPr>
          <p:cNvPr id="36" name="Shape 36"/>
          <p:cNvSpPr txBox="1"/>
          <p:nvPr/>
        </p:nvSpPr>
        <p:spPr>
          <a:xfrm>
            <a:off x="1069750" y="1689992"/>
            <a:ext cx="7814534" cy="3960440"/>
          </a:xfrm>
          <a:prstGeom prst="rect">
            <a:avLst/>
          </a:prstGeom>
          <a:noFill/>
          <a:ln>
            <a:noFill/>
          </a:ln>
        </p:spPr>
        <p:txBody>
          <a:bodyPr lIns="91425" tIns="45700" rIns="91425" bIns="45700" anchor="t" anchorCtr="0">
            <a:noAutofit/>
          </a:bodyPr>
          <a:lstStyle/>
          <a:p>
            <a:pPr marL="342900" indent="-342900">
              <a:lnSpc>
                <a:spcPct val="136842"/>
              </a:lnSpc>
              <a:spcBef>
                <a:spcPts val="380"/>
              </a:spcBef>
              <a:buClr>
                <a:schemeClr val="dk1"/>
              </a:buClr>
              <a:buSzPct val="100000"/>
              <a:buFont typeface="Arial" panose="020B0604020202020204" pitchFamily="34" charset="0"/>
              <a:buChar char="•"/>
            </a:pPr>
            <a:r>
              <a:rPr lang="nl-NL" sz="1900" dirty="0" smtClean="0">
                <a:solidFill>
                  <a:schemeClr val="dk1"/>
                </a:solidFill>
                <a:latin typeface="Calibri"/>
                <a:ea typeface="Calibri"/>
                <a:cs typeface="Calibri"/>
              </a:rPr>
              <a:t>Kapstok richtlijn is Meldcode KM &amp; HG + attitude oplossingsgerichte benaderingswijze</a:t>
            </a:r>
          </a:p>
          <a:p>
            <a:pPr marL="342900" indent="-342900">
              <a:lnSpc>
                <a:spcPct val="136842"/>
              </a:lnSpc>
              <a:spcBef>
                <a:spcPts val="380"/>
              </a:spcBef>
              <a:buClr>
                <a:schemeClr val="dk1"/>
              </a:buClr>
              <a:buSzPct val="100000"/>
              <a:buFont typeface="Arial" panose="020B0604020202020204" pitchFamily="34" charset="0"/>
              <a:buChar char="•"/>
            </a:pPr>
            <a:r>
              <a:rPr lang="nl-NL" sz="1900" dirty="0">
                <a:solidFill>
                  <a:schemeClr val="dk1"/>
                </a:solidFill>
                <a:latin typeface="Calibri"/>
                <a:ea typeface="Calibri"/>
                <a:cs typeface="Calibri"/>
              </a:rPr>
              <a:t>Vraag </a:t>
            </a:r>
            <a:r>
              <a:rPr lang="nl-NL" sz="1900" dirty="0" smtClean="0">
                <a:solidFill>
                  <a:schemeClr val="dk1"/>
                </a:solidFill>
                <a:latin typeface="Calibri"/>
                <a:ea typeface="Calibri"/>
                <a:cs typeface="Calibri"/>
              </a:rPr>
              <a:t>bij ieder contactmoment naar de veiligheid </a:t>
            </a:r>
            <a:r>
              <a:rPr lang="nl-NL" sz="1900" dirty="0">
                <a:solidFill>
                  <a:schemeClr val="dk1"/>
                </a:solidFill>
                <a:latin typeface="Calibri"/>
                <a:ea typeface="Calibri"/>
                <a:cs typeface="Calibri"/>
              </a:rPr>
              <a:t>in het gezin.</a:t>
            </a:r>
          </a:p>
          <a:p>
            <a:pPr marL="342900" indent="-342900">
              <a:lnSpc>
                <a:spcPct val="136842"/>
              </a:lnSpc>
              <a:spcBef>
                <a:spcPts val="380"/>
              </a:spcBef>
              <a:buClr>
                <a:schemeClr val="dk1"/>
              </a:buClr>
              <a:buSzPct val="100000"/>
              <a:buFont typeface="Arial" panose="020B0604020202020204" pitchFamily="34" charset="0"/>
              <a:buChar char="•"/>
            </a:pPr>
            <a:r>
              <a:rPr lang="nl-NL" sz="1900" dirty="0" smtClean="0">
                <a:solidFill>
                  <a:schemeClr val="dk1"/>
                </a:solidFill>
                <a:latin typeface="Calibri"/>
                <a:ea typeface="Calibri"/>
                <a:cs typeface="Calibri"/>
              </a:rPr>
              <a:t>Stap 0 (overweeg kindermishandeling) voorafgaand aan start meldcode. </a:t>
            </a:r>
          </a:p>
          <a:p>
            <a:pPr marL="342900" lvl="0" indent="-342900">
              <a:lnSpc>
                <a:spcPct val="136842"/>
              </a:lnSpc>
              <a:spcBef>
                <a:spcPts val="380"/>
              </a:spcBef>
              <a:buClr>
                <a:schemeClr val="dk1"/>
              </a:buClr>
              <a:buSzPct val="100000"/>
              <a:buFont typeface="Arial" panose="020B0604020202020204" pitchFamily="34" charset="0"/>
              <a:buChar char="•"/>
            </a:pPr>
            <a:r>
              <a:rPr lang="nl-NL" sz="1900" dirty="0" smtClean="0">
                <a:solidFill>
                  <a:schemeClr val="dk1"/>
                </a:solidFill>
                <a:latin typeface="Calibri"/>
                <a:ea typeface="Calibri"/>
                <a:cs typeface="Calibri"/>
              </a:rPr>
              <a:t>Bij vermoeden: registreer ‘start meldcode’ in DD-JGZ.</a:t>
            </a:r>
          </a:p>
          <a:p>
            <a:pPr marL="342900" lvl="0" indent="-342900">
              <a:lnSpc>
                <a:spcPct val="136842"/>
              </a:lnSpc>
              <a:spcBef>
                <a:spcPts val="380"/>
              </a:spcBef>
              <a:buClr>
                <a:schemeClr val="dk1"/>
              </a:buClr>
              <a:buSzPct val="100000"/>
              <a:buFont typeface="Arial" panose="020B0604020202020204" pitchFamily="34" charset="0"/>
              <a:buChar char="•"/>
            </a:pPr>
            <a:r>
              <a:rPr lang="nl-NL" sz="1900" dirty="0" smtClean="0">
                <a:solidFill>
                  <a:schemeClr val="dk1"/>
                </a:solidFill>
                <a:latin typeface="Calibri"/>
                <a:ea typeface="Calibri"/>
                <a:cs typeface="Calibri"/>
              </a:rPr>
              <a:t>Nieuwe thema’s</a:t>
            </a:r>
            <a:r>
              <a:rPr lang="nl-NL" sz="1900" dirty="0">
                <a:solidFill>
                  <a:schemeClr val="dk1"/>
                </a:solidFill>
                <a:latin typeface="Calibri"/>
                <a:ea typeface="Calibri"/>
                <a:cs typeface="Calibri"/>
              </a:rPr>
              <a:t>: betrekken </a:t>
            </a:r>
            <a:r>
              <a:rPr lang="nl-NL" sz="1900" dirty="0" smtClean="0">
                <a:solidFill>
                  <a:schemeClr val="dk1"/>
                </a:solidFill>
                <a:latin typeface="Calibri"/>
                <a:ea typeface="Calibri"/>
                <a:cs typeface="Calibri"/>
              </a:rPr>
              <a:t>ouders en jeugdige </a:t>
            </a:r>
            <a:r>
              <a:rPr lang="nl-NL" sz="1900" dirty="0">
                <a:solidFill>
                  <a:schemeClr val="dk1"/>
                </a:solidFill>
                <a:latin typeface="Calibri"/>
                <a:ea typeface="Calibri"/>
                <a:cs typeface="Calibri"/>
              </a:rPr>
              <a:t>bij </a:t>
            </a:r>
            <a:r>
              <a:rPr lang="nl-NL" sz="1900" dirty="0" smtClean="0">
                <a:solidFill>
                  <a:schemeClr val="dk1"/>
                </a:solidFill>
                <a:latin typeface="Calibri"/>
                <a:ea typeface="Calibri"/>
                <a:cs typeface="Calibri"/>
              </a:rPr>
              <a:t>besluit en aanpak</a:t>
            </a:r>
            <a:r>
              <a:rPr lang="nl-NL" sz="1900" dirty="0">
                <a:solidFill>
                  <a:schemeClr val="dk1"/>
                </a:solidFill>
                <a:latin typeface="Calibri"/>
                <a:ea typeface="Calibri"/>
                <a:cs typeface="Calibri"/>
              </a:rPr>
              <a:t>, </a:t>
            </a:r>
            <a:r>
              <a:rPr lang="nl-NL" sz="1900" dirty="0" smtClean="0">
                <a:solidFill>
                  <a:schemeClr val="dk1"/>
                </a:solidFill>
                <a:latin typeface="Calibri"/>
                <a:ea typeface="Calibri"/>
                <a:cs typeface="Calibri"/>
              </a:rPr>
              <a:t>prenatale preventie en </a:t>
            </a:r>
            <a:r>
              <a:rPr lang="nl-NL" sz="1900" dirty="0" err="1" smtClean="0">
                <a:solidFill>
                  <a:schemeClr val="dk1"/>
                </a:solidFill>
                <a:latin typeface="Calibri"/>
                <a:ea typeface="Calibri"/>
                <a:cs typeface="Calibri"/>
              </a:rPr>
              <a:t>Abusive</a:t>
            </a:r>
            <a:r>
              <a:rPr lang="nl-NL" sz="1900" dirty="0" smtClean="0">
                <a:solidFill>
                  <a:schemeClr val="dk1"/>
                </a:solidFill>
                <a:latin typeface="Calibri"/>
                <a:ea typeface="Calibri"/>
                <a:cs typeface="Calibri"/>
              </a:rPr>
              <a:t> Head Trauma, ouders met psychiatrische problematiek, </a:t>
            </a:r>
            <a:r>
              <a:rPr lang="nl-NL" sz="1900" dirty="0">
                <a:solidFill>
                  <a:schemeClr val="dk1"/>
                </a:solidFill>
                <a:latin typeface="Calibri"/>
                <a:ea typeface="Calibri"/>
                <a:cs typeface="Calibri"/>
              </a:rPr>
              <a:t>no-show </a:t>
            </a:r>
            <a:r>
              <a:rPr lang="nl-NL" sz="1900" dirty="0" smtClean="0">
                <a:solidFill>
                  <a:schemeClr val="dk1"/>
                </a:solidFill>
                <a:latin typeface="Calibri"/>
                <a:ea typeface="Calibri"/>
                <a:cs typeface="Calibri"/>
              </a:rPr>
              <a:t>ouders, kindermishandeling door derden.</a:t>
            </a:r>
          </a:p>
          <a:p>
            <a:pPr marL="342900" lvl="0" indent="-342900">
              <a:lnSpc>
                <a:spcPct val="136842"/>
              </a:lnSpc>
              <a:spcBef>
                <a:spcPts val="380"/>
              </a:spcBef>
              <a:buClr>
                <a:schemeClr val="dk1"/>
              </a:buClr>
              <a:buSzPct val="100000"/>
              <a:buFont typeface="Arial" panose="020B0604020202020204" pitchFamily="34" charset="0"/>
              <a:buChar char="•"/>
            </a:pPr>
            <a:r>
              <a:rPr lang="nl-NL" sz="1900" dirty="0" smtClean="0">
                <a:solidFill>
                  <a:schemeClr val="dk1"/>
                </a:solidFill>
                <a:latin typeface="Calibri"/>
                <a:ea typeface="Calibri"/>
                <a:cs typeface="Calibri"/>
              </a:rPr>
              <a:t>Landelijke implementatie Voorzorg</a:t>
            </a:r>
          </a:p>
          <a:p>
            <a:pPr marL="342900" lvl="0" indent="-342900">
              <a:lnSpc>
                <a:spcPct val="136842"/>
              </a:lnSpc>
              <a:spcBef>
                <a:spcPts val="380"/>
              </a:spcBef>
              <a:buClr>
                <a:schemeClr val="dk1"/>
              </a:buClr>
              <a:buSzPct val="100000"/>
              <a:buFont typeface="Arial" panose="020B0604020202020204" pitchFamily="34" charset="0"/>
              <a:buChar char="•"/>
            </a:pPr>
            <a:r>
              <a:rPr lang="nl-NL" sz="1900" dirty="0" smtClean="0">
                <a:solidFill>
                  <a:schemeClr val="dk1"/>
                </a:solidFill>
                <a:latin typeface="Calibri"/>
                <a:ea typeface="Calibri"/>
                <a:cs typeface="Calibri"/>
              </a:rPr>
              <a:t>Oog voor trauma bij jeugdigen</a:t>
            </a:r>
          </a:p>
        </p:txBody>
      </p:sp>
    </p:spTree>
    <p:extLst>
      <p:ext uri="{BB962C8B-B14F-4D97-AF65-F5344CB8AC3E}">
        <p14:creationId xmlns:p14="http://schemas.microsoft.com/office/powerpoint/2010/main" val="2550549162"/>
      </p:ext>
    </p:extLst>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Shape 49"/>
          <p:cNvSpPr txBox="1"/>
          <p:nvPr/>
        </p:nvSpPr>
        <p:spPr>
          <a:xfrm>
            <a:off x="1404844" y="1433446"/>
            <a:ext cx="7138986" cy="40957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2"/>
              </a:buClr>
              <a:buSzPct val="25000"/>
              <a:buFont typeface="Calibri"/>
              <a:buNone/>
            </a:pPr>
            <a:r>
              <a:rPr lang="en-US" sz="1900" b="1" i="0" u="none" strike="noStrike" cap="none" dirty="0" smtClean="0">
                <a:solidFill>
                  <a:schemeClr val="dk2"/>
                </a:solidFill>
                <a:latin typeface="Calibri"/>
                <a:ea typeface="Calibri"/>
                <a:cs typeface="Calibri"/>
                <a:sym typeface="Calibri"/>
              </a:rPr>
              <a:t>Hoe </a:t>
            </a:r>
            <a:r>
              <a:rPr lang="en-US" sz="1900" b="1" i="0" u="none" strike="noStrike" cap="none" dirty="0" err="1" smtClean="0">
                <a:solidFill>
                  <a:schemeClr val="dk2"/>
                </a:solidFill>
                <a:latin typeface="Calibri"/>
                <a:ea typeface="Calibri"/>
                <a:cs typeface="Calibri"/>
                <a:sym typeface="Calibri"/>
              </a:rPr>
              <a:t>vaak</a:t>
            </a:r>
            <a:r>
              <a:rPr lang="en-US" sz="1900" b="1" i="0" u="none" strike="noStrike" cap="none" dirty="0" smtClean="0">
                <a:solidFill>
                  <a:schemeClr val="dk2"/>
                </a:solidFill>
                <a:latin typeface="Calibri"/>
                <a:ea typeface="Calibri"/>
                <a:cs typeface="Calibri"/>
                <a:sym typeface="Calibri"/>
              </a:rPr>
              <a:t> </a:t>
            </a:r>
            <a:r>
              <a:rPr lang="en-US" sz="1900" b="1" i="0" u="none" strike="noStrike" cap="none" dirty="0" err="1" smtClean="0">
                <a:solidFill>
                  <a:schemeClr val="dk2"/>
                </a:solidFill>
                <a:latin typeface="Calibri"/>
                <a:ea typeface="Calibri"/>
                <a:cs typeface="Calibri"/>
                <a:sym typeface="Calibri"/>
              </a:rPr>
              <a:t>komt</a:t>
            </a:r>
            <a:r>
              <a:rPr lang="en-US" sz="1900" b="1" i="0" u="none" strike="noStrike" cap="none" dirty="0" smtClean="0">
                <a:solidFill>
                  <a:schemeClr val="dk2"/>
                </a:solidFill>
                <a:latin typeface="Calibri"/>
                <a:ea typeface="Calibri"/>
                <a:cs typeface="Calibri"/>
                <a:sym typeface="Calibri"/>
              </a:rPr>
              <a:t> </a:t>
            </a:r>
            <a:r>
              <a:rPr lang="en-US" sz="1900" b="1" i="0" u="none" strike="noStrike" cap="none" dirty="0" err="1" smtClean="0">
                <a:solidFill>
                  <a:schemeClr val="dk2"/>
                </a:solidFill>
                <a:latin typeface="Calibri"/>
                <a:ea typeface="Calibri"/>
                <a:cs typeface="Calibri"/>
                <a:sym typeface="Calibri"/>
              </a:rPr>
              <a:t>kindermishandeling</a:t>
            </a:r>
            <a:r>
              <a:rPr lang="en-US" sz="1900" b="1" i="0" u="none" strike="noStrike" cap="none" dirty="0" smtClean="0">
                <a:solidFill>
                  <a:schemeClr val="dk2"/>
                </a:solidFill>
                <a:latin typeface="Calibri"/>
                <a:ea typeface="Calibri"/>
                <a:cs typeface="Calibri"/>
                <a:sym typeface="Calibri"/>
              </a:rPr>
              <a:t>  </a:t>
            </a:r>
            <a:r>
              <a:rPr lang="en-US" sz="1900" b="1" i="0" u="none" strike="noStrike" cap="none" dirty="0" err="1" smtClean="0">
                <a:solidFill>
                  <a:schemeClr val="dk2"/>
                </a:solidFill>
                <a:latin typeface="Calibri"/>
                <a:ea typeface="Calibri"/>
                <a:cs typeface="Calibri"/>
                <a:sym typeface="Calibri"/>
              </a:rPr>
              <a:t>voor</a:t>
            </a:r>
            <a:r>
              <a:rPr lang="en-US" sz="1900" b="1" i="0" u="none" strike="noStrike" cap="none" dirty="0" smtClean="0">
                <a:solidFill>
                  <a:schemeClr val="dk2"/>
                </a:solidFill>
                <a:latin typeface="Calibri"/>
                <a:ea typeface="Calibri"/>
                <a:cs typeface="Calibri"/>
                <a:sym typeface="Calibri"/>
              </a:rPr>
              <a:t>?</a:t>
            </a:r>
            <a:endParaRPr lang="en-US" sz="1900" b="1" i="0" u="none" strike="noStrike" cap="none" dirty="0">
              <a:solidFill>
                <a:schemeClr val="dk2"/>
              </a:solidFill>
              <a:latin typeface="Calibri"/>
              <a:ea typeface="Calibri"/>
              <a:cs typeface="Calibri"/>
              <a:sym typeface="Calibri"/>
            </a:endParaRPr>
          </a:p>
        </p:txBody>
      </p:sp>
      <p:sp>
        <p:nvSpPr>
          <p:cNvPr id="51" name="Shape 51"/>
          <p:cNvSpPr txBox="1"/>
          <p:nvPr/>
        </p:nvSpPr>
        <p:spPr>
          <a:xfrm>
            <a:off x="6705600" y="6553200"/>
            <a:ext cx="1981199" cy="2286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A08241"/>
              </a:buClr>
              <a:buSzPct val="25000"/>
              <a:buFont typeface="Calibri"/>
              <a:buNone/>
            </a:pPr>
            <a:r>
              <a:rPr lang="en-US" sz="1000" b="0" i="0" u="none" strike="noStrike" cap="none">
                <a:solidFill>
                  <a:srgbClr val="A08241"/>
                </a:solidFill>
                <a:latin typeface="Calibri"/>
                <a:ea typeface="Calibri"/>
                <a:cs typeface="Calibri"/>
                <a:sym typeface="Calibri"/>
              </a:rPr>
              <a:t>*</a:t>
            </a:r>
          </a:p>
        </p:txBody>
      </p:sp>
      <p:sp>
        <p:nvSpPr>
          <p:cNvPr id="5" name="Shape 36"/>
          <p:cNvSpPr txBox="1"/>
          <p:nvPr/>
        </p:nvSpPr>
        <p:spPr>
          <a:xfrm>
            <a:off x="1413822" y="1988840"/>
            <a:ext cx="7463766" cy="3960440"/>
          </a:xfrm>
          <a:prstGeom prst="rect">
            <a:avLst/>
          </a:prstGeom>
          <a:noFill/>
          <a:ln>
            <a:noFill/>
          </a:ln>
        </p:spPr>
        <p:txBody>
          <a:bodyPr lIns="91425" tIns="45700" rIns="91425" bIns="45700" anchor="t" anchorCtr="0">
            <a:noAutofit/>
          </a:bodyPr>
          <a:lstStyle/>
          <a:p>
            <a:pPr lvl="0">
              <a:lnSpc>
                <a:spcPct val="136842"/>
              </a:lnSpc>
              <a:spcBef>
                <a:spcPts val="380"/>
              </a:spcBef>
              <a:buClr>
                <a:schemeClr val="dk1"/>
              </a:buClr>
              <a:buSzPct val="100000"/>
            </a:pPr>
            <a:r>
              <a:rPr lang="nl-NL" sz="1900" dirty="0" err="1" smtClean="0">
                <a:solidFill>
                  <a:schemeClr val="dk1"/>
                </a:solidFill>
                <a:latin typeface="Calibri"/>
                <a:ea typeface="Calibri"/>
                <a:cs typeface="Calibri"/>
              </a:rPr>
              <a:t>Obv</a:t>
            </a:r>
            <a:r>
              <a:rPr lang="nl-NL" sz="1900" dirty="0" smtClean="0">
                <a:solidFill>
                  <a:schemeClr val="dk1"/>
                </a:solidFill>
                <a:latin typeface="Calibri"/>
                <a:ea typeface="Calibri"/>
                <a:cs typeface="Calibri"/>
              </a:rPr>
              <a:t> de NPM-2010:</a:t>
            </a:r>
          </a:p>
          <a:p>
            <a:pPr marL="342900" lvl="0" indent="-342900">
              <a:lnSpc>
                <a:spcPct val="136842"/>
              </a:lnSpc>
              <a:spcBef>
                <a:spcPts val="380"/>
              </a:spcBef>
              <a:buClr>
                <a:schemeClr val="dk1"/>
              </a:buClr>
              <a:buSzPct val="100000"/>
              <a:buFont typeface="Arial" panose="020B0604020202020204" pitchFamily="34" charset="0"/>
              <a:buChar char="•"/>
            </a:pPr>
            <a:r>
              <a:rPr lang="nl-NL" sz="1900" dirty="0" smtClean="0">
                <a:solidFill>
                  <a:schemeClr val="dk1"/>
                </a:solidFill>
                <a:latin typeface="Calibri"/>
                <a:ea typeface="Calibri"/>
                <a:cs typeface="Calibri"/>
              </a:rPr>
              <a:t>Jaarprevalentie: 119.000 jeugdigen / 3.4% per jaar</a:t>
            </a:r>
          </a:p>
          <a:p>
            <a:pPr marL="342900" lvl="0" indent="-342900">
              <a:lnSpc>
                <a:spcPct val="136842"/>
              </a:lnSpc>
              <a:spcBef>
                <a:spcPts val="380"/>
              </a:spcBef>
              <a:buClr>
                <a:schemeClr val="dk1"/>
              </a:buClr>
              <a:buSzPct val="100000"/>
              <a:buFont typeface="Arial" panose="020B0604020202020204" pitchFamily="34" charset="0"/>
              <a:buChar char="•"/>
            </a:pPr>
            <a:r>
              <a:rPr lang="nl-NL" sz="1900" dirty="0" smtClean="0">
                <a:solidFill>
                  <a:schemeClr val="dk1"/>
                </a:solidFill>
                <a:latin typeface="Calibri"/>
                <a:ea typeface="Calibri"/>
                <a:cs typeface="Calibri"/>
              </a:rPr>
              <a:t>In bijna de helft van de gevallen betreft het een combinatie van vormen van kindermishandeling</a:t>
            </a:r>
          </a:p>
          <a:p>
            <a:pPr marL="342900" lvl="0" indent="-342900">
              <a:lnSpc>
                <a:spcPct val="136842"/>
              </a:lnSpc>
              <a:spcBef>
                <a:spcPts val="380"/>
              </a:spcBef>
              <a:buClr>
                <a:schemeClr val="dk1"/>
              </a:buClr>
              <a:buSzPct val="100000"/>
              <a:buFont typeface="Arial" panose="020B0604020202020204" pitchFamily="34" charset="0"/>
              <a:buChar char="•"/>
            </a:pPr>
            <a:r>
              <a:rPr lang="nl-NL" sz="1900" dirty="0" smtClean="0">
                <a:solidFill>
                  <a:schemeClr val="dk1"/>
                </a:solidFill>
                <a:latin typeface="Calibri"/>
                <a:ea typeface="Calibri"/>
                <a:cs typeface="Calibri"/>
              </a:rPr>
              <a:t>Verwaarlozing (lichamelijk en educatieve) komen meeste voor</a:t>
            </a:r>
          </a:p>
          <a:p>
            <a:pPr marL="342900" lvl="0" indent="-342900">
              <a:lnSpc>
                <a:spcPct val="136842"/>
              </a:lnSpc>
              <a:spcBef>
                <a:spcPts val="380"/>
              </a:spcBef>
              <a:buClr>
                <a:schemeClr val="dk1"/>
              </a:buClr>
              <a:buSzPct val="100000"/>
              <a:buFont typeface="Arial" panose="020B0604020202020204" pitchFamily="34" charset="0"/>
              <a:buChar char="•"/>
            </a:pPr>
            <a:r>
              <a:rPr lang="nl-NL" sz="1900" dirty="0" smtClean="0">
                <a:solidFill>
                  <a:schemeClr val="dk1"/>
                </a:solidFill>
                <a:latin typeface="Calibri"/>
                <a:ea typeface="Calibri"/>
                <a:cs typeface="Calibri"/>
              </a:rPr>
              <a:t>Seksueel geweld ongeveer 1 op de 1000 jeugdigen jaarlijks maar vermoedelijk onderrapportage.</a:t>
            </a:r>
            <a:endParaRPr lang="nl-NL" sz="1900" dirty="0">
              <a:solidFill>
                <a:schemeClr val="dk1"/>
              </a:solidFill>
              <a:latin typeface="Calibri"/>
              <a:ea typeface="Calibri"/>
              <a:cs typeface="Calibri"/>
            </a:endParaRP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Shape 49"/>
          <p:cNvSpPr txBox="1"/>
          <p:nvPr/>
        </p:nvSpPr>
        <p:spPr>
          <a:xfrm>
            <a:off x="1547813" y="1228659"/>
            <a:ext cx="7138986" cy="40957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2"/>
              </a:buClr>
              <a:buSzPct val="25000"/>
              <a:buFont typeface="Calibri"/>
              <a:buNone/>
            </a:pPr>
            <a:r>
              <a:rPr lang="en-US" sz="1900" b="1" i="0" u="none" strike="noStrike" cap="none" dirty="0" err="1" smtClean="0">
                <a:solidFill>
                  <a:schemeClr val="dk2"/>
                </a:solidFill>
                <a:latin typeface="Calibri"/>
                <a:ea typeface="Calibri"/>
                <a:cs typeface="Calibri"/>
                <a:sym typeface="Calibri"/>
              </a:rPr>
              <a:t>Oorzaken</a:t>
            </a:r>
            <a:r>
              <a:rPr lang="en-US" sz="1900" b="1" i="0" u="none" strike="noStrike" cap="none" dirty="0" smtClean="0">
                <a:solidFill>
                  <a:schemeClr val="dk2"/>
                </a:solidFill>
                <a:latin typeface="Calibri"/>
                <a:ea typeface="Calibri"/>
                <a:cs typeface="Calibri"/>
                <a:sym typeface="Calibri"/>
              </a:rPr>
              <a:t> </a:t>
            </a:r>
            <a:r>
              <a:rPr lang="en-US" sz="1900" b="1" i="0" u="none" strike="noStrike" cap="none" dirty="0" err="1" smtClean="0">
                <a:solidFill>
                  <a:schemeClr val="dk2"/>
                </a:solidFill>
                <a:latin typeface="Calibri"/>
                <a:ea typeface="Calibri"/>
                <a:cs typeface="Calibri"/>
                <a:sym typeface="Calibri"/>
              </a:rPr>
              <a:t>en</a:t>
            </a:r>
            <a:r>
              <a:rPr lang="en-US" sz="1900" b="1" i="0" u="none" strike="noStrike" cap="none" dirty="0" smtClean="0">
                <a:solidFill>
                  <a:schemeClr val="dk2"/>
                </a:solidFill>
                <a:latin typeface="Calibri"/>
                <a:ea typeface="Calibri"/>
                <a:cs typeface="Calibri"/>
                <a:sym typeface="Calibri"/>
              </a:rPr>
              <a:t> </a:t>
            </a:r>
            <a:r>
              <a:rPr lang="en-US" sz="1900" b="1" i="0" u="none" strike="noStrike" cap="none" dirty="0" err="1" smtClean="0">
                <a:solidFill>
                  <a:schemeClr val="dk2"/>
                </a:solidFill>
                <a:latin typeface="Calibri"/>
                <a:ea typeface="Calibri"/>
                <a:cs typeface="Calibri"/>
                <a:sym typeface="Calibri"/>
              </a:rPr>
              <a:t>risicofactoren</a:t>
            </a:r>
            <a:endParaRPr lang="en-US" sz="1900" b="1" i="0" u="none" strike="noStrike" cap="none" dirty="0">
              <a:solidFill>
                <a:schemeClr val="dk2"/>
              </a:solidFill>
              <a:latin typeface="Calibri"/>
              <a:ea typeface="Calibri"/>
              <a:cs typeface="Calibri"/>
              <a:sym typeface="Calibri"/>
            </a:endParaRPr>
          </a:p>
        </p:txBody>
      </p:sp>
      <p:sp>
        <p:nvSpPr>
          <p:cNvPr id="51" name="Shape 51"/>
          <p:cNvSpPr txBox="1"/>
          <p:nvPr/>
        </p:nvSpPr>
        <p:spPr>
          <a:xfrm>
            <a:off x="6705600" y="6553200"/>
            <a:ext cx="1981199" cy="2286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A08241"/>
              </a:buClr>
              <a:buSzPct val="25000"/>
              <a:buFont typeface="Calibri"/>
              <a:buNone/>
            </a:pPr>
            <a:r>
              <a:rPr lang="en-US" sz="1000" b="0" i="0" u="none" strike="noStrike" cap="none">
                <a:solidFill>
                  <a:srgbClr val="A08241"/>
                </a:solidFill>
                <a:latin typeface="Calibri"/>
                <a:ea typeface="Calibri"/>
                <a:cs typeface="Calibri"/>
                <a:sym typeface="Calibri"/>
              </a:rPr>
              <a:t>*</a:t>
            </a:r>
          </a:p>
        </p:txBody>
      </p:sp>
      <p:sp>
        <p:nvSpPr>
          <p:cNvPr id="5" name="Shape 36"/>
          <p:cNvSpPr txBox="1"/>
          <p:nvPr/>
        </p:nvSpPr>
        <p:spPr>
          <a:xfrm>
            <a:off x="1420518" y="1772816"/>
            <a:ext cx="7463766" cy="3960440"/>
          </a:xfrm>
          <a:prstGeom prst="rect">
            <a:avLst/>
          </a:prstGeom>
          <a:noFill/>
          <a:ln>
            <a:noFill/>
          </a:ln>
        </p:spPr>
        <p:txBody>
          <a:bodyPr lIns="91425" tIns="45700" rIns="91425" bIns="45700" anchor="t" anchorCtr="0">
            <a:noAutofit/>
          </a:bodyPr>
          <a:lstStyle/>
          <a:p>
            <a:pPr marL="342900" lvl="0" indent="-342900">
              <a:lnSpc>
                <a:spcPct val="136842"/>
              </a:lnSpc>
              <a:spcBef>
                <a:spcPts val="380"/>
              </a:spcBef>
              <a:buClr>
                <a:schemeClr val="dk1"/>
              </a:buClr>
              <a:buSzPct val="100000"/>
              <a:buFont typeface="Arial" panose="020B0604020202020204" pitchFamily="34" charset="0"/>
              <a:buChar char="•"/>
            </a:pPr>
            <a:endParaRPr lang="nl-NL" sz="1900" dirty="0" smtClean="0">
              <a:solidFill>
                <a:schemeClr val="dk1"/>
              </a:solidFill>
              <a:latin typeface="Calibri"/>
              <a:ea typeface="Calibri"/>
              <a:cs typeface="Calibri"/>
            </a:endParaRPr>
          </a:p>
          <a:p>
            <a:pPr marL="342900" lvl="0" indent="-342900">
              <a:lnSpc>
                <a:spcPct val="136842"/>
              </a:lnSpc>
              <a:spcBef>
                <a:spcPts val="380"/>
              </a:spcBef>
              <a:buClr>
                <a:schemeClr val="dk1"/>
              </a:buClr>
              <a:buSzPct val="100000"/>
              <a:buFont typeface="Arial" panose="020B0604020202020204" pitchFamily="34" charset="0"/>
              <a:buChar char="•"/>
            </a:pPr>
            <a:r>
              <a:rPr lang="nl-NL" sz="1900" dirty="0" smtClean="0">
                <a:solidFill>
                  <a:schemeClr val="dk1"/>
                </a:solidFill>
                <a:latin typeface="Calibri"/>
                <a:ea typeface="Calibri"/>
                <a:cs typeface="Calibri"/>
              </a:rPr>
              <a:t>Kindermishandeling kent geen eenduidige </a:t>
            </a:r>
            <a:r>
              <a:rPr lang="nl-NL" sz="1900" dirty="0">
                <a:solidFill>
                  <a:schemeClr val="dk1"/>
                </a:solidFill>
                <a:latin typeface="Calibri"/>
                <a:ea typeface="Calibri"/>
                <a:cs typeface="Calibri"/>
              </a:rPr>
              <a:t>oorzaak </a:t>
            </a:r>
            <a:r>
              <a:rPr lang="nl-NL" sz="1900" dirty="0" smtClean="0">
                <a:solidFill>
                  <a:schemeClr val="dk1"/>
                </a:solidFill>
                <a:latin typeface="Calibri"/>
                <a:ea typeface="Calibri"/>
                <a:cs typeface="Calibri"/>
              </a:rPr>
              <a:t>maar is het gevolg van </a:t>
            </a:r>
            <a:r>
              <a:rPr lang="nl-NL" sz="1900" dirty="0">
                <a:solidFill>
                  <a:schemeClr val="dk1"/>
                </a:solidFill>
                <a:latin typeface="Calibri"/>
                <a:ea typeface="Calibri"/>
                <a:cs typeface="Calibri"/>
              </a:rPr>
              <a:t>een combinatie en opeenstapeling van </a:t>
            </a:r>
            <a:r>
              <a:rPr lang="nl-NL" sz="1900" dirty="0" smtClean="0">
                <a:solidFill>
                  <a:schemeClr val="dk1"/>
                </a:solidFill>
                <a:latin typeface="Calibri"/>
                <a:ea typeface="Calibri"/>
                <a:cs typeface="Calibri"/>
              </a:rPr>
              <a:t>risicofactoren en hoe men daarmee omgaat (coping): handelend (mishandeling) of nalaten (verwaarlozing).</a:t>
            </a:r>
          </a:p>
          <a:p>
            <a:pPr marL="342900" lvl="0" indent="-342900">
              <a:lnSpc>
                <a:spcPct val="136842"/>
              </a:lnSpc>
              <a:spcBef>
                <a:spcPts val="380"/>
              </a:spcBef>
              <a:buClr>
                <a:schemeClr val="dk1"/>
              </a:buClr>
              <a:buSzPct val="100000"/>
              <a:buFont typeface="Arial" panose="020B0604020202020204" pitchFamily="34" charset="0"/>
              <a:buChar char="•"/>
            </a:pPr>
            <a:endParaRPr lang="nl-NL" sz="1900" dirty="0" smtClean="0">
              <a:solidFill>
                <a:schemeClr val="dk1"/>
              </a:solidFill>
              <a:latin typeface="Calibri"/>
              <a:ea typeface="Calibri"/>
              <a:cs typeface="Calibri"/>
            </a:endParaRPr>
          </a:p>
          <a:p>
            <a:pPr marL="342900" lvl="0" indent="-342900">
              <a:lnSpc>
                <a:spcPct val="136842"/>
              </a:lnSpc>
              <a:spcBef>
                <a:spcPts val="380"/>
              </a:spcBef>
              <a:buClr>
                <a:schemeClr val="dk1"/>
              </a:buClr>
              <a:buSzPct val="100000"/>
              <a:buFont typeface="Arial" panose="020B0604020202020204" pitchFamily="34" charset="0"/>
              <a:buChar char="•"/>
            </a:pPr>
            <a:r>
              <a:rPr lang="nl-NL" sz="1900" dirty="0" smtClean="0">
                <a:solidFill>
                  <a:schemeClr val="dk1"/>
                </a:solidFill>
                <a:latin typeface="Calibri"/>
                <a:ea typeface="Calibri"/>
                <a:cs typeface="Calibri"/>
              </a:rPr>
              <a:t>Belangrijkste risicofactoren zijn de ouderfactoren. Risico is groter wanneer bij beide ouders aanwezig.</a:t>
            </a:r>
          </a:p>
          <a:p>
            <a:pPr marL="342900" lvl="0" indent="-342900">
              <a:lnSpc>
                <a:spcPct val="136842"/>
              </a:lnSpc>
              <a:spcBef>
                <a:spcPts val="380"/>
              </a:spcBef>
              <a:buClr>
                <a:schemeClr val="dk1"/>
              </a:buClr>
              <a:buSzPct val="100000"/>
              <a:buFont typeface="Arial" panose="020B0604020202020204" pitchFamily="34" charset="0"/>
              <a:buChar char="•"/>
            </a:pPr>
            <a:endParaRPr lang="nl-NL" sz="1800" dirty="0">
              <a:solidFill>
                <a:schemeClr val="dk1"/>
              </a:solidFill>
              <a:latin typeface="Calibri"/>
              <a:ea typeface="Calibri"/>
              <a:cs typeface="Calibri"/>
            </a:endParaRPr>
          </a:p>
          <a:p>
            <a:pPr lvl="2">
              <a:spcBef>
                <a:spcPts val="380"/>
              </a:spcBef>
              <a:buClr>
                <a:schemeClr val="dk1"/>
              </a:buClr>
              <a:buSzPct val="100000"/>
            </a:pPr>
            <a:r>
              <a:rPr lang="nl-NL" sz="1800" dirty="0" smtClean="0">
                <a:solidFill>
                  <a:schemeClr val="dk1"/>
                </a:solidFill>
                <a:latin typeface="Calibri"/>
                <a:ea typeface="Calibri"/>
                <a:cs typeface="Calibri"/>
              </a:rPr>
              <a:t>	</a:t>
            </a:r>
          </a:p>
          <a:p>
            <a:pPr lvl="2">
              <a:lnSpc>
                <a:spcPct val="136842"/>
              </a:lnSpc>
              <a:spcBef>
                <a:spcPts val="380"/>
              </a:spcBef>
              <a:buClr>
                <a:schemeClr val="dk1"/>
              </a:buClr>
              <a:buSzPct val="100000"/>
            </a:pPr>
            <a:r>
              <a:rPr lang="nl-NL" sz="1900" dirty="0">
                <a:solidFill>
                  <a:schemeClr val="dk1"/>
                </a:solidFill>
                <a:latin typeface="Calibri"/>
                <a:ea typeface="Calibri"/>
                <a:cs typeface="Calibri"/>
              </a:rPr>
              <a:t>	</a:t>
            </a:r>
          </a:p>
        </p:txBody>
      </p:sp>
    </p:spTree>
    <p:extLst>
      <p:ext uri="{BB962C8B-B14F-4D97-AF65-F5344CB8AC3E}">
        <p14:creationId xmlns:p14="http://schemas.microsoft.com/office/powerpoint/2010/main" val="2412004279"/>
      </p:ext>
    </p:extLst>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Shape 49"/>
          <p:cNvSpPr txBox="1"/>
          <p:nvPr/>
        </p:nvSpPr>
        <p:spPr>
          <a:xfrm>
            <a:off x="1547813" y="1228659"/>
            <a:ext cx="7138986" cy="40957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2"/>
              </a:buClr>
              <a:buSzPct val="25000"/>
              <a:buFont typeface="Calibri"/>
              <a:buNone/>
            </a:pPr>
            <a:r>
              <a:rPr lang="en-US" sz="1900" b="1" i="0" u="none" strike="noStrike" cap="none" dirty="0" err="1" smtClean="0">
                <a:solidFill>
                  <a:schemeClr val="dk2"/>
                </a:solidFill>
                <a:latin typeface="Calibri"/>
                <a:ea typeface="Calibri"/>
                <a:cs typeface="Calibri"/>
                <a:sym typeface="Calibri"/>
              </a:rPr>
              <a:t>Vervolg</a:t>
            </a:r>
            <a:r>
              <a:rPr lang="en-US" sz="1900" b="1" i="0" u="none" strike="noStrike" cap="none" dirty="0" smtClean="0">
                <a:solidFill>
                  <a:schemeClr val="dk2"/>
                </a:solidFill>
                <a:latin typeface="Calibri"/>
                <a:ea typeface="Calibri"/>
                <a:cs typeface="Calibri"/>
                <a:sym typeface="Calibri"/>
              </a:rPr>
              <a:t> - </a:t>
            </a:r>
            <a:r>
              <a:rPr lang="en-US" sz="1900" b="1" i="0" u="none" strike="noStrike" cap="none" dirty="0" err="1" smtClean="0">
                <a:solidFill>
                  <a:schemeClr val="dk2"/>
                </a:solidFill>
                <a:latin typeface="Calibri"/>
                <a:ea typeface="Calibri"/>
                <a:cs typeface="Calibri"/>
                <a:sym typeface="Calibri"/>
              </a:rPr>
              <a:t>Oorzaken</a:t>
            </a:r>
            <a:r>
              <a:rPr lang="en-US" sz="1900" b="1" i="0" u="none" strike="noStrike" cap="none" dirty="0" smtClean="0">
                <a:solidFill>
                  <a:schemeClr val="dk2"/>
                </a:solidFill>
                <a:latin typeface="Calibri"/>
                <a:ea typeface="Calibri"/>
                <a:cs typeface="Calibri"/>
                <a:sym typeface="Calibri"/>
              </a:rPr>
              <a:t> </a:t>
            </a:r>
            <a:r>
              <a:rPr lang="en-US" sz="1900" b="1" i="0" u="none" strike="noStrike" cap="none" dirty="0" err="1" smtClean="0">
                <a:solidFill>
                  <a:schemeClr val="dk2"/>
                </a:solidFill>
                <a:latin typeface="Calibri"/>
                <a:ea typeface="Calibri"/>
                <a:cs typeface="Calibri"/>
                <a:sym typeface="Calibri"/>
              </a:rPr>
              <a:t>en</a:t>
            </a:r>
            <a:r>
              <a:rPr lang="en-US" sz="1900" b="1" i="0" u="none" strike="noStrike" cap="none" dirty="0" smtClean="0">
                <a:solidFill>
                  <a:schemeClr val="dk2"/>
                </a:solidFill>
                <a:latin typeface="Calibri"/>
                <a:ea typeface="Calibri"/>
                <a:cs typeface="Calibri"/>
                <a:sym typeface="Calibri"/>
              </a:rPr>
              <a:t> </a:t>
            </a:r>
            <a:r>
              <a:rPr lang="en-US" sz="1900" b="1" i="0" u="none" strike="noStrike" cap="none" dirty="0" err="1" smtClean="0">
                <a:solidFill>
                  <a:schemeClr val="dk2"/>
                </a:solidFill>
                <a:latin typeface="Calibri"/>
                <a:ea typeface="Calibri"/>
                <a:cs typeface="Calibri"/>
                <a:sym typeface="Calibri"/>
              </a:rPr>
              <a:t>risicofactoren</a:t>
            </a:r>
            <a:endParaRPr lang="en-US" sz="1900" b="1" i="0" u="none" strike="noStrike" cap="none" dirty="0">
              <a:solidFill>
                <a:schemeClr val="dk2"/>
              </a:solidFill>
              <a:latin typeface="Calibri"/>
              <a:ea typeface="Calibri"/>
              <a:cs typeface="Calibri"/>
              <a:sym typeface="Calibri"/>
            </a:endParaRPr>
          </a:p>
        </p:txBody>
      </p:sp>
      <p:sp>
        <p:nvSpPr>
          <p:cNvPr id="51" name="Shape 51"/>
          <p:cNvSpPr txBox="1"/>
          <p:nvPr/>
        </p:nvSpPr>
        <p:spPr>
          <a:xfrm>
            <a:off x="6705600" y="6553200"/>
            <a:ext cx="1981199" cy="2286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A08241"/>
              </a:buClr>
              <a:buSzPct val="25000"/>
              <a:buFont typeface="Calibri"/>
              <a:buNone/>
            </a:pPr>
            <a:r>
              <a:rPr lang="en-US" sz="1000" b="0" i="0" u="none" strike="noStrike" cap="none">
                <a:solidFill>
                  <a:srgbClr val="A08241"/>
                </a:solidFill>
                <a:latin typeface="Calibri"/>
                <a:ea typeface="Calibri"/>
                <a:cs typeface="Calibri"/>
                <a:sym typeface="Calibri"/>
              </a:rPr>
              <a:t>*</a:t>
            </a:r>
          </a:p>
        </p:txBody>
      </p:sp>
      <p:sp>
        <p:nvSpPr>
          <p:cNvPr id="5" name="Shape 36"/>
          <p:cNvSpPr txBox="1"/>
          <p:nvPr/>
        </p:nvSpPr>
        <p:spPr>
          <a:xfrm>
            <a:off x="1420518" y="1772816"/>
            <a:ext cx="7463766" cy="3960440"/>
          </a:xfrm>
          <a:prstGeom prst="rect">
            <a:avLst/>
          </a:prstGeom>
          <a:noFill/>
          <a:ln>
            <a:noFill/>
          </a:ln>
        </p:spPr>
        <p:txBody>
          <a:bodyPr lIns="91425" tIns="45700" rIns="91425" bIns="45700" anchor="t" anchorCtr="0">
            <a:noAutofit/>
          </a:bodyPr>
          <a:lstStyle/>
          <a:p>
            <a:pPr marL="342900" lvl="0" indent="-342900">
              <a:lnSpc>
                <a:spcPct val="136842"/>
              </a:lnSpc>
              <a:spcBef>
                <a:spcPts val="380"/>
              </a:spcBef>
              <a:buClr>
                <a:schemeClr val="dk1"/>
              </a:buClr>
              <a:buSzPct val="100000"/>
              <a:buFont typeface="Arial" panose="020B0604020202020204" pitchFamily="34" charset="0"/>
              <a:buChar char="•"/>
            </a:pPr>
            <a:r>
              <a:rPr lang="nl-NL" sz="1900" dirty="0">
                <a:solidFill>
                  <a:schemeClr val="dk1"/>
                </a:solidFill>
                <a:latin typeface="Calibri"/>
                <a:ea typeface="Calibri"/>
                <a:cs typeface="Calibri"/>
              </a:rPr>
              <a:t>Sterkste risicofactoren bij ouders:</a:t>
            </a:r>
          </a:p>
          <a:p>
            <a:pPr lvl="2">
              <a:spcBef>
                <a:spcPts val="380"/>
              </a:spcBef>
              <a:buClr>
                <a:schemeClr val="dk1"/>
              </a:buClr>
              <a:buSzPct val="100000"/>
            </a:pPr>
            <a:r>
              <a:rPr lang="nl-NL" sz="1900" dirty="0">
                <a:solidFill>
                  <a:schemeClr val="dk1"/>
                </a:solidFill>
                <a:latin typeface="Calibri"/>
                <a:ea typeface="Calibri"/>
                <a:cs typeface="Calibri"/>
              </a:rPr>
              <a:t>	</a:t>
            </a:r>
            <a:r>
              <a:rPr lang="nl-NL" sz="1800" dirty="0">
                <a:solidFill>
                  <a:schemeClr val="dk1"/>
                </a:solidFill>
                <a:latin typeface="Calibri"/>
                <a:ea typeface="Calibri"/>
                <a:cs typeface="Calibri"/>
              </a:rPr>
              <a:t>- partnergeweld</a:t>
            </a:r>
          </a:p>
          <a:p>
            <a:pPr lvl="2">
              <a:spcBef>
                <a:spcPts val="380"/>
              </a:spcBef>
              <a:buClr>
                <a:schemeClr val="dk1"/>
              </a:buClr>
              <a:buSzPct val="100000"/>
            </a:pPr>
            <a:r>
              <a:rPr lang="nl-NL" sz="1800" dirty="0">
                <a:solidFill>
                  <a:schemeClr val="dk1"/>
                </a:solidFill>
                <a:latin typeface="Calibri"/>
                <a:ea typeface="Calibri"/>
                <a:cs typeface="Calibri"/>
              </a:rPr>
              <a:t>	- psychische en psychiatrische problemen, LVB (licht verstandelijk 	  beperking)</a:t>
            </a:r>
          </a:p>
          <a:p>
            <a:pPr lvl="2">
              <a:spcBef>
                <a:spcPts val="380"/>
              </a:spcBef>
              <a:buClr>
                <a:schemeClr val="dk1"/>
              </a:buClr>
              <a:buSzPct val="100000"/>
            </a:pPr>
            <a:r>
              <a:rPr lang="nl-NL" sz="1800" dirty="0">
                <a:solidFill>
                  <a:schemeClr val="dk1"/>
                </a:solidFill>
                <a:latin typeface="Calibri"/>
                <a:ea typeface="Calibri"/>
                <a:cs typeface="Calibri"/>
              </a:rPr>
              <a:t>	- temperament, prikkelbaarheid, hyperreactiviteit</a:t>
            </a:r>
            <a:endParaRPr lang="nl-NL" sz="1800" dirty="0" smtClean="0">
              <a:solidFill>
                <a:schemeClr val="dk1"/>
              </a:solidFill>
              <a:latin typeface="Calibri"/>
              <a:ea typeface="Calibri"/>
              <a:cs typeface="Calibri"/>
            </a:endParaRPr>
          </a:p>
          <a:p>
            <a:pPr lvl="2">
              <a:spcBef>
                <a:spcPts val="380"/>
              </a:spcBef>
              <a:buClr>
                <a:schemeClr val="dk1"/>
              </a:buClr>
              <a:buSzPct val="100000"/>
            </a:pPr>
            <a:r>
              <a:rPr lang="nl-NL" sz="1800" dirty="0" smtClean="0">
                <a:solidFill>
                  <a:schemeClr val="dk1"/>
                </a:solidFill>
                <a:latin typeface="Calibri"/>
                <a:ea typeface="Calibri"/>
                <a:cs typeface="Calibri"/>
              </a:rPr>
              <a:t>	- </a:t>
            </a:r>
            <a:r>
              <a:rPr lang="nl-NL" sz="1800" dirty="0">
                <a:solidFill>
                  <a:schemeClr val="dk1"/>
                </a:solidFill>
                <a:latin typeface="Calibri"/>
                <a:ea typeface="Calibri"/>
                <a:cs typeface="Calibri"/>
              </a:rPr>
              <a:t>ongewenste zwangerschap 	</a:t>
            </a:r>
          </a:p>
          <a:p>
            <a:pPr lvl="2">
              <a:spcBef>
                <a:spcPts val="380"/>
              </a:spcBef>
              <a:buClr>
                <a:schemeClr val="dk1"/>
              </a:buClr>
              <a:buSzPct val="100000"/>
            </a:pPr>
            <a:r>
              <a:rPr lang="nl-NL" sz="1800" dirty="0">
                <a:solidFill>
                  <a:schemeClr val="dk1"/>
                </a:solidFill>
                <a:latin typeface="Calibri"/>
                <a:ea typeface="Calibri"/>
                <a:cs typeface="Calibri"/>
              </a:rPr>
              <a:t>	- ouder heeft kindermishandeling in de jeugd meegemaakt en/of 	   was getuige van partnergeweld</a:t>
            </a:r>
            <a:endParaRPr lang="nl-NL" sz="1900" dirty="0" smtClean="0">
              <a:solidFill>
                <a:schemeClr val="dk1"/>
              </a:solidFill>
              <a:latin typeface="Calibri"/>
              <a:ea typeface="Calibri"/>
              <a:cs typeface="Calibri"/>
            </a:endParaRPr>
          </a:p>
          <a:p>
            <a:pPr marL="342900" lvl="0" indent="-342900">
              <a:lnSpc>
                <a:spcPct val="136842"/>
              </a:lnSpc>
              <a:spcBef>
                <a:spcPts val="380"/>
              </a:spcBef>
              <a:buClr>
                <a:schemeClr val="dk1"/>
              </a:buClr>
              <a:buSzPct val="100000"/>
              <a:buFont typeface="Arial" panose="020B0604020202020204" pitchFamily="34" charset="0"/>
              <a:buChar char="•"/>
            </a:pPr>
            <a:endParaRPr lang="nl-NL" sz="1900" dirty="0" smtClean="0">
              <a:solidFill>
                <a:schemeClr val="dk1"/>
              </a:solidFill>
              <a:latin typeface="Calibri"/>
              <a:ea typeface="Calibri"/>
              <a:cs typeface="Calibri"/>
            </a:endParaRPr>
          </a:p>
          <a:p>
            <a:pPr marL="342900" lvl="0" indent="-342900">
              <a:lnSpc>
                <a:spcPct val="136842"/>
              </a:lnSpc>
              <a:spcBef>
                <a:spcPts val="380"/>
              </a:spcBef>
              <a:buClr>
                <a:schemeClr val="dk1"/>
              </a:buClr>
              <a:buSzPct val="100000"/>
              <a:buFont typeface="Arial" panose="020B0604020202020204" pitchFamily="34" charset="0"/>
              <a:buChar char="•"/>
            </a:pPr>
            <a:r>
              <a:rPr lang="nl-NL" sz="1900" dirty="0" smtClean="0">
                <a:solidFill>
                  <a:schemeClr val="dk1"/>
                </a:solidFill>
                <a:latin typeface="Calibri"/>
                <a:ea typeface="Calibri"/>
                <a:cs typeface="Calibri"/>
              </a:rPr>
              <a:t>Sterkste risicofactoren in het gezin:</a:t>
            </a:r>
          </a:p>
          <a:p>
            <a:pPr lvl="2">
              <a:spcBef>
                <a:spcPts val="380"/>
              </a:spcBef>
              <a:buClr>
                <a:schemeClr val="dk1"/>
              </a:buClr>
              <a:buSzPct val="100000"/>
            </a:pPr>
            <a:r>
              <a:rPr lang="nl-NL" sz="1900" dirty="0" smtClean="0">
                <a:solidFill>
                  <a:schemeClr val="dk1"/>
                </a:solidFill>
                <a:latin typeface="Calibri"/>
                <a:ea typeface="Calibri"/>
                <a:cs typeface="Calibri"/>
              </a:rPr>
              <a:t>	</a:t>
            </a:r>
            <a:r>
              <a:rPr lang="nl-NL" sz="1800" dirty="0">
                <a:solidFill>
                  <a:schemeClr val="dk1"/>
                </a:solidFill>
                <a:latin typeface="Calibri"/>
                <a:ea typeface="Calibri"/>
                <a:cs typeface="Calibri"/>
              </a:rPr>
              <a:t>- </a:t>
            </a:r>
            <a:r>
              <a:rPr lang="nl-NL" sz="1800" dirty="0" smtClean="0">
                <a:solidFill>
                  <a:schemeClr val="dk1"/>
                </a:solidFill>
                <a:latin typeface="Calibri"/>
                <a:ea typeface="Calibri"/>
                <a:cs typeface="Calibri"/>
              </a:rPr>
              <a:t>geringe </a:t>
            </a:r>
            <a:r>
              <a:rPr lang="nl-NL" sz="1800" dirty="0">
                <a:solidFill>
                  <a:schemeClr val="dk1"/>
                </a:solidFill>
                <a:latin typeface="Calibri"/>
                <a:ea typeface="Calibri"/>
                <a:cs typeface="Calibri"/>
              </a:rPr>
              <a:t>samenhang of cohesie in het </a:t>
            </a:r>
            <a:r>
              <a:rPr lang="nl-NL" sz="1800" dirty="0" smtClean="0">
                <a:solidFill>
                  <a:schemeClr val="dk1"/>
                </a:solidFill>
                <a:latin typeface="Calibri"/>
                <a:ea typeface="Calibri"/>
                <a:cs typeface="Calibri"/>
              </a:rPr>
              <a:t>gezin</a:t>
            </a:r>
            <a:endParaRPr lang="nl-NL" sz="1800" dirty="0">
              <a:solidFill>
                <a:schemeClr val="dk1"/>
              </a:solidFill>
              <a:latin typeface="Calibri"/>
              <a:ea typeface="Calibri"/>
              <a:cs typeface="Calibri"/>
            </a:endParaRPr>
          </a:p>
          <a:p>
            <a:pPr lvl="2">
              <a:spcBef>
                <a:spcPts val="380"/>
              </a:spcBef>
              <a:buClr>
                <a:schemeClr val="dk1"/>
              </a:buClr>
              <a:buSzPct val="100000"/>
            </a:pPr>
            <a:r>
              <a:rPr lang="nl-NL" sz="1800" dirty="0" smtClean="0">
                <a:solidFill>
                  <a:schemeClr val="dk1"/>
                </a:solidFill>
                <a:latin typeface="Calibri"/>
                <a:ea typeface="Calibri"/>
                <a:cs typeface="Calibri"/>
              </a:rPr>
              <a:t>	- veel </a:t>
            </a:r>
            <a:r>
              <a:rPr lang="nl-NL" sz="1800" dirty="0">
                <a:solidFill>
                  <a:schemeClr val="dk1"/>
                </a:solidFill>
                <a:latin typeface="Calibri"/>
                <a:ea typeface="Calibri"/>
                <a:cs typeface="Calibri"/>
              </a:rPr>
              <a:t>conflicten in het </a:t>
            </a:r>
            <a:r>
              <a:rPr lang="nl-NL" sz="1800" dirty="0" smtClean="0">
                <a:solidFill>
                  <a:schemeClr val="dk1"/>
                </a:solidFill>
                <a:latin typeface="Calibri"/>
                <a:ea typeface="Calibri"/>
                <a:cs typeface="Calibri"/>
              </a:rPr>
              <a:t>gezin</a:t>
            </a:r>
          </a:p>
          <a:p>
            <a:pPr marL="285750" lvl="2" indent="-285750">
              <a:spcBef>
                <a:spcPts val="380"/>
              </a:spcBef>
              <a:buClr>
                <a:schemeClr val="dk1"/>
              </a:buClr>
              <a:buSzPct val="100000"/>
              <a:buFont typeface="Arial" panose="020B0604020202020204" pitchFamily="34" charset="0"/>
              <a:buChar char="•"/>
            </a:pPr>
            <a:endParaRPr lang="nl-NL" sz="1900" dirty="0" smtClean="0">
              <a:solidFill>
                <a:schemeClr val="dk1"/>
              </a:solidFill>
              <a:latin typeface="Calibri"/>
              <a:ea typeface="Calibri"/>
              <a:cs typeface="Calibri"/>
            </a:endParaRPr>
          </a:p>
          <a:p>
            <a:pPr lvl="2">
              <a:spcBef>
                <a:spcPts val="380"/>
              </a:spcBef>
              <a:buClr>
                <a:schemeClr val="dk1"/>
              </a:buClr>
              <a:buSzPct val="100000"/>
            </a:pPr>
            <a:endParaRPr lang="nl-NL" sz="1800" dirty="0" smtClean="0">
              <a:solidFill>
                <a:schemeClr val="dk1"/>
              </a:solidFill>
              <a:latin typeface="Calibri"/>
              <a:ea typeface="Calibri"/>
              <a:cs typeface="Calibri"/>
            </a:endParaRPr>
          </a:p>
          <a:p>
            <a:pPr lvl="2">
              <a:lnSpc>
                <a:spcPct val="136842"/>
              </a:lnSpc>
              <a:spcBef>
                <a:spcPts val="380"/>
              </a:spcBef>
              <a:buClr>
                <a:schemeClr val="dk1"/>
              </a:buClr>
              <a:buSzPct val="100000"/>
            </a:pPr>
            <a:r>
              <a:rPr lang="nl-NL" sz="1900" dirty="0">
                <a:solidFill>
                  <a:schemeClr val="dk1"/>
                </a:solidFill>
                <a:latin typeface="Calibri"/>
                <a:ea typeface="Calibri"/>
                <a:cs typeface="Calibri"/>
              </a:rPr>
              <a:t>	</a:t>
            </a:r>
          </a:p>
        </p:txBody>
      </p:sp>
    </p:spTree>
    <p:extLst>
      <p:ext uri="{BB962C8B-B14F-4D97-AF65-F5344CB8AC3E}">
        <p14:creationId xmlns:p14="http://schemas.microsoft.com/office/powerpoint/2010/main" val="3954998536"/>
      </p:ext>
    </p:extLst>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Shape 49"/>
          <p:cNvSpPr txBox="1"/>
          <p:nvPr/>
        </p:nvSpPr>
        <p:spPr>
          <a:xfrm>
            <a:off x="1547813" y="1228659"/>
            <a:ext cx="7138986" cy="40957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2"/>
              </a:buClr>
              <a:buSzPct val="25000"/>
              <a:buFont typeface="Calibri"/>
              <a:buNone/>
            </a:pPr>
            <a:r>
              <a:rPr lang="en-US" sz="1900" b="1" i="0" u="none" strike="noStrike" cap="none" dirty="0" err="1" smtClean="0">
                <a:solidFill>
                  <a:schemeClr val="dk2"/>
                </a:solidFill>
                <a:latin typeface="Calibri"/>
                <a:ea typeface="Calibri"/>
                <a:cs typeface="Calibri"/>
                <a:sym typeface="Calibri"/>
              </a:rPr>
              <a:t>Vervolg</a:t>
            </a:r>
            <a:r>
              <a:rPr lang="en-US" sz="1900" b="1" i="0" u="none" strike="noStrike" cap="none" dirty="0" smtClean="0">
                <a:solidFill>
                  <a:schemeClr val="dk2"/>
                </a:solidFill>
                <a:latin typeface="Calibri"/>
                <a:ea typeface="Calibri"/>
                <a:cs typeface="Calibri"/>
                <a:sym typeface="Calibri"/>
              </a:rPr>
              <a:t> - </a:t>
            </a:r>
            <a:r>
              <a:rPr lang="en-US" sz="1900" b="1" i="0" u="none" strike="noStrike" cap="none" dirty="0" err="1" smtClean="0">
                <a:solidFill>
                  <a:schemeClr val="dk2"/>
                </a:solidFill>
                <a:latin typeface="Calibri"/>
                <a:ea typeface="Calibri"/>
                <a:cs typeface="Calibri"/>
                <a:sym typeface="Calibri"/>
              </a:rPr>
              <a:t>Oorzaken</a:t>
            </a:r>
            <a:r>
              <a:rPr lang="en-US" sz="1900" b="1" i="0" u="none" strike="noStrike" cap="none" dirty="0" smtClean="0">
                <a:solidFill>
                  <a:schemeClr val="dk2"/>
                </a:solidFill>
                <a:latin typeface="Calibri"/>
                <a:ea typeface="Calibri"/>
                <a:cs typeface="Calibri"/>
                <a:sym typeface="Calibri"/>
              </a:rPr>
              <a:t> </a:t>
            </a:r>
            <a:r>
              <a:rPr lang="en-US" sz="1900" b="1" i="0" u="none" strike="noStrike" cap="none" dirty="0" err="1" smtClean="0">
                <a:solidFill>
                  <a:schemeClr val="dk2"/>
                </a:solidFill>
                <a:latin typeface="Calibri"/>
                <a:ea typeface="Calibri"/>
                <a:cs typeface="Calibri"/>
                <a:sym typeface="Calibri"/>
              </a:rPr>
              <a:t>en</a:t>
            </a:r>
            <a:r>
              <a:rPr lang="en-US" sz="1900" b="1" i="0" u="none" strike="noStrike" cap="none" dirty="0" smtClean="0">
                <a:solidFill>
                  <a:schemeClr val="dk2"/>
                </a:solidFill>
                <a:latin typeface="Calibri"/>
                <a:ea typeface="Calibri"/>
                <a:cs typeface="Calibri"/>
                <a:sym typeface="Calibri"/>
              </a:rPr>
              <a:t> </a:t>
            </a:r>
            <a:r>
              <a:rPr lang="en-US" sz="1900" b="1" i="0" u="none" strike="noStrike" cap="none" dirty="0" err="1" smtClean="0">
                <a:solidFill>
                  <a:schemeClr val="dk2"/>
                </a:solidFill>
                <a:latin typeface="Calibri"/>
                <a:ea typeface="Calibri"/>
                <a:cs typeface="Calibri"/>
                <a:sym typeface="Calibri"/>
              </a:rPr>
              <a:t>risicofactoren</a:t>
            </a:r>
            <a:endParaRPr lang="en-US" sz="1900" b="1" i="0" u="none" strike="noStrike" cap="none" dirty="0">
              <a:solidFill>
                <a:schemeClr val="dk2"/>
              </a:solidFill>
              <a:latin typeface="Calibri"/>
              <a:ea typeface="Calibri"/>
              <a:cs typeface="Calibri"/>
              <a:sym typeface="Calibri"/>
            </a:endParaRPr>
          </a:p>
        </p:txBody>
      </p:sp>
      <p:sp>
        <p:nvSpPr>
          <p:cNvPr id="51" name="Shape 51"/>
          <p:cNvSpPr txBox="1"/>
          <p:nvPr/>
        </p:nvSpPr>
        <p:spPr>
          <a:xfrm>
            <a:off x="6705600" y="6553200"/>
            <a:ext cx="1981199" cy="2286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A08241"/>
              </a:buClr>
              <a:buSzPct val="25000"/>
              <a:buFont typeface="Calibri"/>
              <a:buNone/>
            </a:pPr>
            <a:r>
              <a:rPr lang="en-US" sz="1000" b="0" i="0" u="none" strike="noStrike" cap="none">
                <a:solidFill>
                  <a:srgbClr val="A08241"/>
                </a:solidFill>
                <a:latin typeface="Calibri"/>
                <a:ea typeface="Calibri"/>
                <a:cs typeface="Calibri"/>
                <a:sym typeface="Calibri"/>
              </a:rPr>
              <a:t>*</a:t>
            </a:r>
          </a:p>
        </p:txBody>
      </p:sp>
      <p:sp>
        <p:nvSpPr>
          <p:cNvPr id="5" name="Shape 36"/>
          <p:cNvSpPr txBox="1"/>
          <p:nvPr/>
        </p:nvSpPr>
        <p:spPr>
          <a:xfrm>
            <a:off x="1420518" y="1772816"/>
            <a:ext cx="7463766" cy="3960440"/>
          </a:xfrm>
          <a:prstGeom prst="rect">
            <a:avLst/>
          </a:prstGeom>
          <a:noFill/>
          <a:ln>
            <a:noFill/>
          </a:ln>
        </p:spPr>
        <p:txBody>
          <a:bodyPr lIns="91425" tIns="45700" rIns="91425" bIns="45700" anchor="t" anchorCtr="0">
            <a:noAutofit/>
          </a:bodyPr>
          <a:lstStyle/>
          <a:p>
            <a:pPr marL="285750" lvl="2" indent="-285750">
              <a:spcBef>
                <a:spcPts val="380"/>
              </a:spcBef>
              <a:buClr>
                <a:schemeClr val="dk1"/>
              </a:buClr>
              <a:buSzPct val="100000"/>
              <a:buFont typeface="Arial" panose="020B0604020202020204" pitchFamily="34" charset="0"/>
              <a:buChar char="•"/>
            </a:pPr>
            <a:endParaRPr lang="nl-NL" sz="1900" dirty="0" smtClean="0">
              <a:solidFill>
                <a:schemeClr val="dk1"/>
              </a:solidFill>
              <a:latin typeface="Calibri"/>
              <a:ea typeface="Calibri"/>
              <a:cs typeface="Calibri"/>
            </a:endParaRPr>
          </a:p>
          <a:p>
            <a:pPr marL="285750" lvl="2" indent="-285750">
              <a:spcBef>
                <a:spcPts val="380"/>
              </a:spcBef>
              <a:buClr>
                <a:schemeClr val="dk1"/>
              </a:buClr>
              <a:buSzPct val="100000"/>
              <a:buFont typeface="Arial" panose="020B0604020202020204" pitchFamily="34" charset="0"/>
              <a:buChar char="•"/>
            </a:pPr>
            <a:r>
              <a:rPr lang="nl-NL" sz="1900" dirty="0" smtClean="0">
                <a:solidFill>
                  <a:schemeClr val="dk1"/>
                </a:solidFill>
                <a:latin typeface="Calibri"/>
                <a:ea typeface="Calibri"/>
                <a:cs typeface="Calibri"/>
              </a:rPr>
              <a:t>Sterkste risicofactoren in de interactie ouders – jeugdige:</a:t>
            </a:r>
          </a:p>
          <a:p>
            <a:pPr lvl="2">
              <a:spcBef>
                <a:spcPts val="380"/>
              </a:spcBef>
              <a:buClr>
                <a:schemeClr val="dk1"/>
              </a:buClr>
              <a:buSzPct val="100000"/>
            </a:pPr>
            <a:r>
              <a:rPr lang="nl-NL" sz="1800" dirty="0" smtClean="0">
                <a:solidFill>
                  <a:schemeClr val="dk1"/>
                </a:solidFill>
                <a:latin typeface="Calibri"/>
                <a:ea typeface="Calibri"/>
                <a:cs typeface="Calibri"/>
              </a:rPr>
              <a:t>	- ouder ziet de jeugdige als een probleem</a:t>
            </a:r>
          </a:p>
          <a:p>
            <a:pPr lvl="2">
              <a:spcBef>
                <a:spcPts val="380"/>
              </a:spcBef>
              <a:buClr>
                <a:schemeClr val="dk1"/>
              </a:buClr>
              <a:buSzPct val="100000"/>
            </a:pPr>
            <a:r>
              <a:rPr lang="nl-NL" sz="1800" dirty="0" smtClean="0">
                <a:solidFill>
                  <a:schemeClr val="dk1"/>
                </a:solidFill>
                <a:latin typeface="Calibri"/>
                <a:ea typeface="Calibri"/>
                <a:cs typeface="Calibri"/>
              </a:rPr>
              <a:t>	- gebruik van fysieke straf</a:t>
            </a:r>
          </a:p>
          <a:p>
            <a:pPr lvl="2">
              <a:spcBef>
                <a:spcPts val="380"/>
              </a:spcBef>
              <a:buClr>
                <a:schemeClr val="dk1"/>
              </a:buClr>
              <a:buSzPct val="100000"/>
            </a:pPr>
            <a:r>
              <a:rPr lang="nl-NL" sz="1800" dirty="0" smtClean="0">
                <a:solidFill>
                  <a:schemeClr val="dk1"/>
                </a:solidFill>
                <a:latin typeface="Calibri"/>
                <a:ea typeface="Calibri"/>
                <a:cs typeface="Calibri"/>
              </a:rPr>
              <a:t>	- geen goede gehechtheidsrelatie</a:t>
            </a:r>
          </a:p>
          <a:p>
            <a:pPr marL="285750" lvl="2" indent="-285750">
              <a:spcBef>
                <a:spcPts val="380"/>
              </a:spcBef>
              <a:buClr>
                <a:schemeClr val="dk1"/>
              </a:buClr>
              <a:buSzPct val="100000"/>
              <a:buFont typeface="Arial" panose="020B0604020202020204" pitchFamily="34" charset="0"/>
              <a:buChar char="•"/>
            </a:pPr>
            <a:endParaRPr lang="nl-NL" sz="1900" dirty="0" smtClean="0">
              <a:solidFill>
                <a:schemeClr val="dk1"/>
              </a:solidFill>
              <a:latin typeface="Calibri"/>
              <a:ea typeface="Calibri"/>
              <a:cs typeface="Calibri"/>
            </a:endParaRPr>
          </a:p>
          <a:p>
            <a:pPr marL="285750" lvl="2" indent="-285750">
              <a:spcBef>
                <a:spcPts val="380"/>
              </a:spcBef>
              <a:buClr>
                <a:schemeClr val="dk1"/>
              </a:buClr>
              <a:buSzPct val="100000"/>
              <a:buFont typeface="Arial" panose="020B0604020202020204" pitchFamily="34" charset="0"/>
              <a:buChar char="•"/>
            </a:pPr>
            <a:r>
              <a:rPr lang="nl-NL" sz="1900" dirty="0" smtClean="0">
                <a:solidFill>
                  <a:schemeClr val="dk1"/>
                </a:solidFill>
                <a:latin typeface="Calibri"/>
                <a:ea typeface="Calibri"/>
                <a:cs typeface="Calibri"/>
              </a:rPr>
              <a:t>Sterkste kind-gerelateerde risicofactoren:</a:t>
            </a:r>
          </a:p>
          <a:p>
            <a:pPr lvl="2">
              <a:spcBef>
                <a:spcPts val="380"/>
              </a:spcBef>
              <a:buClr>
                <a:schemeClr val="dk1"/>
              </a:buClr>
              <a:buSzPct val="100000"/>
            </a:pPr>
            <a:r>
              <a:rPr lang="nl-NL" sz="1900" dirty="0" smtClean="0">
                <a:solidFill>
                  <a:schemeClr val="dk1"/>
                </a:solidFill>
                <a:latin typeface="Calibri"/>
                <a:ea typeface="Calibri"/>
                <a:cs typeface="Calibri"/>
              </a:rPr>
              <a:t>	- </a:t>
            </a:r>
            <a:r>
              <a:rPr lang="nl-NL" sz="1800" dirty="0" smtClean="0">
                <a:solidFill>
                  <a:schemeClr val="dk1"/>
                </a:solidFill>
                <a:latin typeface="Calibri"/>
                <a:ea typeface="Calibri"/>
                <a:cs typeface="Calibri"/>
              </a:rPr>
              <a:t>erg jonge leeftijd (&lt; 3 jaar)</a:t>
            </a:r>
          </a:p>
          <a:p>
            <a:pPr lvl="2">
              <a:spcBef>
                <a:spcPts val="380"/>
              </a:spcBef>
              <a:buClr>
                <a:schemeClr val="dk1"/>
              </a:buClr>
              <a:buSzPct val="100000"/>
            </a:pPr>
            <a:endParaRPr lang="nl-NL" sz="1800" dirty="0">
              <a:solidFill>
                <a:schemeClr val="dk1"/>
              </a:solidFill>
              <a:latin typeface="Calibri"/>
              <a:ea typeface="Calibri"/>
              <a:cs typeface="Calibri"/>
            </a:endParaRPr>
          </a:p>
          <a:p>
            <a:pPr lvl="2">
              <a:spcBef>
                <a:spcPts val="380"/>
              </a:spcBef>
              <a:buClr>
                <a:schemeClr val="dk1"/>
              </a:buClr>
              <a:buSzPct val="100000"/>
            </a:pPr>
            <a:r>
              <a:rPr lang="nl-NL" sz="1800" dirty="0" smtClean="0">
                <a:solidFill>
                  <a:schemeClr val="dk1"/>
                </a:solidFill>
                <a:latin typeface="Calibri"/>
                <a:ea typeface="Calibri"/>
                <a:cs typeface="Calibri"/>
              </a:rPr>
              <a:t>Zie ook specifieke risico’s voor verwaarlozing, seksueel misbruik en risicofactoren in de zwangerschap.</a:t>
            </a:r>
          </a:p>
          <a:p>
            <a:pPr lvl="2">
              <a:spcBef>
                <a:spcPts val="380"/>
              </a:spcBef>
              <a:buClr>
                <a:schemeClr val="dk1"/>
              </a:buClr>
              <a:buSzPct val="100000"/>
            </a:pPr>
            <a:endParaRPr lang="nl-NL" sz="1800" dirty="0" smtClean="0">
              <a:solidFill>
                <a:schemeClr val="dk1"/>
              </a:solidFill>
              <a:latin typeface="Calibri"/>
              <a:ea typeface="Calibri"/>
              <a:cs typeface="Calibri"/>
            </a:endParaRPr>
          </a:p>
          <a:p>
            <a:pPr lvl="2">
              <a:lnSpc>
                <a:spcPct val="136842"/>
              </a:lnSpc>
              <a:spcBef>
                <a:spcPts val="380"/>
              </a:spcBef>
              <a:buClr>
                <a:schemeClr val="dk1"/>
              </a:buClr>
              <a:buSzPct val="100000"/>
            </a:pPr>
            <a:r>
              <a:rPr lang="nl-NL" sz="1900" dirty="0">
                <a:solidFill>
                  <a:schemeClr val="dk1"/>
                </a:solidFill>
                <a:latin typeface="Calibri"/>
                <a:ea typeface="Calibri"/>
                <a:cs typeface="Calibri"/>
              </a:rPr>
              <a:t>	</a:t>
            </a:r>
          </a:p>
        </p:txBody>
      </p:sp>
    </p:spTree>
    <p:extLst>
      <p:ext uri="{BB962C8B-B14F-4D97-AF65-F5344CB8AC3E}">
        <p14:creationId xmlns:p14="http://schemas.microsoft.com/office/powerpoint/2010/main" val="512427744"/>
      </p:ext>
    </p:extLst>
  </p:cSld>
  <p:clrMapOvr>
    <a:masterClrMapping/>
  </p:clrMapOvr>
  <p:transition spd="slow">
    <p:cut/>
  </p:transition>
</p:sld>
</file>

<file path=ppt/theme/theme1.xml><?xml version="1.0" encoding="utf-8"?>
<a:theme xmlns:a="http://schemas.openxmlformats.org/drawingml/2006/main" name="Presentatie">
  <a:themeElements>
    <a:clrScheme name="Office-them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Presentatie">
  <a:themeElements>
    <a:clrScheme name="Office-them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a:dk1>
      <a:srgbClr val="000000"/>
    </a:dk1>
    <a:lt1>
      <a:srgbClr val="FFFFFF"/>
    </a:lt1>
    <a:dk2>
      <a:srgbClr val="000000"/>
    </a:dk2>
    <a:lt2>
      <a:srgbClr val="808080"/>
    </a:lt2>
    <a:accent1>
      <a:srgbClr val="BBE0E3"/>
    </a:accent1>
    <a:accent2>
      <a:srgbClr val="333399"/>
    </a:accent2>
    <a:accent3>
      <a:srgbClr val="FFFFFF"/>
    </a:accent3>
    <a:accent4>
      <a:srgbClr val="BBE0E3"/>
    </a:accent4>
    <a:accent5>
      <a:srgbClr val="333399"/>
    </a:accent5>
    <a:accent6>
      <a:srgbClr val="FFFFFF"/>
    </a:accent6>
    <a:hlink>
      <a:srgbClr val="009999"/>
    </a:hlink>
    <a:folHlink>
      <a:srgbClr val="99CC00"/>
    </a:folHlink>
  </a:clrScheme>
</a:themeOverride>
</file>

<file path=ppt/theme/themeOverride10.xml><?xml version="1.0" encoding="utf-8"?>
<a:themeOverride xmlns:a="http://schemas.openxmlformats.org/drawingml/2006/main">
  <a:clrScheme name="default">
    <a:dk1>
      <a:srgbClr val="000000"/>
    </a:dk1>
    <a:lt1>
      <a:srgbClr val="FFFFFF"/>
    </a:lt1>
    <a:dk2>
      <a:srgbClr val="000000"/>
    </a:dk2>
    <a:lt2>
      <a:srgbClr val="808080"/>
    </a:lt2>
    <a:accent1>
      <a:srgbClr val="BBE0E3"/>
    </a:accent1>
    <a:accent2>
      <a:srgbClr val="333399"/>
    </a:accent2>
    <a:accent3>
      <a:srgbClr val="FFFFFF"/>
    </a:accent3>
    <a:accent4>
      <a:srgbClr val="BBE0E3"/>
    </a:accent4>
    <a:accent5>
      <a:srgbClr val="333399"/>
    </a:accent5>
    <a:accent6>
      <a:srgbClr val="FFFFFF"/>
    </a:accent6>
    <a:hlink>
      <a:srgbClr val="009999"/>
    </a:hlink>
    <a:folHlink>
      <a:srgbClr val="99CC00"/>
    </a:folHlink>
  </a:clrScheme>
</a:themeOverride>
</file>

<file path=ppt/theme/themeOverride11.xml><?xml version="1.0" encoding="utf-8"?>
<a:themeOverride xmlns:a="http://schemas.openxmlformats.org/drawingml/2006/main">
  <a:clrScheme name="default">
    <a:dk1>
      <a:srgbClr val="000000"/>
    </a:dk1>
    <a:lt1>
      <a:srgbClr val="FFFFFF"/>
    </a:lt1>
    <a:dk2>
      <a:srgbClr val="000000"/>
    </a:dk2>
    <a:lt2>
      <a:srgbClr val="808080"/>
    </a:lt2>
    <a:accent1>
      <a:srgbClr val="BBE0E3"/>
    </a:accent1>
    <a:accent2>
      <a:srgbClr val="333399"/>
    </a:accent2>
    <a:accent3>
      <a:srgbClr val="FFFFFF"/>
    </a:accent3>
    <a:accent4>
      <a:srgbClr val="BBE0E3"/>
    </a:accent4>
    <a:accent5>
      <a:srgbClr val="333399"/>
    </a:accent5>
    <a:accent6>
      <a:srgbClr val="FFFFFF"/>
    </a:accent6>
    <a:hlink>
      <a:srgbClr val="009999"/>
    </a:hlink>
    <a:folHlink>
      <a:srgbClr val="99CC00"/>
    </a:folHlink>
  </a:clrScheme>
</a:themeOverride>
</file>

<file path=ppt/theme/themeOverride2.xml><?xml version="1.0" encoding="utf-8"?>
<a:themeOverride xmlns:a="http://schemas.openxmlformats.org/drawingml/2006/main">
  <a:clrScheme name="default">
    <a:dk1>
      <a:srgbClr val="000000"/>
    </a:dk1>
    <a:lt1>
      <a:srgbClr val="FFFFFF"/>
    </a:lt1>
    <a:dk2>
      <a:srgbClr val="000000"/>
    </a:dk2>
    <a:lt2>
      <a:srgbClr val="808080"/>
    </a:lt2>
    <a:accent1>
      <a:srgbClr val="BBE0E3"/>
    </a:accent1>
    <a:accent2>
      <a:srgbClr val="333399"/>
    </a:accent2>
    <a:accent3>
      <a:srgbClr val="FFFFFF"/>
    </a:accent3>
    <a:accent4>
      <a:srgbClr val="BBE0E3"/>
    </a:accent4>
    <a:accent5>
      <a:srgbClr val="333399"/>
    </a:accent5>
    <a:accent6>
      <a:srgbClr val="FFFFFF"/>
    </a:accent6>
    <a:hlink>
      <a:srgbClr val="009999"/>
    </a:hlink>
    <a:folHlink>
      <a:srgbClr val="99CC00"/>
    </a:folHlink>
  </a:clrScheme>
</a:themeOverride>
</file>

<file path=ppt/theme/themeOverride3.xml><?xml version="1.0" encoding="utf-8"?>
<a:themeOverride xmlns:a="http://schemas.openxmlformats.org/drawingml/2006/main">
  <a:clrScheme name="default">
    <a:dk1>
      <a:srgbClr val="000000"/>
    </a:dk1>
    <a:lt1>
      <a:srgbClr val="FFFFFF"/>
    </a:lt1>
    <a:dk2>
      <a:srgbClr val="000000"/>
    </a:dk2>
    <a:lt2>
      <a:srgbClr val="808080"/>
    </a:lt2>
    <a:accent1>
      <a:srgbClr val="BBE0E3"/>
    </a:accent1>
    <a:accent2>
      <a:srgbClr val="333399"/>
    </a:accent2>
    <a:accent3>
      <a:srgbClr val="FFFFFF"/>
    </a:accent3>
    <a:accent4>
      <a:srgbClr val="BBE0E3"/>
    </a:accent4>
    <a:accent5>
      <a:srgbClr val="333399"/>
    </a:accent5>
    <a:accent6>
      <a:srgbClr val="FFFFFF"/>
    </a:accent6>
    <a:hlink>
      <a:srgbClr val="009999"/>
    </a:hlink>
    <a:folHlink>
      <a:srgbClr val="99CC00"/>
    </a:folHlink>
  </a:clrScheme>
</a:themeOverride>
</file>

<file path=ppt/theme/themeOverride4.xml><?xml version="1.0" encoding="utf-8"?>
<a:themeOverride xmlns:a="http://schemas.openxmlformats.org/drawingml/2006/main">
  <a:clrScheme name="default">
    <a:dk1>
      <a:srgbClr val="000000"/>
    </a:dk1>
    <a:lt1>
      <a:srgbClr val="FFFFFF"/>
    </a:lt1>
    <a:dk2>
      <a:srgbClr val="000000"/>
    </a:dk2>
    <a:lt2>
      <a:srgbClr val="808080"/>
    </a:lt2>
    <a:accent1>
      <a:srgbClr val="BBE0E3"/>
    </a:accent1>
    <a:accent2>
      <a:srgbClr val="333399"/>
    </a:accent2>
    <a:accent3>
      <a:srgbClr val="FFFFFF"/>
    </a:accent3>
    <a:accent4>
      <a:srgbClr val="BBE0E3"/>
    </a:accent4>
    <a:accent5>
      <a:srgbClr val="333399"/>
    </a:accent5>
    <a:accent6>
      <a:srgbClr val="FFFFFF"/>
    </a:accent6>
    <a:hlink>
      <a:srgbClr val="009999"/>
    </a:hlink>
    <a:folHlink>
      <a:srgbClr val="99CC00"/>
    </a:folHlink>
  </a:clrScheme>
</a:themeOverride>
</file>

<file path=ppt/theme/themeOverride5.xml><?xml version="1.0" encoding="utf-8"?>
<a:themeOverride xmlns:a="http://schemas.openxmlformats.org/drawingml/2006/main">
  <a:clrScheme name="default">
    <a:dk1>
      <a:srgbClr val="000000"/>
    </a:dk1>
    <a:lt1>
      <a:srgbClr val="FFFFFF"/>
    </a:lt1>
    <a:dk2>
      <a:srgbClr val="000000"/>
    </a:dk2>
    <a:lt2>
      <a:srgbClr val="808080"/>
    </a:lt2>
    <a:accent1>
      <a:srgbClr val="BBE0E3"/>
    </a:accent1>
    <a:accent2>
      <a:srgbClr val="333399"/>
    </a:accent2>
    <a:accent3>
      <a:srgbClr val="FFFFFF"/>
    </a:accent3>
    <a:accent4>
      <a:srgbClr val="BBE0E3"/>
    </a:accent4>
    <a:accent5>
      <a:srgbClr val="333399"/>
    </a:accent5>
    <a:accent6>
      <a:srgbClr val="FFFFFF"/>
    </a:accent6>
    <a:hlink>
      <a:srgbClr val="009999"/>
    </a:hlink>
    <a:folHlink>
      <a:srgbClr val="99CC00"/>
    </a:folHlink>
  </a:clrScheme>
</a:themeOverride>
</file>

<file path=ppt/theme/themeOverride6.xml><?xml version="1.0" encoding="utf-8"?>
<a:themeOverride xmlns:a="http://schemas.openxmlformats.org/drawingml/2006/main">
  <a:clrScheme name="default">
    <a:dk1>
      <a:srgbClr val="000000"/>
    </a:dk1>
    <a:lt1>
      <a:srgbClr val="FFFFFF"/>
    </a:lt1>
    <a:dk2>
      <a:srgbClr val="000000"/>
    </a:dk2>
    <a:lt2>
      <a:srgbClr val="808080"/>
    </a:lt2>
    <a:accent1>
      <a:srgbClr val="BBE0E3"/>
    </a:accent1>
    <a:accent2>
      <a:srgbClr val="333399"/>
    </a:accent2>
    <a:accent3>
      <a:srgbClr val="FFFFFF"/>
    </a:accent3>
    <a:accent4>
      <a:srgbClr val="BBE0E3"/>
    </a:accent4>
    <a:accent5>
      <a:srgbClr val="333399"/>
    </a:accent5>
    <a:accent6>
      <a:srgbClr val="FFFFFF"/>
    </a:accent6>
    <a:hlink>
      <a:srgbClr val="009999"/>
    </a:hlink>
    <a:folHlink>
      <a:srgbClr val="99CC00"/>
    </a:folHlink>
  </a:clrScheme>
</a:themeOverride>
</file>

<file path=ppt/theme/themeOverride7.xml><?xml version="1.0" encoding="utf-8"?>
<a:themeOverride xmlns:a="http://schemas.openxmlformats.org/drawingml/2006/main">
  <a:clrScheme name="default">
    <a:dk1>
      <a:srgbClr val="000000"/>
    </a:dk1>
    <a:lt1>
      <a:srgbClr val="FFFFFF"/>
    </a:lt1>
    <a:dk2>
      <a:srgbClr val="000000"/>
    </a:dk2>
    <a:lt2>
      <a:srgbClr val="808080"/>
    </a:lt2>
    <a:accent1>
      <a:srgbClr val="BBE0E3"/>
    </a:accent1>
    <a:accent2>
      <a:srgbClr val="333399"/>
    </a:accent2>
    <a:accent3>
      <a:srgbClr val="FFFFFF"/>
    </a:accent3>
    <a:accent4>
      <a:srgbClr val="BBE0E3"/>
    </a:accent4>
    <a:accent5>
      <a:srgbClr val="333399"/>
    </a:accent5>
    <a:accent6>
      <a:srgbClr val="FFFFFF"/>
    </a:accent6>
    <a:hlink>
      <a:srgbClr val="009999"/>
    </a:hlink>
    <a:folHlink>
      <a:srgbClr val="99CC00"/>
    </a:folHlink>
  </a:clrScheme>
</a:themeOverride>
</file>

<file path=ppt/theme/themeOverride8.xml><?xml version="1.0" encoding="utf-8"?>
<a:themeOverride xmlns:a="http://schemas.openxmlformats.org/drawingml/2006/main">
  <a:clrScheme name="default">
    <a:dk1>
      <a:srgbClr val="000000"/>
    </a:dk1>
    <a:lt1>
      <a:srgbClr val="FFFFFF"/>
    </a:lt1>
    <a:dk2>
      <a:srgbClr val="000000"/>
    </a:dk2>
    <a:lt2>
      <a:srgbClr val="808080"/>
    </a:lt2>
    <a:accent1>
      <a:srgbClr val="BBE0E3"/>
    </a:accent1>
    <a:accent2>
      <a:srgbClr val="333399"/>
    </a:accent2>
    <a:accent3>
      <a:srgbClr val="FFFFFF"/>
    </a:accent3>
    <a:accent4>
      <a:srgbClr val="BBE0E3"/>
    </a:accent4>
    <a:accent5>
      <a:srgbClr val="333399"/>
    </a:accent5>
    <a:accent6>
      <a:srgbClr val="FFFFFF"/>
    </a:accent6>
    <a:hlink>
      <a:srgbClr val="009999"/>
    </a:hlink>
    <a:folHlink>
      <a:srgbClr val="99CC00"/>
    </a:folHlink>
  </a:clrScheme>
</a:themeOverride>
</file>

<file path=ppt/theme/themeOverride9.xml><?xml version="1.0" encoding="utf-8"?>
<a:themeOverride xmlns:a="http://schemas.openxmlformats.org/drawingml/2006/main">
  <a:clrScheme name="default">
    <a:dk1>
      <a:srgbClr val="000000"/>
    </a:dk1>
    <a:lt1>
      <a:srgbClr val="FFFFFF"/>
    </a:lt1>
    <a:dk2>
      <a:srgbClr val="000000"/>
    </a:dk2>
    <a:lt2>
      <a:srgbClr val="808080"/>
    </a:lt2>
    <a:accent1>
      <a:srgbClr val="BBE0E3"/>
    </a:accent1>
    <a:accent2>
      <a:srgbClr val="333399"/>
    </a:accent2>
    <a:accent3>
      <a:srgbClr val="FFFFFF"/>
    </a:accent3>
    <a:accent4>
      <a:srgbClr val="BBE0E3"/>
    </a:accent4>
    <a:accent5>
      <a:srgbClr val="333399"/>
    </a:accent5>
    <a:accent6>
      <a:srgbClr val="FFFFFF"/>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otalTime>6003</TotalTime>
  <Words>2571</Words>
  <Application>Microsoft Office PowerPoint</Application>
  <PresentationFormat>Diavoorstelling (4:3)</PresentationFormat>
  <Paragraphs>329</Paragraphs>
  <Slides>47</Slides>
  <Notes>46</Notes>
  <HiddenSlides>0</HiddenSlides>
  <MMClips>0</MMClips>
  <ScaleCrop>false</ScaleCrop>
  <HeadingPairs>
    <vt:vector size="6" baseType="variant">
      <vt:variant>
        <vt:lpstr>Thema</vt:lpstr>
      </vt:variant>
      <vt:variant>
        <vt:i4>2</vt:i4>
      </vt:variant>
      <vt:variant>
        <vt:lpstr>Ingesloten OLE-bronprogramma's</vt:lpstr>
      </vt:variant>
      <vt:variant>
        <vt:i4>1</vt:i4>
      </vt:variant>
      <vt:variant>
        <vt:lpstr>Diatitels</vt:lpstr>
      </vt:variant>
      <vt:variant>
        <vt:i4>47</vt:i4>
      </vt:variant>
    </vt:vector>
  </HeadingPairs>
  <TitlesOfParts>
    <vt:vector size="50" baseType="lpstr">
      <vt:lpstr>Presentatie</vt:lpstr>
      <vt:lpstr>1_Presentatie</vt:lpstr>
      <vt:lpstr>Document</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Registratie- Voorbeeld </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Vink, R.M. (Remy)</dc:creator>
  <cp:lastModifiedBy>Mirjam Jobse</cp:lastModifiedBy>
  <cp:revision>56</cp:revision>
  <dcterms:modified xsi:type="dcterms:W3CDTF">2016-06-20T15:17:36Z</dcterms:modified>
</cp:coreProperties>
</file>