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 id="2147483701" r:id="rId5"/>
  </p:sldMasterIdLst>
  <p:notesMasterIdLst>
    <p:notesMasterId r:id="rId65"/>
  </p:notesMasterIdLst>
  <p:handoutMasterIdLst>
    <p:handoutMasterId r:id="rId66"/>
  </p:handoutMasterIdLst>
  <p:sldIdLst>
    <p:sldId id="461" r:id="rId6"/>
    <p:sldId id="450" r:id="rId7"/>
    <p:sldId id="462" r:id="rId8"/>
    <p:sldId id="464" r:id="rId9"/>
    <p:sldId id="468" r:id="rId10"/>
    <p:sldId id="466" r:id="rId11"/>
    <p:sldId id="465" r:id="rId12"/>
    <p:sldId id="470" r:id="rId13"/>
    <p:sldId id="471" r:id="rId14"/>
    <p:sldId id="472" r:id="rId15"/>
    <p:sldId id="474" r:id="rId16"/>
    <p:sldId id="475" r:id="rId17"/>
    <p:sldId id="476" r:id="rId18"/>
    <p:sldId id="477" r:id="rId19"/>
    <p:sldId id="479" r:id="rId20"/>
    <p:sldId id="480" r:id="rId21"/>
    <p:sldId id="481" r:id="rId22"/>
    <p:sldId id="482" r:id="rId23"/>
    <p:sldId id="483" r:id="rId24"/>
    <p:sldId id="484" r:id="rId25"/>
    <p:sldId id="485" r:id="rId26"/>
    <p:sldId id="486" r:id="rId27"/>
    <p:sldId id="487" r:id="rId28"/>
    <p:sldId id="488" r:id="rId29"/>
    <p:sldId id="489" r:id="rId30"/>
    <p:sldId id="491" r:id="rId31"/>
    <p:sldId id="493" r:id="rId32"/>
    <p:sldId id="492" r:id="rId33"/>
    <p:sldId id="494" r:id="rId34"/>
    <p:sldId id="525" r:id="rId35"/>
    <p:sldId id="496" r:id="rId36"/>
    <p:sldId id="495" r:id="rId37"/>
    <p:sldId id="497" r:id="rId38"/>
    <p:sldId id="498" r:id="rId39"/>
    <p:sldId id="499" r:id="rId40"/>
    <p:sldId id="500" r:id="rId41"/>
    <p:sldId id="501" r:id="rId42"/>
    <p:sldId id="503" r:id="rId43"/>
    <p:sldId id="513" r:id="rId44"/>
    <p:sldId id="515" r:id="rId45"/>
    <p:sldId id="502" r:id="rId46"/>
    <p:sldId id="526" r:id="rId47"/>
    <p:sldId id="504" r:id="rId48"/>
    <p:sldId id="508" r:id="rId49"/>
    <p:sldId id="506" r:id="rId50"/>
    <p:sldId id="505" r:id="rId51"/>
    <p:sldId id="510" r:id="rId52"/>
    <p:sldId id="511" r:id="rId53"/>
    <p:sldId id="519" r:id="rId54"/>
    <p:sldId id="516" r:id="rId55"/>
    <p:sldId id="527" r:id="rId56"/>
    <p:sldId id="509" r:id="rId57"/>
    <p:sldId id="512" r:id="rId58"/>
    <p:sldId id="529" r:id="rId59"/>
    <p:sldId id="530" r:id="rId60"/>
    <p:sldId id="460" r:id="rId61"/>
    <p:sldId id="518" r:id="rId62"/>
    <p:sldId id="524" r:id="rId63"/>
    <p:sldId id="523" r:id="rId64"/>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65">
          <p15:clr>
            <a:srgbClr val="A4A3A4"/>
          </p15:clr>
        </p15:guide>
        <p15:guide id="2" orient="horz" pos="845">
          <p15:clr>
            <a:srgbClr val="A4A3A4"/>
          </p15:clr>
        </p15:guide>
        <p15:guide id="3" orient="horz" pos="1298">
          <p15:clr>
            <a:srgbClr val="A4A3A4"/>
          </p15:clr>
        </p15:guide>
        <p15:guide id="4" pos="884">
          <p15:clr>
            <a:srgbClr val="A4A3A4"/>
          </p15:clr>
        </p15:guide>
        <p15:guide id="5" pos="5424">
          <p15:clr>
            <a:srgbClr val="A4A3A4"/>
          </p15:clr>
        </p15:guide>
        <p15:guide id="6" pos="3833">
          <p15:clr>
            <a:srgbClr val="A4A3A4"/>
          </p15:clr>
        </p15:guide>
        <p15:guide id="7" pos="129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clrMode="gray" hiddenSlides="1" frameSlides="1"/>
  <p:clrMru>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82" autoAdjust="0"/>
    <p:restoredTop sz="63055" autoAdjust="0"/>
  </p:normalViewPr>
  <p:slideViewPr>
    <p:cSldViewPr>
      <p:cViewPr varScale="1">
        <p:scale>
          <a:sx n="45" d="100"/>
          <a:sy n="45" d="100"/>
        </p:scale>
        <p:origin x="2094" y="60"/>
      </p:cViewPr>
      <p:guideLst>
        <p:guide orient="horz" pos="4065"/>
        <p:guide orient="horz" pos="845"/>
        <p:guide orient="horz" pos="1298"/>
        <p:guide pos="884"/>
        <p:guide pos="5424"/>
        <p:guide pos="3833"/>
        <p:guide pos="1292"/>
      </p:guideLst>
    </p:cSldViewPr>
  </p:slideViewPr>
  <p:outlineViewPr>
    <p:cViewPr>
      <p:scale>
        <a:sx n="33" d="100"/>
        <a:sy n="33" d="100"/>
      </p:scale>
      <p:origin x="0" y="13688"/>
    </p:cViewPr>
  </p:outlineViewPr>
  <p:notesTextViewPr>
    <p:cViewPr>
      <p:scale>
        <a:sx n="1" d="1"/>
        <a:sy n="1" d="1"/>
      </p:scale>
      <p:origin x="0" y="0"/>
    </p:cViewPr>
  </p:notesTextViewPr>
  <p:sorterViewPr>
    <p:cViewPr>
      <p:scale>
        <a:sx n="100" d="100"/>
        <a:sy n="100" d="100"/>
      </p:scale>
      <p:origin x="0" y="1302"/>
    </p:cViewPr>
  </p:sorterViewPr>
  <p:notesViewPr>
    <p:cSldViewPr>
      <p:cViewPr varScale="1">
        <p:scale>
          <a:sx n="59" d="100"/>
          <a:sy n="59" d="100"/>
        </p:scale>
        <p:origin x="-255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nl-NL"/>
              <a:t>JGZ richtlijn Gezonde slaap en slaapproblemen bij kinderen.</a:t>
            </a:r>
            <a:endParaRPr lang="nl-NL" dirty="0"/>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5EEFA4B-77C2-481A-ABD0-DB23CAD51848}" type="datetime8">
              <a:rPr lang="nl-NL" smtClean="0"/>
              <a:t>24-4-2017 08:56</a:t>
            </a:fld>
            <a:endParaRPr lang="nl-NL" dirty="0"/>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667C337-BE69-40D5-A2C3-B572D8434EAF}" type="slidenum">
              <a:rPr lang="nl-NL" smtClean="0"/>
              <a:t>‹nr.›</a:t>
            </a:fld>
            <a:endParaRPr lang="nl-NL" dirty="0"/>
          </a:p>
        </p:txBody>
      </p:sp>
    </p:spTree>
    <p:extLst>
      <p:ext uri="{BB962C8B-B14F-4D97-AF65-F5344CB8AC3E}">
        <p14:creationId xmlns:p14="http://schemas.microsoft.com/office/powerpoint/2010/main" val="2142793701"/>
      </p:ext>
    </p:extLst>
  </p:cSld>
  <p:clrMap bg1="lt1" tx1="dk1" bg2="lt2" tx2="dk2" accent1="accent1" accent2="accent2" accent3="accent3" accent4="accent4" accent5="accent5" accent6="accent6" hlink="hlink" folHlink="folHlink"/>
  <p:hf sldNum="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nl-NL"/>
              <a:t>JGZ richtlijn Gezonde slaap en slaapproblemen bij kinderen.</a:t>
            </a:r>
            <a:endParaRPr lang="nl-NL" dirty="0"/>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EC21D8-2BA0-4B3C-980A-4A3FF683EAE5}" type="datetime8">
              <a:rPr lang="nl-NL" smtClean="0"/>
              <a:t>24-4-2017 08:56</a:t>
            </a:fld>
            <a:endParaRPr lang="nl-NL" dirty="0"/>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1935DF-413D-4C75-8A60-925A728E0BBB}" type="slidenum">
              <a:rPr lang="nl-NL" smtClean="0"/>
              <a:t>‹nr.›</a:t>
            </a:fld>
            <a:endParaRPr lang="nl-NL" dirty="0"/>
          </a:p>
        </p:txBody>
      </p:sp>
    </p:spTree>
    <p:extLst>
      <p:ext uri="{BB962C8B-B14F-4D97-AF65-F5344CB8AC3E}">
        <p14:creationId xmlns:p14="http://schemas.microsoft.com/office/powerpoint/2010/main" val="3925766074"/>
      </p:ext>
    </p:extLst>
  </p:cSld>
  <p:clrMap bg1="lt1" tx1="dk1" bg2="lt2" tx2="dk2" accent1="accent1" accent2="accent2" accent3="accent3" accent4="accent4" accent5="accent5" accent6="accent6" hlink="hlink" folHlink="folHlink"/>
  <p:hf sldNum="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Stimuluscontrole:</a:t>
            </a:r>
            <a:r>
              <a:rPr lang="nl-NL" baseline="0" dirty="0"/>
              <a:t> </a:t>
            </a:r>
          </a:p>
          <a:p>
            <a:r>
              <a:rPr lang="nl-NL" dirty="0"/>
              <a:t>Vijf instructies ter bevordering van enerzijds de associatie bed/slaapkamer met slaap, en anderzijds een consistent slaap-waakschema: (1) ga pas slapen als je slaperig bent; (2) sta op als je niet kan inslapen (na 20-30 min); (3) bewaar bed/slaapkamer enkel voor slapen (niet lezen, tv-kijken enz.); (4) sta elke ochtend op hetzelfde moment op; (5) doe geen dutjes.</a:t>
            </a:r>
          </a:p>
          <a:p>
            <a:endParaRPr lang="nl-NL" dirty="0"/>
          </a:p>
          <a:p>
            <a:r>
              <a:rPr lang="nl-NL" dirty="0"/>
              <a:t>Beperking</a:t>
            </a:r>
            <a:r>
              <a:rPr lang="nl-NL" baseline="0" dirty="0"/>
              <a:t> tijd in bed:</a:t>
            </a:r>
          </a:p>
          <a:p>
            <a:r>
              <a:rPr lang="nl-NL" dirty="0"/>
              <a:t>Een methode ontwikkeld om de tijd in bed te beperken tot de actuele slaaptijd. Als een patiënt bijv. een gemiddelde slaapduur rapporteert van 6 uur terwijl hij of zij 8 uur in bed ligt, zal het initiële slaapraam (lichten uit tot opstaan) 6 uur bedragen. Dit slaapraam wordt geleidelijk uitgebreid, afhankelijk van de bereikte slaapefficiëntie, tot een optimale slaapduur is bereikt.</a:t>
            </a:r>
          </a:p>
          <a:p>
            <a:endParaRPr lang="nl-NL" dirty="0"/>
          </a:p>
          <a:p>
            <a:r>
              <a:rPr lang="nl-NL" dirty="0"/>
              <a:t>Cognitief</a:t>
            </a:r>
            <a:r>
              <a:rPr lang="nl-NL" baseline="0" dirty="0"/>
              <a:t> herstructureren</a:t>
            </a:r>
          </a:p>
          <a:p>
            <a:r>
              <a:rPr lang="nl-NL" dirty="0"/>
              <a:t>Piekeren</a:t>
            </a:r>
            <a:r>
              <a:rPr lang="nl-NL" baseline="0" dirty="0"/>
              <a:t> etc. </a:t>
            </a:r>
            <a:r>
              <a:rPr lang="nl-NL" dirty="0"/>
              <a:t>Psychologische methoden gericht op het uitdagen en veranderen van disfunctionele opvattingen over slapeloosheid en de consequenties overdag. Andere cognitieve procedures betreffen paradoxale intentie of strategieën gericht op het verminderen of voorkómen van verhoogde focus op slaap en het piekeren over slapeloosheid en de gevolgen ervan.</a:t>
            </a:r>
          </a:p>
        </p:txBody>
      </p:sp>
      <p:sp>
        <p:nvSpPr>
          <p:cNvPr id="4" name="Header Placeholder 3"/>
          <p:cNvSpPr>
            <a:spLocks noGrp="1"/>
          </p:cNvSpPr>
          <p:nvPr>
            <p:ph type="hdr" sz="quarter" idx="10"/>
          </p:nvPr>
        </p:nvSpPr>
        <p:spPr/>
        <p:txBody>
          <a:bodyPr/>
          <a:lstStyle/>
          <a:p>
            <a:r>
              <a:rPr lang="nl-NL"/>
              <a:t>JGZ richtlijn Gezonde slaap en slaapproblemen bij kinderen.</a:t>
            </a:r>
            <a:endParaRPr lang="nl-NL" dirty="0"/>
          </a:p>
        </p:txBody>
      </p:sp>
      <p:sp>
        <p:nvSpPr>
          <p:cNvPr id="5" name="Date Placeholder 4"/>
          <p:cNvSpPr>
            <a:spLocks noGrp="1"/>
          </p:cNvSpPr>
          <p:nvPr>
            <p:ph type="dt" idx="11"/>
          </p:nvPr>
        </p:nvSpPr>
        <p:spPr/>
        <p:txBody>
          <a:bodyPr/>
          <a:lstStyle/>
          <a:p>
            <a:fld id="{E6EC21D8-2BA0-4B3C-980A-4A3FF683EAE5}" type="datetime8">
              <a:rPr lang="nl-NL" smtClean="0"/>
              <a:t>24-4-2017 08:56</a:t>
            </a:fld>
            <a:endParaRPr lang="nl-NL" dirty="0"/>
          </a:p>
        </p:txBody>
      </p:sp>
    </p:spTree>
    <p:extLst>
      <p:ext uri="{BB962C8B-B14F-4D97-AF65-F5344CB8AC3E}">
        <p14:creationId xmlns:p14="http://schemas.microsoft.com/office/powerpoint/2010/main" val="29364522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73672" y="1922482"/>
            <a:ext cx="7574792" cy="1866557"/>
          </a:xfrm>
        </p:spPr>
        <p:txBody>
          <a:bodyPr/>
          <a:lstStyle>
            <a:lvl1pPr>
              <a:lnSpc>
                <a:spcPct val="100000"/>
              </a:lnSpc>
              <a:defRPr sz="3000" spc="0">
                <a:solidFill>
                  <a:srgbClr val="FFFFFF"/>
                </a:solidFill>
              </a:defRPr>
            </a:lvl1pPr>
          </a:lstStyle>
          <a:p>
            <a:r>
              <a:rPr lang="nl-NL" dirty="0"/>
              <a:t>Titelstijl van model bewerken</a:t>
            </a:r>
          </a:p>
        </p:txBody>
      </p:sp>
      <p:grpSp>
        <p:nvGrpSpPr>
          <p:cNvPr id="9" name="Groep 8"/>
          <p:cNvGrpSpPr/>
          <p:nvPr userDrawn="1"/>
        </p:nvGrpSpPr>
        <p:grpSpPr>
          <a:xfrm>
            <a:off x="964017" y="2027964"/>
            <a:ext cx="58382" cy="2466080"/>
            <a:chOff x="964017" y="2027964"/>
            <a:chExt cx="58382" cy="2466080"/>
          </a:xfrm>
        </p:grpSpPr>
        <p:pic>
          <p:nvPicPr>
            <p:cNvPr id="5" name="Afbeelding 4" descr="timeline_pijl_wi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4017" y="2027964"/>
              <a:ext cx="58382" cy="213591"/>
            </a:xfrm>
            <a:prstGeom prst="rect">
              <a:avLst/>
            </a:prstGeom>
          </p:spPr>
        </p:pic>
        <p:cxnSp>
          <p:nvCxnSpPr>
            <p:cNvPr id="6" name="Rechte verbindingslijn 5"/>
            <p:cNvCxnSpPr/>
            <p:nvPr userDrawn="1"/>
          </p:nvCxnSpPr>
          <p:spPr>
            <a:xfrm flipV="1">
              <a:off x="979257" y="2334044"/>
              <a:ext cx="0" cy="216000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3" name="Afbeelding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7" y="4279448"/>
            <a:ext cx="9143245" cy="512022"/>
          </a:xfrm>
          <a:prstGeom prst="rect">
            <a:avLst/>
          </a:prstGeom>
        </p:spPr>
      </p:pic>
      <p:sp>
        <p:nvSpPr>
          <p:cNvPr id="7" name="Rechthoek 6"/>
          <p:cNvSpPr/>
          <p:nvPr userDrawn="1"/>
        </p:nvSpPr>
        <p:spPr>
          <a:xfrm>
            <a:off x="0" y="0"/>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7"/>
          <p:cNvSpPr/>
          <p:nvPr userDrawn="1"/>
        </p:nvSpPr>
        <p:spPr>
          <a:xfrm>
            <a:off x="0" y="5502374"/>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971436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howcase_Target">
    <p:bg>
      <p:bgPr>
        <a:solidFill>
          <a:schemeClr val="bg2"/>
        </a:solidFill>
        <a:effectLst/>
      </p:bgPr>
    </p:bg>
    <p:spTree>
      <p:nvGrpSpPr>
        <p:cNvPr id="1" name=""/>
        <p:cNvGrpSpPr/>
        <p:nvPr/>
      </p:nvGrpSpPr>
      <p:grpSpPr>
        <a:xfrm>
          <a:off x="0" y="0"/>
          <a:ext cx="0" cy="0"/>
          <a:chOff x="0" y="0"/>
          <a:chExt cx="0" cy="0"/>
        </a:xfrm>
      </p:grpSpPr>
      <p:sp>
        <p:nvSpPr>
          <p:cNvPr id="11" name="Rechthoek 10"/>
          <p:cNvSpPr/>
          <p:nvPr userDrawn="1"/>
        </p:nvSpPr>
        <p:spPr>
          <a:xfrm>
            <a:off x="0" y="6390853"/>
            <a:ext cx="9143622" cy="4638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4" name="Afbeelding 3" descr="tno_1.png"/>
          <p:cNvPicPr>
            <a:picLocks noChangeAspect="1"/>
          </p:cNvPicPr>
          <p:nvPr userDrawn="1"/>
        </p:nvPicPr>
        <p:blipFill rotWithShape="1">
          <a:blip r:embed="rId2" cstate="print">
            <a:extLst>
              <a:ext uri="{28A0092B-C50C-407E-A947-70E740481C1C}">
                <a14:useLocalDpi xmlns:a14="http://schemas.microsoft.com/office/drawing/2010/main" val="0"/>
              </a:ext>
            </a:extLst>
          </a:blip>
          <a:srcRect b="67917"/>
          <a:stretch/>
        </p:blipFill>
        <p:spPr>
          <a:xfrm>
            <a:off x="0" y="0"/>
            <a:ext cx="9144000" cy="2200275"/>
          </a:xfrm>
          <a:prstGeom prst="rect">
            <a:avLst/>
          </a:prstGeom>
          <a:solidFill>
            <a:srgbClr val="FFFFFF"/>
          </a:solidFill>
        </p:spPr>
      </p:pic>
      <p:sp>
        <p:nvSpPr>
          <p:cNvPr id="2" name="Titel 1"/>
          <p:cNvSpPr>
            <a:spLocks noGrp="1"/>
          </p:cNvSpPr>
          <p:nvPr>
            <p:ph type="title"/>
          </p:nvPr>
        </p:nvSpPr>
        <p:spPr>
          <a:xfrm>
            <a:off x="556486" y="1342800"/>
            <a:ext cx="8054114" cy="720000"/>
          </a:xfrm>
        </p:spPr>
        <p:txBody>
          <a:bodyPr/>
          <a:lstStyle/>
          <a:p>
            <a:r>
              <a:rPr lang="nl-NL" dirty="0"/>
              <a:t>Klik om de stijl te bewerken</a:t>
            </a:r>
          </a:p>
        </p:txBody>
      </p:sp>
      <p:sp>
        <p:nvSpPr>
          <p:cNvPr id="3" name="Tijdelijke aanduiding voor inhoud 2"/>
          <p:cNvSpPr>
            <a:spLocks noGrp="1"/>
          </p:cNvSpPr>
          <p:nvPr>
            <p:ph idx="1"/>
          </p:nvPr>
        </p:nvSpPr>
        <p:spPr>
          <a:xfrm>
            <a:off x="556486" y="2199600"/>
            <a:ext cx="8054114" cy="4182150"/>
          </a:xfrm>
          <a:solidFill>
            <a:srgbClr val="FFFFFF"/>
          </a:solidFill>
        </p:spPr>
        <p:txBody>
          <a:bodyPr/>
          <a:lstStyle>
            <a:lvl1pPr marL="185738" indent="-185738">
              <a:buSzPct val="100000"/>
              <a:buFontTx/>
              <a:buBlip>
                <a:blip r:embed="rId3"/>
              </a:buBlip>
              <a:defRPr/>
            </a:lvl1pPr>
            <a:lvl2pPr marL="357188" indent="-171450">
              <a:buSzPct val="100000"/>
              <a:buFontTx/>
              <a:buBlip>
                <a:blip r:embed="rId3"/>
              </a:buBlip>
              <a:defRPr/>
            </a:lvl2pPr>
            <a:lvl3pPr marL="542925" indent="-187325">
              <a:buSzPct val="100000"/>
              <a:buFontTx/>
              <a:buBlip>
                <a:blip r:embed="rId3"/>
              </a:buBlip>
              <a:defRPr/>
            </a:lvl3pPr>
            <a:lvl4pPr marL="715963" indent="-173038">
              <a:buSzPct val="100000"/>
              <a:buFontTx/>
              <a:buBlip>
                <a:blip r:embed="rId3"/>
              </a:buBlip>
              <a:defRPr/>
            </a:lvl4pPr>
            <a:lvl5pPr marL="901700" indent="-187325">
              <a:buSzPct val="100000"/>
              <a:buFontTx/>
              <a:buBlip>
                <a:blip r:embed="rId3"/>
              </a:buBlip>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8" name="Tijdelijke aanduiding voor datum 7"/>
          <p:cNvSpPr>
            <a:spLocks noGrp="1"/>
          </p:cNvSpPr>
          <p:nvPr>
            <p:ph type="dt" sz="half" idx="10"/>
          </p:nvPr>
        </p:nvSpPr>
        <p:spPr/>
        <p:txBody>
          <a:bodyPr/>
          <a:lstStyle/>
          <a:p>
            <a:fld id="{BA2F1CCD-21EB-4427-B20F-7B83CADCB2D4}" type="datetimeFigureOut">
              <a:rPr lang="nl-NL" smtClean="0"/>
              <a:pPr/>
              <a:t>24-4-2017</a:t>
            </a:fld>
            <a:endParaRPr lang="nl-NL" dirty="0"/>
          </a:p>
        </p:txBody>
      </p:sp>
      <p:sp>
        <p:nvSpPr>
          <p:cNvPr id="9" name="Tijdelijke aanduiding voor voettekst 8"/>
          <p:cNvSpPr>
            <a:spLocks noGrp="1"/>
          </p:cNvSpPr>
          <p:nvPr>
            <p:ph type="ftr" sz="quarter" idx="11"/>
          </p:nvPr>
        </p:nvSpPr>
        <p:spPr/>
        <p:txBody>
          <a:bodyPr/>
          <a:lstStyle/>
          <a:p>
            <a:r>
              <a:rPr lang="nl-NL" dirty="0"/>
              <a:t>JGZ richtlijn Gezonde slaap en slaapproblemen bij kinderen.</a:t>
            </a:r>
          </a:p>
        </p:txBody>
      </p:sp>
      <p:sp>
        <p:nvSpPr>
          <p:cNvPr id="10" name="Tijdelijke aanduiding voor dianummer 9"/>
          <p:cNvSpPr>
            <a:spLocks noGrp="1"/>
          </p:cNvSpPr>
          <p:nvPr>
            <p:ph type="sldNum" sz="quarter" idx="12"/>
          </p:nvPr>
        </p:nvSpPr>
        <p:spPr/>
        <p:txBody>
          <a:bodyPr/>
          <a:lstStyle/>
          <a:p>
            <a:fld id="{52236286-4DC8-46DE-9269-8F728FBC0641}" type="slidenum">
              <a:rPr lang="nl-NL" smtClean="0"/>
              <a:pPr/>
              <a:t>‹nr.›</a:t>
            </a:fld>
            <a:endParaRPr lang="nl-NL" dirty="0"/>
          </a:p>
        </p:txBody>
      </p:sp>
      <p:sp>
        <p:nvSpPr>
          <p:cNvPr id="12" name="Tijdelijke aanduiding voor afbeelding 7"/>
          <p:cNvSpPr>
            <a:spLocks noGrp="1"/>
          </p:cNvSpPr>
          <p:nvPr>
            <p:ph type="pic" sz="quarter" idx="13"/>
          </p:nvPr>
        </p:nvSpPr>
        <p:spPr>
          <a:xfrm>
            <a:off x="8679234" y="6562800"/>
            <a:ext cx="69230" cy="143998"/>
          </a:xfrm>
        </p:spPr>
        <p:txBody>
          <a:bodyPr/>
          <a:lstStyle>
            <a:lvl1pPr marL="0" indent="0">
              <a:buNone/>
              <a:defRPr/>
            </a:lvl1pPr>
          </a:lstStyle>
          <a:p>
            <a:endParaRPr lang="nl-NL" dirty="0"/>
          </a:p>
        </p:txBody>
      </p:sp>
      <p:sp>
        <p:nvSpPr>
          <p:cNvPr id="13" name="Rechthoek 12"/>
          <p:cNvSpPr/>
          <p:nvPr userDrawn="1"/>
        </p:nvSpPr>
        <p:spPr>
          <a:xfrm>
            <a:off x="-7200" y="2200275"/>
            <a:ext cx="9158400" cy="4190578"/>
          </a:xfrm>
          <a:prstGeom prst="rect">
            <a:avLst/>
          </a:prstGeom>
          <a:noFill/>
          <a:ln w="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16493577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accel="51000" fill="hold" nodeType="clickEffect">
                                  <p:stCondLst>
                                    <p:cond delay="0"/>
                                  </p:stCondLst>
                                  <p:childTnLst>
                                    <p:animClr clrSpc="rgb" dir="cw">
                                      <p:cBhvr>
                                        <p:cTn id="6" dur="1000" fill="hold"/>
                                        <p:tgtEl>
                                          <p:spTgt spid="13"/>
                                        </p:tgtEl>
                                        <p:attrNameLst>
                                          <p:attrName>fillcolor</p:attrName>
                                        </p:attrNameLst>
                                      </p:cBhvr>
                                      <p:to>
                                        <a:srgbClr val="FFFFFF"/>
                                      </p:to>
                                    </p:animClr>
                                    <p:set>
                                      <p:cBhvr>
                                        <p:cTn id="7" dur="1000" fill="hold"/>
                                        <p:tgtEl>
                                          <p:spTgt spid="13"/>
                                        </p:tgtEl>
                                        <p:attrNameLst>
                                          <p:attrName>fill.type</p:attrName>
                                        </p:attrNameLst>
                                      </p:cBhvr>
                                      <p:to>
                                        <p:strVal val="solid"/>
                                      </p:to>
                                    </p:set>
                                    <p:set>
                                      <p:cBhvr>
                                        <p:cTn id="8" dur="1000" fill="hold"/>
                                        <p:tgtEl>
                                          <p:spTgt spid="13"/>
                                        </p:tgtEl>
                                        <p:attrNameLst>
                                          <p:attrName>fill.on</p:attrName>
                                        </p:attrNameLst>
                                      </p:cBhvr>
                                      <p:to>
                                        <p:strVal val="true"/>
                                      </p:to>
                                    </p:set>
                                  </p:childTnLst>
                                </p:cTn>
                              </p:par>
                              <p:par>
                                <p:cTn id="9" presetID="10"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Lst>
  </p:timing>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howcase Navigation 15">
    <p:spTree>
      <p:nvGrpSpPr>
        <p:cNvPr id="1" name=""/>
        <p:cNvGrpSpPr/>
        <p:nvPr/>
      </p:nvGrpSpPr>
      <p:grpSpPr>
        <a:xfrm>
          <a:off x="0" y="0"/>
          <a:ext cx="0" cy="0"/>
          <a:chOff x="0" y="0"/>
          <a:chExt cx="0" cy="0"/>
        </a:xfrm>
      </p:grpSpPr>
      <p:pic>
        <p:nvPicPr>
          <p:cNvPr id="10" name="Afbeelding 9" descr="tno_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jdelijke aanduiding voor dianummer 5"/>
          <p:cNvSpPr>
            <a:spLocks noGrp="1"/>
          </p:cNvSpPr>
          <p:nvPr>
            <p:ph type="sldNum" sz="quarter" idx="12"/>
          </p:nvPr>
        </p:nvSpPr>
        <p:spPr>
          <a:xfrm>
            <a:off x="556486" y="6525344"/>
            <a:ext cx="1800000" cy="168990"/>
          </a:xfrm>
        </p:spPr>
        <p:txBody>
          <a:bodyPr/>
          <a:lstStyle/>
          <a:p>
            <a:fld id="{52236286-4DC8-46DE-9269-8F728FBC0641}" type="slidenum">
              <a:rPr lang="nl-NL" smtClean="0"/>
              <a:t>‹nr.›</a:t>
            </a:fld>
            <a:endParaRPr lang="nl-NL" dirty="0"/>
          </a:p>
        </p:txBody>
      </p:sp>
      <p:sp>
        <p:nvSpPr>
          <p:cNvPr id="12" name="Rechthoek 11"/>
          <p:cNvSpPr/>
          <p:nvPr userDrawn="1"/>
        </p:nvSpPr>
        <p:spPr>
          <a:xfrm>
            <a:off x="561777" y="1192928"/>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5" name="Tijdelijke aanduiding voor tekst 159"/>
          <p:cNvSpPr>
            <a:spLocks noGrp="1"/>
          </p:cNvSpPr>
          <p:nvPr>
            <p:ph type="body" sz="quarter" idx="11" hasCustomPrompt="1"/>
          </p:nvPr>
        </p:nvSpPr>
        <p:spPr>
          <a:xfrm>
            <a:off x="654540" y="1268565"/>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6" name="Tijdelijke aanduiding voor afbeelding 157"/>
          <p:cNvSpPr>
            <a:spLocks noGrp="1"/>
          </p:cNvSpPr>
          <p:nvPr>
            <p:ph type="pic" sz="quarter" idx="10"/>
          </p:nvPr>
        </p:nvSpPr>
        <p:spPr>
          <a:xfrm>
            <a:off x="654540" y="1799471"/>
            <a:ext cx="1224136" cy="835200"/>
          </a:xfrm>
        </p:spPr>
        <p:txBody>
          <a:bodyPr/>
          <a:lstStyle>
            <a:lvl1pPr marL="0" indent="0">
              <a:lnSpc>
                <a:spcPct val="100000"/>
              </a:lnSpc>
              <a:buFont typeface="Arial"/>
              <a:buNone/>
              <a:defRPr sz="550"/>
            </a:lvl1pPr>
          </a:lstStyle>
          <a:p>
            <a:endParaRPr lang="nl-NL"/>
          </a:p>
        </p:txBody>
      </p:sp>
      <p:pic>
        <p:nvPicPr>
          <p:cNvPr id="70" name="Afbeelding 6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44064" y="1280811"/>
            <a:ext cx="34612" cy="126000"/>
          </a:xfrm>
          <a:prstGeom prst="rect">
            <a:avLst/>
          </a:prstGeom>
        </p:spPr>
      </p:pic>
      <p:sp>
        <p:nvSpPr>
          <p:cNvPr id="71" name="Rechthoek 70"/>
          <p:cNvSpPr/>
          <p:nvPr userDrawn="1"/>
        </p:nvSpPr>
        <p:spPr>
          <a:xfrm>
            <a:off x="2226469" y="1192928"/>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72" name="Tijdelijke aanduiding voor tekst 159"/>
          <p:cNvSpPr>
            <a:spLocks noGrp="1"/>
          </p:cNvSpPr>
          <p:nvPr>
            <p:ph type="body" sz="quarter" idx="13" hasCustomPrompt="1"/>
          </p:nvPr>
        </p:nvSpPr>
        <p:spPr>
          <a:xfrm>
            <a:off x="2319232" y="1268565"/>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73" name="Tijdelijke aanduiding voor afbeelding 157"/>
          <p:cNvSpPr>
            <a:spLocks noGrp="1"/>
          </p:cNvSpPr>
          <p:nvPr>
            <p:ph type="pic" sz="quarter" idx="14"/>
          </p:nvPr>
        </p:nvSpPr>
        <p:spPr>
          <a:xfrm>
            <a:off x="2319232" y="1799471"/>
            <a:ext cx="1224136" cy="835200"/>
          </a:xfrm>
        </p:spPr>
        <p:txBody>
          <a:bodyPr/>
          <a:lstStyle>
            <a:lvl1pPr marL="0" indent="0">
              <a:lnSpc>
                <a:spcPct val="100000"/>
              </a:lnSpc>
              <a:buFont typeface="Arial"/>
              <a:buNone/>
              <a:defRPr sz="550"/>
            </a:lvl1pPr>
          </a:lstStyle>
          <a:p>
            <a:endParaRPr lang="nl-NL"/>
          </a:p>
        </p:txBody>
      </p:sp>
      <p:pic>
        <p:nvPicPr>
          <p:cNvPr id="74" name="Afbeelding 7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8756" y="1280811"/>
            <a:ext cx="34612" cy="126000"/>
          </a:xfrm>
          <a:prstGeom prst="rect">
            <a:avLst/>
          </a:prstGeom>
        </p:spPr>
      </p:pic>
      <p:sp>
        <p:nvSpPr>
          <p:cNvPr id="75" name="Rechthoek 74"/>
          <p:cNvSpPr/>
          <p:nvPr userDrawn="1"/>
        </p:nvSpPr>
        <p:spPr>
          <a:xfrm>
            <a:off x="3889003" y="1192928"/>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76" name="Tijdelijke aanduiding voor tekst 159"/>
          <p:cNvSpPr>
            <a:spLocks noGrp="1"/>
          </p:cNvSpPr>
          <p:nvPr>
            <p:ph type="body" sz="quarter" idx="15" hasCustomPrompt="1"/>
          </p:nvPr>
        </p:nvSpPr>
        <p:spPr>
          <a:xfrm>
            <a:off x="3981766" y="1268565"/>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77" name="Tijdelijke aanduiding voor afbeelding 157"/>
          <p:cNvSpPr>
            <a:spLocks noGrp="1"/>
          </p:cNvSpPr>
          <p:nvPr>
            <p:ph type="pic" sz="quarter" idx="16"/>
          </p:nvPr>
        </p:nvSpPr>
        <p:spPr>
          <a:xfrm>
            <a:off x="3981766" y="1799471"/>
            <a:ext cx="1224136" cy="835200"/>
          </a:xfrm>
        </p:spPr>
        <p:txBody>
          <a:bodyPr/>
          <a:lstStyle>
            <a:lvl1pPr marL="0" indent="0">
              <a:lnSpc>
                <a:spcPct val="100000"/>
              </a:lnSpc>
              <a:buFont typeface="Arial"/>
              <a:buNone/>
              <a:defRPr sz="550"/>
            </a:lvl1pPr>
          </a:lstStyle>
          <a:p>
            <a:endParaRPr lang="nl-NL"/>
          </a:p>
        </p:txBody>
      </p:sp>
      <p:pic>
        <p:nvPicPr>
          <p:cNvPr id="78" name="Afbeelding 7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71290" y="1280811"/>
            <a:ext cx="34612" cy="126000"/>
          </a:xfrm>
          <a:prstGeom prst="rect">
            <a:avLst/>
          </a:prstGeom>
        </p:spPr>
      </p:pic>
      <p:sp>
        <p:nvSpPr>
          <p:cNvPr id="79" name="Rechthoek 78"/>
          <p:cNvSpPr/>
          <p:nvPr userDrawn="1"/>
        </p:nvSpPr>
        <p:spPr>
          <a:xfrm>
            <a:off x="5550520" y="1192928"/>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80" name="Tijdelijke aanduiding voor tekst 159"/>
          <p:cNvSpPr>
            <a:spLocks noGrp="1"/>
          </p:cNvSpPr>
          <p:nvPr>
            <p:ph type="body" sz="quarter" idx="17" hasCustomPrompt="1"/>
          </p:nvPr>
        </p:nvSpPr>
        <p:spPr>
          <a:xfrm>
            <a:off x="5643283" y="1268565"/>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81" name="Tijdelijke aanduiding voor afbeelding 157"/>
          <p:cNvSpPr>
            <a:spLocks noGrp="1"/>
          </p:cNvSpPr>
          <p:nvPr>
            <p:ph type="pic" sz="quarter" idx="18"/>
          </p:nvPr>
        </p:nvSpPr>
        <p:spPr>
          <a:xfrm>
            <a:off x="5643283" y="1799471"/>
            <a:ext cx="1224136" cy="835200"/>
          </a:xfrm>
        </p:spPr>
        <p:txBody>
          <a:bodyPr/>
          <a:lstStyle>
            <a:lvl1pPr marL="0" indent="0">
              <a:lnSpc>
                <a:spcPct val="100000"/>
              </a:lnSpc>
              <a:buFont typeface="Arial"/>
              <a:buNone/>
              <a:defRPr sz="550"/>
            </a:lvl1pPr>
          </a:lstStyle>
          <a:p>
            <a:endParaRPr lang="nl-NL"/>
          </a:p>
        </p:txBody>
      </p:sp>
      <p:pic>
        <p:nvPicPr>
          <p:cNvPr id="82" name="Afbeelding 8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32807" y="1280811"/>
            <a:ext cx="34612" cy="126000"/>
          </a:xfrm>
          <a:prstGeom prst="rect">
            <a:avLst/>
          </a:prstGeom>
        </p:spPr>
      </p:pic>
      <p:sp>
        <p:nvSpPr>
          <p:cNvPr id="83" name="Rechthoek 82"/>
          <p:cNvSpPr/>
          <p:nvPr userDrawn="1"/>
        </p:nvSpPr>
        <p:spPr>
          <a:xfrm>
            <a:off x="7211763" y="1192928"/>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84" name="Tijdelijke aanduiding voor tekst 159"/>
          <p:cNvSpPr>
            <a:spLocks noGrp="1"/>
          </p:cNvSpPr>
          <p:nvPr>
            <p:ph type="body" sz="quarter" idx="19" hasCustomPrompt="1"/>
          </p:nvPr>
        </p:nvSpPr>
        <p:spPr>
          <a:xfrm>
            <a:off x="7304526" y="1268565"/>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85" name="Tijdelijke aanduiding voor afbeelding 157"/>
          <p:cNvSpPr>
            <a:spLocks noGrp="1"/>
          </p:cNvSpPr>
          <p:nvPr>
            <p:ph type="pic" sz="quarter" idx="20"/>
          </p:nvPr>
        </p:nvSpPr>
        <p:spPr>
          <a:xfrm>
            <a:off x="7304526" y="1799471"/>
            <a:ext cx="1224136" cy="835200"/>
          </a:xfrm>
        </p:spPr>
        <p:txBody>
          <a:bodyPr/>
          <a:lstStyle>
            <a:lvl1pPr marL="0" indent="0">
              <a:lnSpc>
                <a:spcPct val="100000"/>
              </a:lnSpc>
              <a:buFont typeface="Arial"/>
              <a:buNone/>
              <a:defRPr sz="550"/>
            </a:lvl1pPr>
          </a:lstStyle>
          <a:p>
            <a:endParaRPr lang="nl-NL"/>
          </a:p>
        </p:txBody>
      </p:sp>
      <p:pic>
        <p:nvPicPr>
          <p:cNvPr id="86" name="Afbeelding 8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94050" y="1280811"/>
            <a:ext cx="34612" cy="126000"/>
          </a:xfrm>
          <a:prstGeom prst="rect">
            <a:avLst/>
          </a:prstGeom>
        </p:spPr>
      </p:pic>
      <p:sp>
        <p:nvSpPr>
          <p:cNvPr id="87" name="Rechthoek 86"/>
          <p:cNvSpPr/>
          <p:nvPr userDrawn="1"/>
        </p:nvSpPr>
        <p:spPr>
          <a:xfrm>
            <a:off x="564952" y="2958852"/>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88" name="Tijdelijke aanduiding voor tekst 159"/>
          <p:cNvSpPr>
            <a:spLocks noGrp="1"/>
          </p:cNvSpPr>
          <p:nvPr>
            <p:ph type="body" sz="quarter" idx="21" hasCustomPrompt="1"/>
          </p:nvPr>
        </p:nvSpPr>
        <p:spPr>
          <a:xfrm>
            <a:off x="657715" y="3034489"/>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89" name="Tijdelijke aanduiding voor afbeelding 157"/>
          <p:cNvSpPr>
            <a:spLocks noGrp="1"/>
          </p:cNvSpPr>
          <p:nvPr>
            <p:ph type="pic" sz="quarter" idx="22"/>
          </p:nvPr>
        </p:nvSpPr>
        <p:spPr>
          <a:xfrm>
            <a:off x="657715" y="3565395"/>
            <a:ext cx="1224136" cy="835200"/>
          </a:xfrm>
        </p:spPr>
        <p:txBody>
          <a:bodyPr/>
          <a:lstStyle>
            <a:lvl1pPr marL="0" indent="0">
              <a:lnSpc>
                <a:spcPct val="100000"/>
              </a:lnSpc>
              <a:buFont typeface="Arial"/>
              <a:buNone/>
              <a:defRPr sz="550"/>
            </a:lvl1pPr>
          </a:lstStyle>
          <a:p>
            <a:endParaRPr lang="nl-NL"/>
          </a:p>
        </p:txBody>
      </p:sp>
      <p:pic>
        <p:nvPicPr>
          <p:cNvPr id="90" name="Afbeelding 8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47239" y="3046735"/>
            <a:ext cx="34612" cy="126000"/>
          </a:xfrm>
          <a:prstGeom prst="rect">
            <a:avLst/>
          </a:prstGeom>
        </p:spPr>
      </p:pic>
      <p:sp>
        <p:nvSpPr>
          <p:cNvPr id="91" name="Rechthoek 90"/>
          <p:cNvSpPr/>
          <p:nvPr userDrawn="1"/>
        </p:nvSpPr>
        <p:spPr>
          <a:xfrm>
            <a:off x="2229644" y="2958852"/>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92" name="Tijdelijke aanduiding voor tekst 159"/>
          <p:cNvSpPr>
            <a:spLocks noGrp="1"/>
          </p:cNvSpPr>
          <p:nvPr>
            <p:ph type="body" sz="quarter" idx="23" hasCustomPrompt="1"/>
          </p:nvPr>
        </p:nvSpPr>
        <p:spPr>
          <a:xfrm>
            <a:off x="2322407" y="3034489"/>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93" name="Tijdelijke aanduiding voor afbeelding 157"/>
          <p:cNvSpPr>
            <a:spLocks noGrp="1"/>
          </p:cNvSpPr>
          <p:nvPr>
            <p:ph type="pic" sz="quarter" idx="24"/>
          </p:nvPr>
        </p:nvSpPr>
        <p:spPr>
          <a:xfrm>
            <a:off x="2322407" y="3565395"/>
            <a:ext cx="1224136" cy="835200"/>
          </a:xfrm>
        </p:spPr>
        <p:txBody>
          <a:bodyPr/>
          <a:lstStyle>
            <a:lvl1pPr marL="0" indent="0">
              <a:lnSpc>
                <a:spcPct val="100000"/>
              </a:lnSpc>
              <a:buFont typeface="Arial"/>
              <a:buNone/>
              <a:defRPr sz="550"/>
            </a:lvl1pPr>
          </a:lstStyle>
          <a:p>
            <a:endParaRPr lang="nl-NL"/>
          </a:p>
        </p:txBody>
      </p:sp>
      <p:pic>
        <p:nvPicPr>
          <p:cNvPr id="94" name="Afbeelding 9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11931" y="3046735"/>
            <a:ext cx="34612" cy="126000"/>
          </a:xfrm>
          <a:prstGeom prst="rect">
            <a:avLst/>
          </a:prstGeom>
        </p:spPr>
      </p:pic>
      <p:sp>
        <p:nvSpPr>
          <p:cNvPr id="95" name="Rechthoek 94"/>
          <p:cNvSpPr/>
          <p:nvPr userDrawn="1"/>
        </p:nvSpPr>
        <p:spPr>
          <a:xfrm>
            <a:off x="3892178" y="2958852"/>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96" name="Tijdelijke aanduiding voor tekst 159"/>
          <p:cNvSpPr>
            <a:spLocks noGrp="1"/>
          </p:cNvSpPr>
          <p:nvPr>
            <p:ph type="body" sz="quarter" idx="25" hasCustomPrompt="1"/>
          </p:nvPr>
        </p:nvSpPr>
        <p:spPr>
          <a:xfrm>
            <a:off x="3984941" y="3034489"/>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97" name="Tijdelijke aanduiding voor afbeelding 157"/>
          <p:cNvSpPr>
            <a:spLocks noGrp="1"/>
          </p:cNvSpPr>
          <p:nvPr>
            <p:ph type="pic" sz="quarter" idx="26"/>
          </p:nvPr>
        </p:nvSpPr>
        <p:spPr>
          <a:xfrm>
            <a:off x="3984941" y="3565395"/>
            <a:ext cx="1224136" cy="835200"/>
          </a:xfrm>
        </p:spPr>
        <p:txBody>
          <a:bodyPr/>
          <a:lstStyle>
            <a:lvl1pPr marL="0" indent="0">
              <a:lnSpc>
                <a:spcPct val="100000"/>
              </a:lnSpc>
              <a:buFont typeface="Arial"/>
              <a:buNone/>
              <a:defRPr sz="550"/>
            </a:lvl1pPr>
          </a:lstStyle>
          <a:p>
            <a:endParaRPr lang="nl-NL"/>
          </a:p>
        </p:txBody>
      </p:sp>
      <p:pic>
        <p:nvPicPr>
          <p:cNvPr id="98" name="Afbeelding 9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74465" y="3046735"/>
            <a:ext cx="34612" cy="126000"/>
          </a:xfrm>
          <a:prstGeom prst="rect">
            <a:avLst/>
          </a:prstGeom>
        </p:spPr>
      </p:pic>
      <p:sp>
        <p:nvSpPr>
          <p:cNvPr id="99" name="Rechthoek 98"/>
          <p:cNvSpPr/>
          <p:nvPr userDrawn="1"/>
        </p:nvSpPr>
        <p:spPr>
          <a:xfrm>
            <a:off x="5553695" y="2958852"/>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00" name="Tijdelijke aanduiding voor tekst 159"/>
          <p:cNvSpPr>
            <a:spLocks noGrp="1"/>
          </p:cNvSpPr>
          <p:nvPr>
            <p:ph type="body" sz="quarter" idx="27" hasCustomPrompt="1"/>
          </p:nvPr>
        </p:nvSpPr>
        <p:spPr>
          <a:xfrm>
            <a:off x="5646458" y="3034489"/>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01" name="Tijdelijke aanduiding voor afbeelding 157"/>
          <p:cNvSpPr>
            <a:spLocks noGrp="1"/>
          </p:cNvSpPr>
          <p:nvPr>
            <p:ph type="pic" sz="quarter" idx="28"/>
          </p:nvPr>
        </p:nvSpPr>
        <p:spPr>
          <a:xfrm>
            <a:off x="5646458" y="3565395"/>
            <a:ext cx="1224136" cy="835200"/>
          </a:xfrm>
        </p:spPr>
        <p:txBody>
          <a:bodyPr/>
          <a:lstStyle>
            <a:lvl1pPr marL="0" indent="0">
              <a:lnSpc>
                <a:spcPct val="100000"/>
              </a:lnSpc>
              <a:buFont typeface="Arial"/>
              <a:buNone/>
              <a:defRPr sz="550"/>
            </a:lvl1pPr>
          </a:lstStyle>
          <a:p>
            <a:endParaRPr lang="nl-NL"/>
          </a:p>
        </p:txBody>
      </p:sp>
      <p:pic>
        <p:nvPicPr>
          <p:cNvPr id="102" name="Afbeelding 10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35982" y="3046735"/>
            <a:ext cx="34612" cy="126000"/>
          </a:xfrm>
          <a:prstGeom prst="rect">
            <a:avLst/>
          </a:prstGeom>
        </p:spPr>
      </p:pic>
      <p:sp>
        <p:nvSpPr>
          <p:cNvPr id="103" name="Rechthoek 102"/>
          <p:cNvSpPr/>
          <p:nvPr userDrawn="1"/>
        </p:nvSpPr>
        <p:spPr>
          <a:xfrm>
            <a:off x="7214938" y="2958852"/>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04" name="Tijdelijke aanduiding voor tekst 159"/>
          <p:cNvSpPr>
            <a:spLocks noGrp="1"/>
          </p:cNvSpPr>
          <p:nvPr>
            <p:ph type="body" sz="quarter" idx="29" hasCustomPrompt="1"/>
          </p:nvPr>
        </p:nvSpPr>
        <p:spPr>
          <a:xfrm>
            <a:off x="7307701" y="3034489"/>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05" name="Tijdelijke aanduiding voor afbeelding 157"/>
          <p:cNvSpPr>
            <a:spLocks noGrp="1"/>
          </p:cNvSpPr>
          <p:nvPr>
            <p:ph type="pic" sz="quarter" idx="30"/>
          </p:nvPr>
        </p:nvSpPr>
        <p:spPr>
          <a:xfrm>
            <a:off x="7307701" y="3565395"/>
            <a:ext cx="1224136" cy="835200"/>
          </a:xfrm>
        </p:spPr>
        <p:txBody>
          <a:bodyPr/>
          <a:lstStyle>
            <a:lvl1pPr marL="0" indent="0">
              <a:lnSpc>
                <a:spcPct val="100000"/>
              </a:lnSpc>
              <a:buFont typeface="Arial"/>
              <a:buNone/>
              <a:defRPr sz="550"/>
            </a:lvl1pPr>
          </a:lstStyle>
          <a:p>
            <a:endParaRPr lang="nl-NL"/>
          </a:p>
        </p:txBody>
      </p:sp>
      <p:pic>
        <p:nvPicPr>
          <p:cNvPr id="106" name="Afbeelding 10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97225" y="3046735"/>
            <a:ext cx="34612" cy="126000"/>
          </a:xfrm>
          <a:prstGeom prst="rect">
            <a:avLst/>
          </a:prstGeom>
        </p:spPr>
      </p:pic>
      <p:sp>
        <p:nvSpPr>
          <p:cNvPr id="107" name="Rechthoek 106"/>
          <p:cNvSpPr/>
          <p:nvPr userDrawn="1"/>
        </p:nvSpPr>
        <p:spPr>
          <a:xfrm>
            <a:off x="569144" y="4716636"/>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08" name="Tijdelijke aanduiding voor tekst 159"/>
          <p:cNvSpPr>
            <a:spLocks noGrp="1"/>
          </p:cNvSpPr>
          <p:nvPr>
            <p:ph type="body" sz="quarter" idx="31" hasCustomPrompt="1"/>
          </p:nvPr>
        </p:nvSpPr>
        <p:spPr>
          <a:xfrm>
            <a:off x="661907" y="4792273"/>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09" name="Tijdelijke aanduiding voor afbeelding 157"/>
          <p:cNvSpPr>
            <a:spLocks noGrp="1"/>
          </p:cNvSpPr>
          <p:nvPr>
            <p:ph type="pic" sz="quarter" idx="32"/>
          </p:nvPr>
        </p:nvSpPr>
        <p:spPr>
          <a:xfrm>
            <a:off x="661907" y="5323179"/>
            <a:ext cx="1224136" cy="835200"/>
          </a:xfrm>
        </p:spPr>
        <p:txBody>
          <a:bodyPr/>
          <a:lstStyle>
            <a:lvl1pPr marL="0" indent="0">
              <a:lnSpc>
                <a:spcPct val="100000"/>
              </a:lnSpc>
              <a:buFont typeface="Arial"/>
              <a:buNone/>
              <a:defRPr sz="550"/>
            </a:lvl1pPr>
          </a:lstStyle>
          <a:p>
            <a:endParaRPr lang="nl-NL"/>
          </a:p>
        </p:txBody>
      </p:sp>
      <p:pic>
        <p:nvPicPr>
          <p:cNvPr id="110" name="Afbeelding 10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1431" y="4804519"/>
            <a:ext cx="34612" cy="126000"/>
          </a:xfrm>
          <a:prstGeom prst="rect">
            <a:avLst/>
          </a:prstGeom>
        </p:spPr>
      </p:pic>
      <p:sp>
        <p:nvSpPr>
          <p:cNvPr id="111" name="Rechthoek 110"/>
          <p:cNvSpPr/>
          <p:nvPr userDrawn="1"/>
        </p:nvSpPr>
        <p:spPr>
          <a:xfrm>
            <a:off x="2233836" y="4716636"/>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12" name="Tijdelijke aanduiding voor tekst 159"/>
          <p:cNvSpPr>
            <a:spLocks noGrp="1"/>
          </p:cNvSpPr>
          <p:nvPr>
            <p:ph type="body" sz="quarter" idx="33" hasCustomPrompt="1"/>
          </p:nvPr>
        </p:nvSpPr>
        <p:spPr>
          <a:xfrm>
            <a:off x="2326599" y="4792273"/>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13" name="Tijdelijke aanduiding voor afbeelding 157"/>
          <p:cNvSpPr>
            <a:spLocks noGrp="1"/>
          </p:cNvSpPr>
          <p:nvPr>
            <p:ph type="pic" sz="quarter" idx="34"/>
          </p:nvPr>
        </p:nvSpPr>
        <p:spPr>
          <a:xfrm>
            <a:off x="2326599" y="5323179"/>
            <a:ext cx="1224136" cy="835200"/>
          </a:xfrm>
        </p:spPr>
        <p:txBody>
          <a:bodyPr/>
          <a:lstStyle>
            <a:lvl1pPr marL="0" indent="0">
              <a:lnSpc>
                <a:spcPct val="100000"/>
              </a:lnSpc>
              <a:buFont typeface="Arial"/>
              <a:buNone/>
              <a:defRPr sz="550"/>
            </a:lvl1pPr>
          </a:lstStyle>
          <a:p>
            <a:endParaRPr lang="nl-NL"/>
          </a:p>
        </p:txBody>
      </p:sp>
      <p:pic>
        <p:nvPicPr>
          <p:cNvPr id="114" name="Afbeelding 1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16123" y="4804519"/>
            <a:ext cx="34612" cy="126000"/>
          </a:xfrm>
          <a:prstGeom prst="rect">
            <a:avLst/>
          </a:prstGeom>
        </p:spPr>
      </p:pic>
      <p:sp>
        <p:nvSpPr>
          <p:cNvPr id="115" name="Rechthoek 114"/>
          <p:cNvSpPr/>
          <p:nvPr userDrawn="1"/>
        </p:nvSpPr>
        <p:spPr>
          <a:xfrm>
            <a:off x="3896370" y="4716636"/>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16" name="Tijdelijke aanduiding voor tekst 159"/>
          <p:cNvSpPr>
            <a:spLocks noGrp="1"/>
          </p:cNvSpPr>
          <p:nvPr>
            <p:ph type="body" sz="quarter" idx="35" hasCustomPrompt="1"/>
          </p:nvPr>
        </p:nvSpPr>
        <p:spPr>
          <a:xfrm>
            <a:off x="3989133" y="4792273"/>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17" name="Tijdelijke aanduiding voor afbeelding 157"/>
          <p:cNvSpPr>
            <a:spLocks noGrp="1"/>
          </p:cNvSpPr>
          <p:nvPr>
            <p:ph type="pic" sz="quarter" idx="36"/>
          </p:nvPr>
        </p:nvSpPr>
        <p:spPr>
          <a:xfrm>
            <a:off x="3989133" y="5323179"/>
            <a:ext cx="1224136" cy="835200"/>
          </a:xfrm>
        </p:spPr>
        <p:txBody>
          <a:bodyPr/>
          <a:lstStyle>
            <a:lvl1pPr marL="0" indent="0">
              <a:lnSpc>
                <a:spcPct val="100000"/>
              </a:lnSpc>
              <a:buFont typeface="Arial"/>
              <a:buNone/>
              <a:defRPr sz="550"/>
            </a:lvl1pPr>
          </a:lstStyle>
          <a:p>
            <a:endParaRPr lang="nl-NL"/>
          </a:p>
        </p:txBody>
      </p:sp>
      <p:pic>
        <p:nvPicPr>
          <p:cNvPr id="118" name="Afbeelding 1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78657" y="4804519"/>
            <a:ext cx="34612" cy="126000"/>
          </a:xfrm>
          <a:prstGeom prst="rect">
            <a:avLst/>
          </a:prstGeom>
        </p:spPr>
      </p:pic>
      <p:sp>
        <p:nvSpPr>
          <p:cNvPr id="119" name="Rechthoek 118"/>
          <p:cNvSpPr/>
          <p:nvPr userDrawn="1"/>
        </p:nvSpPr>
        <p:spPr>
          <a:xfrm>
            <a:off x="5557887" y="4716636"/>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20" name="Tijdelijke aanduiding voor tekst 159"/>
          <p:cNvSpPr>
            <a:spLocks noGrp="1"/>
          </p:cNvSpPr>
          <p:nvPr>
            <p:ph type="body" sz="quarter" idx="37" hasCustomPrompt="1"/>
          </p:nvPr>
        </p:nvSpPr>
        <p:spPr>
          <a:xfrm>
            <a:off x="5650650" y="4792273"/>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21" name="Tijdelijke aanduiding voor afbeelding 157"/>
          <p:cNvSpPr>
            <a:spLocks noGrp="1"/>
          </p:cNvSpPr>
          <p:nvPr>
            <p:ph type="pic" sz="quarter" idx="38"/>
          </p:nvPr>
        </p:nvSpPr>
        <p:spPr>
          <a:xfrm>
            <a:off x="5650650" y="5323179"/>
            <a:ext cx="1224136" cy="835200"/>
          </a:xfrm>
        </p:spPr>
        <p:txBody>
          <a:bodyPr/>
          <a:lstStyle>
            <a:lvl1pPr marL="0" indent="0">
              <a:lnSpc>
                <a:spcPct val="100000"/>
              </a:lnSpc>
              <a:buFont typeface="Arial"/>
              <a:buNone/>
              <a:defRPr sz="550"/>
            </a:lvl1pPr>
          </a:lstStyle>
          <a:p>
            <a:endParaRPr lang="nl-NL"/>
          </a:p>
        </p:txBody>
      </p:sp>
      <p:pic>
        <p:nvPicPr>
          <p:cNvPr id="122" name="Afbeelding 1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40174" y="4804519"/>
            <a:ext cx="34612" cy="126000"/>
          </a:xfrm>
          <a:prstGeom prst="rect">
            <a:avLst/>
          </a:prstGeom>
        </p:spPr>
      </p:pic>
      <p:sp>
        <p:nvSpPr>
          <p:cNvPr id="123" name="Rechthoek 122"/>
          <p:cNvSpPr/>
          <p:nvPr userDrawn="1"/>
        </p:nvSpPr>
        <p:spPr>
          <a:xfrm>
            <a:off x="7219130" y="4716636"/>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24" name="Tijdelijke aanduiding voor tekst 159"/>
          <p:cNvSpPr>
            <a:spLocks noGrp="1"/>
          </p:cNvSpPr>
          <p:nvPr>
            <p:ph type="body" sz="quarter" idx="39" hasCustomPrompt="1"/>
          </p:nvPr>
        </p:nvSpPr>
        <p:spPr>
          <a:xfrm>
            <a:off x="7311893" y="4792273"/>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25" name="Tijdelijke aanduiding voor afbeelding 157"/>
          <p:cNvSpPr>
            <a:spLocks noGrp="1"/>
          </p:cNvSpPr>
          <p:nvPr>
            <p:ph type="pic" sz="quarter" idx="40"/>
          </p:nvPr>
        </p:nvSpPr>
        <p:spPr>
          <a:xfrm>
            <a:off x="7311893" y="5323179"/>
            <a:ext cx="1224136" cy="835200"/>
          </a:xfrm>
        </p:spPr>
        <p:txBody>
          <a:bodyPr/>
          <a:lstStyle>
            <a:lvl1pPr marL="0" indent="0">
              <a:lnSpc>
                <a:spcPct val="100000"/>
              </a:lnSpc>
              <a:buFont typeface="Arial"/>
              <a:buNone/>
              <a:defRPr sz="550"/>
            </a:lvl1pPr>
          </a:lstStyle>
          <a:p>
            <a:endParaRPr lang="nl-NL"/>
          </a:p>
        </p:txBody>
      </p:sp>
      <p:pic>
        <p:nvPicPr>
          <p:cNvPr id="126" name="Afbeelding 1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01417" y="4804519"/>
            <a:ext cx="34612" cy="126000"/>
          </a:xfrm>
          <a:prstGeom prst="rect">
            <a:avLst/>
          </a:prstGeom>
        </p:spPr>
      </p:pic>
      <p:sp>
        <p:nvSpPr>
          <p:cNvPr id="2" name="Tijdelijke aanduiding voor datum 1"/>
          <p:cNvSpPr>
            <a:spLocks noGrp="1"/>
          </p:cNvSpPr>
          <p:nvPr>
            <p:ph type="dt" sz="half" idx="41"/>
          </p:nvPr>
        </p:nvSpPr>
        <p:spPr/>
        <p:txBody>
          <a:bodyPr/>
          <a:lstStyle/>
          <a:p>
            <a:fld id="{BA2F1CCD-21EB-4427-B20F-7B83CADCB2D4}" type="datetimeFigureOut">
              <a:rPr lang="nl-NL" smtClean="0"/>
              <a:pPr/>
              <a:t>24-4-2017</a:t>
            </a:fld>
            <a:endParaRPr lang="nl-NL" dirty="0"/>
          </a:p>
        </p:txBody>
      </p:sp>
      <p:sp>
        <p:nvSpPr>
          <p:cNvPr id="3" name="Tijdelijke aanduiding voor voettekst 2"/>
          <p:cNvSpPr>
            <a:spLocks noGrp="1"/>
          </p:cNvSpPr>
          <p:nvPr>
            <p:ph type="ftr" sz="quarter" idx="42"/>
          </p:nvPr>
        </p:nvSpPr>
        <p:spPr/>
        <p:txBody>
          <a:bodyPr/>
          <a:lstStyle/>
          <a:p>
            <a:r>
              <a:rPr lang="nl-NL" dirty="0"/>
              <a:t>JGZ richtlijn Gezonde slaap en slaapproblemen bij kinderen.</a:t>
            </a:r>
          </a:p>
        </p:txBody>
      </p:sp>
    </p:spTree>
    <p:extLst>
      <p:ext uri="{BB962C8B-B14F-4D97-AF65-F5344CB8AC3E}">
        <p14:creationId xmlns:p14="http://schemas.microsoft.com/office/powerpoint/2010/main" val="3296008366"/>
      </p:ext>
    </p:extLst>
  </p:cSld>
  <p:clrMapOvr>
    <a:masterClrMapping/>
  </p:clrMapOvr>
  <p:transition spd="slow">
    <p:fade thruBlk="1"/>
  </p:transition>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howcase Navigation 6">
    <p:spTree>
      <p:nvGrpSpPr>
        <p:cNvPr id="1" name=""/>
        <p:cNvGrpSpPr/>
        <p:nvPr/>
      </p:nvGrpSpPr>
      <p:grpSpPr>
        <a:xfrm>
          <a:off x="0" y="0"/>
          <a:ext cx="0" cy="0"/>
          <a:chOff x="0" y="0"/>
          <a:chExt cx="0" cy="0"/>
        </a:xfrm>
      </p:grpSpPr>
      <p:pic>
        <p:nvPicPr>
          <p:cNvPr id="10" name="Afbeelding 9" descr="tno_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jdelijke aanduiding voor dianummer 5"/>
          <p:cNvSpPr>
            <a:spLocks noGrp="1"/>
          </p:cNvSpPr>
          <p:nvPr>
            <p:ph type="sldNum" sz="quarter" idx="12"/>
          </p:nvPr>
        </p:nvSpPr>
        <p:spPr>
          <a:xfrm>
            <a:off x="556486" y="6525344"/>
            <a:ext cx="1800000" cy="168990"/>
          </a:xfrm>
        </p:spPr>
        <p:txBody>
          <a:bodyPr/>
          <a:lstStyle/>
          <a:p>
            <a:fld id="{52236286-4DC8-46DE-9269-8F728FBC0641}" type="slidenum">
              <a:rPr lang="nl-NL" smtClean="0"/>
              <a:t>‹nr.›</a:t>
            </a:fld>
            <a:endParaRPr lang="nl-NL" dirty="0"/>
          </a:p>
        </p:txBody>
      </p:sp>
      <p:sp>
        <p:nvSpPr>
          <p:cNvPr id="66" name="Rechthoek 65"/>
          <p:cNvSpPr/>
          <p:nvPr userDrawn="1"/>
        </p:nvSpPr>
        <p:spPr>
          <a:xfrm>
            <a:off x="561777" y="1192928"/>
            <a:ext cx="2484000"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67" name="Tijdelijke aanduiding voor tekst 159"/>
          <p:cNvSpPr>
            <a:spLocks noGrp="1"/>
          </p:cNvSpPr>
          <p:nvPr>
            <p:ph type="body" sz="quarter" idx="11" hasCustomPrompt="1"/>
          </p:nvPr>
        </p:nvSpPr>
        <p:spPr>
          <a:xfrm>
            <a:off x="654540" y="1268565"/>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68" name="Tijdelijke aanduiding voor afbeelding 157"/>
          <p:cNvSpPr>
            <a:spLocks noGrp="1"/>
          </p:cNvSpPr>
          <p:nvPr>
            <p:ph type="pic" sz="quarter" idx="10"/>
          </p:nvPr>
        </p:nvSpPr>
        <p:spPr>
          <a:xfrm>
            <a:off x="654540" y="1799471"/>
            <a:ext cx="2293200" cy="835200"/>
          </a:xfrm>
        </p:spPr>
        <p:txBody>
          <a:bodyPr/>
          <a:lstStyle>
            <a:lvl1pPr marL="0" indent="0">
              <a:lnSpc>
                <a:spcPct val="100000"/>
              </a:lnSpc>
              <a:buFont typeface="Arial"/>
              <a:buNone/>
              <a:defRPr sz="550"/>
            </a:lvl1pPr>
          </a:lstStyle>
          <a:p>
            <a:endParaRPr lang="nl-NL" dirty="0"/>
          </a:p>
        </p:txBody>
      </p:sp>
      <p:pic>
        <p:nvPicPr>
          <p:cNvPr id="69" name="Afbeelding 6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91746" y="1280811"/>
            <a:ext cx="34612" cy="126000"/>
          </a:xfrm>
          <a:prstGeom prst="rect">
            <a:avLst/>
          </a:prstGeom>
        </p:spPr>
      </p:pic>
      <p:sp>
        <p:nvSpPr>
          <p:cNvPr id="150" name="Rechthoek 149"/>
          <p:cNvSpPr/>
          <p:nvPr userDrawn="1"/>
        </p:nvSpPr>
        <p:spPr>
          <a:xfrm>
            <a:off x="3320306" y="1196752"/>
            <a:ext cx="2484000"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51" name="Tijdelijke aanduiding voor tekst 159"/>
          <p:cNvSpPr>
            <a:spLocks noGrp="1"/>
          </p:cNvSpPr>
          <p:nvPr>
            <p:ph type="body" sz="quarter" idx="13" hasCustomPrompt="1"/>
          </p:nvPr>
        </p:nvSpPr>
        <p:spPr>
          <a:xfrm>
            <a:off x="3413069" y="1272389"/>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52" name="Tijdelijke aanduiding voor afbeelding 157"/>
          <p:cNvSpPr>
            <a:spLocks noGrp="1"/>
          </p:cNvSpPr>
          <p:nvPr>
            <p:ph type="pic" sz="quarter" idx="14"/>
          </p:nvPr>
        </p:nvSpPr>
        <p:spPr>
          <a:xfrm>
            <a:off x="3413069" y="1803295"/>
            <a:ext cx="2293200" cy="835200"/>
          </a:xfrm>
        </p:spPr>
        <p:txBody>
          <a:bodyPr/>
          <a:lstStyle>
            <a:lvl1pPr marL="0" indent="0">
              <a:lnSpc>
                <a:spcPct val="100000"/>
              </a:lnSpc>
              <a:buFont typeface="Arial"/>
              <a:buNone/>
              <a:defRPr sz="550"/>
            </a:lvl1pPr>
          </a:lstStyle>
          <a:p>
            <a:endParaRPr lang="nl-NL" dirty="0"/>
          </a:p>
        </p:txBody>
      </p:sp>
      <p:pic>
        <p:nvPicPr>
          <p:cNvPr id="153" name="Afbeelding 15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50275" y="1284635"/>
            <a:ext cx="34612" cy="126000"/>
          </a:xfrm>
          <a:prstGeom prst="rect">
            <a:avLst/>
          </a:prstGeom>
        </p:spPr>
      </p:pic>
      <p:sp>
        <p:nvSpPr>
          <p:cNvPr id="154" name="Rechthoek 153"/>
          <p:cNvSpPr/>
          <p:nvPr userDrawn="1"/>
        </p:nvSpPr>
        <p:spPr>
          <a:xfrm>
            <a:off x="6080190" y="1196752"/>
            <a:ext cx="2484000"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55" name="Tijdelijke aanduiding voor tekst 159"/>
          <p:cNvSpPr>
            <a:spLocks noGrp="1"/>
          </p:cNvSpPr>
          <p:nvPr>
            <p:ph type="body" sz="quarter" idx="15" hasCustomPrompt="1"/>
          </p:nvPr>
        </p:nvSpPr>
        <p:spPr>
          <a:xfrm>
            <a:off x="6172953" y="1272389"/>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56" name="Tijdelijke aanduiding voor afbeelding 157"/>
          <p:cNvSpPr>
            <a:spLocks noGrp="1"/>
          </p:cNvSpPr>
          <p:nvPr>
            <p:ph type="pic" sz="quarter" idx="16"/>
          </p:nvPr>
        </p:nvSpPr>
        <p:spPr>
          <a:xfrm>
            <a:off x="6172953" y="1803295"/>
            <a:ext cx="2293200" cy="835200"/>
          </a:xfrm>
        </p:spPr>
        <p:txBody>
          <a:bodyPr/>
          <a:lstStyle>
            <a:lvl1pPr marL="0" indent="0">
              <a:lnSpc>
                <a:spcPct val="100000"/>
              </a:lnSpc>
              <a:buFont typeface="Arial"/>
              <a:buNone/>
              <a:defRPr sz="550"/>
            </a:lvl1pPr>
          </a:lstStyle>
          <a:p>
            <a:endParaRPr lang="nl-NL" dirty="0"/>
          </a:p>
        </p:txBody>
      </p:sp>
      <p:pic>
        <p:nvPicPr>
          <p:cNvPr id="157" name="Afbeelding 15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0159" y="1284635"/>
            <a:ext cx="34612" cy="126000"/>
          </a:xfrm>
          <a:prstGeom prst="rect">
            <a:avLst/>
          </a:prstGeom>
        </p:spPr>
      </p:pic>
      <p:sp>
        <p:nvSpPr>
          <p:cNvPr id="158" name="Rechthoek 157"/>
          <p:cNvSpPr/>
          <p:nvPr userDrawn="1"/>
        </p:nvSpPr>
        <p:spPr>
          <a:xfrm>
            <a:off x="567110" y="2959869"/>
            <a:ext cx="2484000"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59" name="Tijdelijke aanduiding voor tekst 159"/>
          <p:cNvSpPr>
            <a:spLocks noGrp="1"/>
          </p:cNvSpPr>
          <p:nvPr>
            <p:ph type="body" sz="quarter" idx="17" hasCustomPrompt="1"/>
          </p:nvPr>
        </p:nvSpPr>
        <p:spPr>
          <a:xfrm>
            <a:off x="659873" y="3035506"/>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60" name="Tijdelijke aanduiding voor afbeelding 157"/>
          <p:cNvSpPr>
            <a:spLocks noGrp="1"/>
          </p:cNvSpPr>
          <p:nvPr>
            <p:ph type="pic" sz="quarter" idx="18"/>
          </p:nvPr>
        </p:nvSpPr>
        <p:spPr>
          <a:xfrm>
            <a:off x="659873" y="3566412"/>
            <a:ext cx="2293200" cy="835200"/>
          </a:xfrm>
        </p:spPr>
        <p:txBody>
          <a:bodyPr/>
          <a:lstStyle>
            <a:lvl1pPr marL="0" indent="0">
              <a:lnSpc>
                <a:spcPct val="100000"/>
              </a:lnSpc>
              <a:buFont typeface="Arial"/>
              <a:buNone/>
              <a:defRPr sz="550"/>
            </a:lvl1pPr>
          </a:lstStyle>
          <a:p>
            <a:endParaRPr lang="nl-NL" dirty="0"/>
          </a:p>
        </p:txBody>
      </p:sp>
      <p:pic>
        <p:nvPicPr>
          <p:cNvPr id="161" name="Afbeelding 16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97079" y="3047752"/>
            <a:ext cx="34612" cy="126000"/>
          </a:xfrm>
          <a:prstGeom prst="rect">
            <a:avLst/>
          </a:prstGeom>
        </p:spPr>
      </p:pic>
      <p:sp>
        <p:nvSpPr>
          <p:cNvPr id="162" name="Rechthoek 161"/>
          <p:cNvSpPr/>
          <p:nvPr userDrawn="1"/>
        </p:nvSpPr>
        <p:spPr>
          <a:xfrm>
            <a:off x="3325639" y="2963693"/>
            <a:ext cx="2484000"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63" name="Tijdelijke aanduiding voor tekst 159"/>
          <p:cNvSpPr>
            <a:spLocks noGrp="1"/>
          </p:cNvSpPr>
          <p:nvPr>
            <p:ph type="body" sz="quarter" idx="19" hasCustomPrompt="1"/>
          </p:nvPr>
        </p:nvSpPr>
        <p:spPr>
          <a:xfrm>
            <a:off x="3418402" y="3039330"/>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64" name="Tijdelijke aanduiding voor afbeelding 157"/>
          <p:cNvSpPr>
            <a:spLocks noGrp="1"/>
          </p:cNvSpPr>
          <p:nvPr>
            <p:ph type="pic" sz="quarter" idx="20"/>
          </p:nvPr>
        </p:nvSpPr>
        <p:spPr>
          <a:xfrm>
            <a:off x="3418402" y="3570236"/>
            <a:ext cx="2293200" cy="835200"/>
          </a:xfrm>
        </p:spPr>
        <p:txBody>
          <a:bodyPr/>
          <a:lstStyle>
            <a:lvl1pPr marL="0" indent="0">
              <a:lnSpc>
                <a:spcPct val="100000"/>
              </a:lnSpc>
              <a:buFont typeface="Arial"/>
              <a:buNone/>
              <a:defRPr sz="550"/>
            </a:lvl1pPr>
          </a:lstStyle>
          <a:p>
            <a:endParaRPr lang="nl-NL" dirty="0"/>
          </a:p>
        </p:txBody>
      </p:sp>
      <p:pic>
        <p:nvPicPr>
          <p:cNvPr id="165" name="Afbeelding 16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55608" y="3051576"/>
            <a:ext cx="34612" cy="126000"/>
          </a:xfrm>
          <a:prstGeom prst="rect">
            <a:avLst/>
          </a:prstGeom>
        </p:spPr>
      </p:pic>
      <p:sp>
        <p:nvSpPr>
          <p:cNvPr id="166" name="Rechthoek 165"/>
          <p:cNvSpPr/>
          <p:nvPr userDrawn="1"/>
        </p:nvSpPr>
        <p:spPr>
          <a:xfrm>
            <a:off x="6085523" y="2963693"/>
            <a:ext cx="2484000"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67" name="Tijdelijke aanduiding voor tekst 159"/>
          <p:cNvSpPr>
            <a:spLocks noGrp="1"/>
          </p:cNvSpPr>
          <p:nvPr>
            <p:ph type="body" sz="quarter" idx="21" hasCustomPrompt="1"/>
          </p:nvPr>
        </p:nvSpPr>
        <p:spPr>
          <a:xfrm>
            <a:off x="6178286" y="3039330"/>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68" name="Tijdelijke aanduiding voor afbeelding 157"/>
          <p:cNvSpPr>
            <a:spLocks noGrp="1"/>
          </p:cNvSpPr>
          <p:nvPr>
            <p:ph type="pic" sz="quarter" idx="22"/>
          </p:nvPr>
        </p:nvSpPr>
        <p:spPr>
          <a:xfrm>
            <a:off x="6178286" y="3570236"/>
            <a:ext cx="2293200" cy="835200"/>
          </a:xfrm>
        </p:spPr>
        <p:txBody>
          <a:bodyPr/>
          <a:lstStyle>
            <a:lvl1pPr marL="0" indent="0">
              <a:lnSpc>
                <a:spcPct val="100000"/>
              </a:lnSpc>
              <a:buFont typeface="Arial"/>
              <a:buNone/>
              <a:defRPr sz="550"/>
            </a:lvl1pPr>
          </a:lstStyle>
          <a:p>
            <a:endParaRPr lang="nl-NL" dirty="0"/>
          </a:p>
        </p:txBody>
      </p:sp>
      <p:pic>
        <p:nvPicPr>
          <p:cNvPr id="169" name="Afbeelding 16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5492" y="3051576"/>
            <a:ext cx="34612" cy="126000"/>
          </a:xfrm>
          <a:prstGeom prst="rect">
            <a:avLst/>
          </a:prstGeom>
        </p:spPr>
      </p:pic>
      <p:sp>
        <p:nvSpPr>
          <p:cNvPr id="170" name="Rechthoek 169"/>
          <p:cNvSpPr/>
          <p:nvPr userDrawn="1"/>
        </p:nvSpPr>
        <p:spPr>
          <a:xfrm>
            <a:off x="570285" y="4715619"/>
            <a:ext cx="2484000"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71" name="Tijdelijke aanduiding voor tekst 159"/>
          <p:cNvSpPr>
            <a:spLocks noGrp="1"/>
          </p:cNvSpPr>
          <p:nvPr>
            <p:ph type="body" sz="quarter" idx="23" hasCustomPrompt="1"/>
          </p:nvPr>
        </p:nvSpPr>
        <p:spPr>
          <a:xfrm>
            <a:off x="663048" y="4791256"/>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72" name="Tijdelijke aanduiding voor afbeelding 157"/>
          <p:cNvSpPr>
            <a:spLocks noGrp="1"/>
          </p:cNvSpPr>
          <p:nvPr>
            <p:ph type="pic" sz="quarter" idx="24"/>
          </p:nvPr>
        </p:nvSpPr>
        <p:spPr>
          <a:xfrm>
            <a:off x="663048" y="5322162"/>
            <a:ext cx="2293200" cy="835200"/>
          </a:xfrm>
        </p:spPr>
        <p:txBody>
          <a:bodyPr/>
          <a:lstStyle>
            <a:lvl1pPr marL="0" indent="0">
              <a:lnSpc>
                <a:spcPct val="100000"/>
              </a:lnSpc>
              <a:buFont typeface="Arial"/>
              <a:buNone/>
              <a:defRPr sz="550"/>
            </a:lvl1pPr>
          </a:lstStyle>
          <a:p>
            <a:endParaRPr lang="nl-NL" dirty="0"/>
          </a:p>
        </p:txBody>
      </p:sp>
      <p:pic>
        <p:nvPicPr>
          <p:cNvPr id="173" name="Afbeelding 17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00254" y="4803502"/>
            <a:ext cx="34612" cy="126000"/>
          </a:xfrm>
          <a:prstGeom prst="rect">
            <a:avLst/>
          </a:prstGeom>
        </p:spPr>
      </p:pic>
      <p:sp>
        <p:nvSpPr>
          <p:cNvPr id="174" name="Rechthoek 173"/>
          <p:cNvSpPr/>
          <p:nvPr userDrawn="1"/>
        </p:nvSpPr>
        <p:spPr>
          <a:xfrm>
            <a:off x="3328814" y="4719443"/>
            <a:ext cx="2484000"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75" name="Tijdelijke aanduiding voor tekst 159"/>
          <p:cNvSpPr>
            <a:spLocks noGrp="1"/>
          </p:cNvSpPr>
          <p:nvPr>
            <p:ph type="body" sz="quarter" idx="25" hasCustomPrompt="1"/>
          </p:nvPr>
        </p:nvSpPr>
        <p:spPr>
          <a:xfrm>
            <a:off x="3421577" y="4795080"/>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76" name="Tijdelijke aanduiding voor afbeelding 157"/>
          <p:cNvSpPr>
            <a:spLocks noGrp="1"/>
          </p:cNvSpPr>
          <p:nvPr>
            <p:ph type="pic" sz="quarter" idx="26"/>
          </p:nvPr>
        </p:nvSpPr>
        <p:spPr>
          <a:xfrm>
            <a:off x="3421577" y="5325986"/>
            <a:ext cx="2293200" cy="835200"/>
          </a:xfrm>
        </p:spPr>
        <p:txBody>
          <a:bodyPr/>
          <a:lstStyle>
            <a:lvl1pPr marL="0" indent="0">
              <a:lnSpc>
                <a:spcPct val="100000"/>
              </a:lnSpc>
              <a:buFont typeface="Arial"/>
              <a:buNone/>
              <a:defRPr sz="550"/>
            </a:lvl1pPr>
          </a:lstStyle>
          <a:p>
            <a:endParaRPr lang="nl-NL" dirty="0"/>
          </a:p>
        </p:txBody>
      </p:sp>
      <p:pic>
        <p:nvPicPr>
          <p:cNvPr id="177" name="Afbeelding 17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58783" y="4807326"/>
            <a:ext cx="34612" cy="126000"/>
          </a:xfrm>
          <a:prstGeom prst="rect">
            <a:avLst/>
          </a:prstGeom>
        </p:spPr>
      </p:pic>
      <p:sp>
        <p:nvSpPr>
          <p:cNvPr id="178" name="Rechthoek 177"/>
          <p:cNvSpPr/>
          <p:nvPr userDrawn="1"/>
        </p:nvSpPr>
        <p:spPr>
          <a:xfrm>
            <a:off x="6088698" y="4719443"/>
            <a:ext cx="2484000"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79" name="Tijdelijke aanduiding voor tekst 159"/>
          <p:cNvSpPr>
            <a:spLocks noGrp="1"/>
          </p:cNvSpPr>
          <p:nvPr>
            <p:ph type="body" sz="quarter" idx="27" hasCustomPrompt="1"/>
          </p:nvPr>
        </p:nvSpPr>
        <p:spPr>
          <a:xfrm>
            <a:off x="6181461" y="4795080"/>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80" name="Tijdelijke aanduiding voor afbeelding 157"/>
          <p:cNvSpPr>
            <a:spLocks noGrp="1"/>
          </p:cNvSpPr>
          <p:nvPr>
            <p:ph type="pic" sz="quarter" idx="28"/>
          </p:nvPr>
        </p:nvSpPr>
        <p:spPr>
          <a:xfrm>
            <a:off x="6181461" y="5325986"/>
            <a:ext cx="2293200" cy="835200"/>
          </a:xfrm>
        </p:spPr>
        <p:txBody>
          <a:bodyPr/>
          <a:lstStyle>
            <a:lvl1pPr marL="0" indent="0">
              <a:lnSpc>
                <a:spcPct val="100000"/>
              </a:lnSpc>
              <a:buFont typeface="Arial"/>
              <a:buNone/>
              <a:defRPr sz="550"/>
            </a:lvl1pPr>
          </a:lstStyle>
          <a:p>
            <a:endParaRPr lang="nl-NL" dirty="0"/>
          </a:p>
        </p:txBody>
      </p:sp>
      <p:pic>
        <p:nvPicPr>
          <p:cNvPr id="181" name="Afbeelding 18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8667" y="4807326"/>
            <a:ext cx="34612" cy="126000"/>
          </a:xfrm>
          <a:prstGeom prst="rect">
            <a:avLst/>
          </a:prstGeom>
        </p:spPr>
      </p:pic>
      <p:sp>
        <p:nvSpPr>
          <p:cNvPr id="2" name="Tijdelijke aanduiding voor datum 1"/>
          <p:cNvSpPr>
            <a:spLocks noGrp="1"/>
          </p:cNvSpPr>
          <p:nvPr>
            <p:ph type="dt" sz="half" idx="29"/>
          </p:nvPr>
        </p:nvSpPr>
        <p:spPr/>
        <p:txBody>
          <a:bodyPr/>
          <a:lstStyle/>
          <a:p>
            <a:fld id="{BA2F1CCD-21EB-4427-B20F-7B83CADCB2D4}" type="datetimeFigureOut">
              <a:rPr lang="nl-NL" smtClean="0"/>
              <a:pPr/>
              <a:t>24-4-2017</a:t>
            </a:fld>
            <a:endParaRPr lang="nl-NL" dirty="0"/>
          </a:p>
        </p:txBody>
      </p:sp>
      <p:sp>
        <p:nvSpPr>
          <p:cNvPr id="3" name="Tijdelijke aanduiding voor voettekst 2"/>
          <p:cNvSpPr>
            <a:spLocks noGrp="1"/>
          </p:cNvSpPr>
          <p:nvPr>
            <p:ph type="ftr" sz="quarter" idx="30"/>
          </p:nvPr>
        </p:nvSpPr>
        <p:spPr/>
        <p:txBody>
          <a:bodyPr/>
          <a:lstStyle/>
          <a:p>
            <a:r>
              <a:rPr lang="nl-NL" dirty="0"/>
              <a:t>JGZ richtlijn Gezonde slaap en slaapproblemen bij kinderen.</a:t>
            </a:r>
          </a:p>
        </p:txBody>
      </p:sp>
    </p:spTree>
    <p:extLst>
      <p:ext uri="{BB962C8B-B14F-4D97-AF65-F5344CB8AC3E}">
        <p14:creationId xmlns:p14="http://schemas.microsoft.com/office/powerpoint/2010/main" val="1500791170"/>
      </p:ext>
    </p:extLst>
  </p:cSld>
  <p:clrMapOvr>
    <a:masterClrMapping/>
  </p:clrMapOvr>
  <p:transition spd="slow">
    <p:fade thruBlk="1"/>
  </p:transition>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73672" y="1922482"/>
            <a:ext cx="7574792" cy="1866557"/>
          </a:xfrm>
        </p:spPr>
        <p:txBody>
          <a:bodyPr/>
          <a:lstStyle>
            <a:lvl1pPr>
              <a:lnSpc>
                <a:spcPct val="100000"/>
              </a:lnSpc>
              <a:defRPr sz="3000" spc="0">
                <a:solidFill>
                  <a:srgbClr val="FFFFFF"/>
                </a:solidFill>
              </a:defRPr>
            </a:lvl1pPr>
          </a:lstStyle>
          <a:p>
            <a:r>
              <a:rPr lang="nl-NL" dirty="0"/>
              <a:t>Titelstijl van model bewerken</a:t>
            </a:r>
          </a:p>
        </p:txBody>
      </p:sp>
      <p:grpSp>
        <p:nvGrpSpPr>
          <p:cNvPr id="9" name="Groep 8"/>
          <p:cNvGrpSpPr/>
          <p:nvPr userDrawn="1"/>
        </p:nvGrpSpPr>
        <p:grpSpPr>
          <a:xfrm>
            <a:off x="964017" y="2027964"/>
            <a:ext cx="58382" cy="2466080"/>
            <a:chOff x="964017" y="2027964"/>
            <a:chExt cx="58382" cy="2466080"/>
          </a:xfrm>
        </p:grpSpPr>
        <p:pic>
          <p:nvPicPr>
            <p:cNvPr id="5" name="Afbeelding 4" descr="timeline_pijl_wi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4017" y="2027964"/>
              <a:ext cx="58382" cy="213591"/>
            </a:xfrm>
            <a:prstGeom prst="rect">
              <a:avLst/>
            </a:prstGeom>
          </p:spPr>
        </p:pic>
        <p:cxnSp>
          <p:nvCxnSpPr>
            <p:cNvPr id="6" name="Rechte verbindingslijn 5"/>
            <p:cNvCxnSpPr/>
            <p:nvPr userDrawn="1"/>
          </p:nvCxnSpPr>
          <p:spPr>
            <a:xfrm flipV="1">
              <a:off x="979257" y="2334044"/>
              <a:ext cx="0" cy="216000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3" name="Afbeelding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7" y="4279448"/>
            <a:ext cx="9143245" cy="512022"/>
          </a:xfrm>
          <a:prstGeom prst="rect">
            <a:avLst/>
          </a:prstGeom>
        </p:spPr>
      </p:pic>
      <p:sp>
        <p:nvSpPr>
          <p:cNvPr id="7" name="Rechthoek 6"/>
          <p:cNvSpPr/>
          <p:nvPr userDrawn="1"/>
        </p:nvSpPr>
        <p:spPr>
          <a:xfrm>
            <a:off x="0" y="0"/>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7"/>
          <p:cNvSpPr/>
          <p:nvPr userDrawn="1"/>
        </p:nvSpPr>
        <p:spPr>
          <a:xfrm>
            <a:off x="0" y="5502374"/>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78961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hank you_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73672" y="1922482"/>
            <a:ext cx="7574792" cy="1866557"/>
          </a:xfrm>
        </p:spPr>
        <p:txBody>
          <a:bodyPr/>
          <a:lstStyle>
            <a:lvl1pPr>
              <a:lnSpc>
                <a:spcPct val="100000"/>
              </a:lnSpc>
              <a:defRPr sz="3000" spc="0">
                <a:solidFill>
                  <a:schemeClr val="tx1"/>
                </a:solidFill>
              </a:defRPr>
            </a:lvl1pPr>
          </a:lstStyle>
          <a:p>
            <a:r>
              <a:rPr lang="nl-NL" dirty="0"/>
              <a:t>Titelstijl van model bewerken</a:t>
            </a:r>
          </a:p>
        </p:txBody>
      </p:sp>
      <p:grpSp>
        <p:nvGrpSpPr>
          <p:cNvPr id="4" name="Groep 3"/>
          <p:cNvGrpSpPr/>
          <p:nvPr userDrawn="1"/>
        </p:nvGrpSpPr>
        <p:grpSpPr>
          <a:xfrm>
            <a:off x="964284" y="2027964"/>
            <a:ext cx="57847" cy="2466080"/>
            <a:chOff x="964284" y="2027964"/>
            <a:chExt cx="57847" cy="2466080"/>
          </a:xfrm>
        </p:grpSpPr>
        <p:pic>
          <p:nvPicPr>
            <p:cNvPr id="5" name="Afbeelding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4284" y="2027964"/>
              <a:ext cx="57847" cy="213591"/>
            </a:xfrm>
            <a:prstGeom prst="rect">
              <a:avLst/>
            </a:prstGeom>
          </p:spPr>
        </p:pic>
        <p:cxnSp>
          <p:nvCxnSpPr>
            <p:cNvPr id="6" name="Rechte verbindingslijn 5"/>
            <p:cNvCxnSpPr/>
            <p:nvPr userDrawn="1"/>
          </p:nvCxnSpPr>
          <p:spPr>
            <a:xfrm flipV="1">
              <a:off x="979257" y="2334044"/>
              <a:ext cx="0" cy="216000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3" name="Afbeelding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7" y="4279448"/>
            <a:ext cx="9143245" cy="512021"/>
          </a:xfrm>
          <a:prstGeom prst="rect">
            <a:avLst/>
          </a:prstGeom>
        </p:spPr>
      </p:pic>
      <p:sp>
        <p:nvSpPr>
          <p:cNvPr id="7" name="Rechthoek 6"/>
          <p:cNvSpPr/>
          <p:nvPr userDrawn="1"/>
        </p:nvSpPr>
        <p:spPr>
          <a:xfrm>
            <a:off x="0" y="0"/>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7"/>
          <p:cNvSpPr/>
          <p:nvPr userDrawn="1"/>
        </p:nvSpPr>
        <p:spPr>
          <a:xfrm>
            <a:off x="0" y="5502374"/>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005721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eldia">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355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73672" y="1922482"/>
            <a:ext cx="7574792" cy="1866557"/>
          </a:xfrm>
        </p:spPr>
        <p:txBody>
          <a:bodyPr/>
          <a:lstStyle>
            <a:lvl1pPr>
              <a:lnSpc>
                <a:spcPct val="100000"/>
              </a:lnSpc>
              <a:defRPr sz="3000" spc="0">
                <a:solidFill>
                  <a:srgbClr val="FFFFFF"/>
                </a:solidFill>
              </a:defRPr>
            </a:lvl1pPr>
          </a:lstStyle>
          <a:p>
            <a:r>
              <a:rPr lang="nl-NL" dirty="0"/>
              <a:t>Titelstijl van model bewerken</a:t>
            </a:r>
          </a:p>
        </p:txBody>
      </p:sp>
      <p:grpSp>
        <p:nvGrpSpPr>
          <p:cNvPr id="9" name="Groep 8"/>
          <p:cNvGrpSpPr/>
          <p:nvPr userDrawn="1"/>
        </p:nvGrpSpPr>
        <p:grpSpPr>
          <a:xfrm>
            <a:off x="964017" y="2027964"/>
            <a:ext cx="58382" cy="2466080"/>
            <a:chOff x="964017" y="2027964"/>
            <a:chExt cx="58382" cy="2466080"/>
          </a:xfrm>
        </p:grpSpPr>
        <p:pic>
          <p:nvPicPr>
            <p:cNvPr id="5" name="Afbeelding 4" descr="timeline_pijl_wi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4017" y="2027964"/>
              <a:ext cx="58382" cy="213591"/>
            </a:xfrm>
            <a:prstGeom prst="rect">
              <a:avLst/>
            </a:prstGeom>
          </p:spPr>
        </p:pic>
        <p:cxnSp>
          <p:nvCxnSpPr>
            <p:cNvPr id="6" name="Rechte verbindingslijn 5"/>
            <p:cNvCxnSpPr/>
            <p:nvPr userDrawn="1"/>
          </p:nvCxnSpPr>
          <p:spPr>
            <a:xfrm flipV="1">
              <a:off x="979257" y="2334044"/>
              <a:ext cx="0" cy="216000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3" name="Afbeelding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7" y="4279448"/>
            <a:ext cx="9143245" cy="512022"/>
          </a:xfrm>
          <a:prstGeom prst="rect">
            <a:avLst/>
          </a:prstGeom>
        </p:spPr>
      </p:pic>
      <p:sp>
        <p:nvSpPr>
          <p:cNvPr id="7" name="Rechthoek 6"/>
          <p:cNvSpPr/>
          <p:nvPr userDrawn="1"/>
        </p:nvSpPr>
        <p:spPr>
          <a:xfrm>
            <a:off x="0" y="0"/>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
        <p:nvSpPr>
          <p:cNvPr id="8" name="Rechthoek 7"/>
          <p:cNvSpPr/>
          <p:nvPr userDrawn="1"/>
        </p:nvSpPr>
        <p:spPr>
          <a:xfrm>
            <a:off x="0" y="5502374"/>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Tree>
    <p:extLst>
      <p:ext uri="{BB962C8B-B14F-4D97-AF65-F5344CB8AC3E}">
        <p14:creationId xmlns:p14="http://schemas.microsoft.com/office/powerpoint/2010/main" val="83207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_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73672" y="1922482"/>
            <a:ext cx="7574792" cy="1866557"/>
          </a:xfrm>
        </p:spPr>
        <p:txBody>
          <a:bodyPr/>
          <a:lstStyle>
            <a:lvl1pPr>
              <a:lnSpc>
                <a:spcPct val="100000"/>
              </a:lnSpc>
              <a:defRPr sz="3000" spc="0">
                <a:solidFill>
                  <a:schemeClr val="tx1"/>
                </a:solidFill>
              </a:defRPr>
            </a:lvl1pPr>
          </a:lstStyle>
          <a:p>
            <a:r>
              <a:rPr lang="nl-NL" dirty="0"/>
              <a:t>Titelstijl van model bewerken</a:t>
            </a:r>
          </a:p>
        </p:txBody>
      </p:sp>
      <p:grpSp>
        <p:nvGrpSpPr>
          <p:cNvPr id="4" name="Groep 3"/>
          <p:cNvGrpSpPr/>
          <p:nvPr userDrawn="1"/>
        </p:nvGrpSpPr>
        <p:grpSpPr>
          <a:xfrm>
            <a:off x="964284" y="2027964"/>
            <a:ext cx="57847" cy="2466080"/>
            <a:chOff x="964284" y="2027964"/>
            <a:chExt cx="57847" cy="2466080"/>
          </a:xfrm>
        </p:grpSpPr>
        <p:pic>
          <p:nvPicPr>
            <p:cNvPr id="5" name="Afbeelding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4284" y="2027964"/>
              <a:ext cx="57847" cy="213591"/>
            </a:xfrm>
            <a:prstGeom prst="rect">
              <a:avLst/>
            </a:prstGeom>
          </p:spPr>
        </p:pic>
        <p:cxnSp>
          <p:nvCxnSpPr>
            <p:cNvPr id="6" name="Rechte verbindingslijn 5"/>
            <p:cNvCxnSpPr/>
            <p:nvPr userDrawn="1"/>
          </p:nvCxnSpPr>
          <p:spPr>
            <a:xfrm flipV="1">
              <a:off x="979257" y="2334044"/>
              <a:ext cx="0" cy="216000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3" name="Afbeelding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7" y="4279448"/>
            <a:ext cx="9143245" cy="512021"/>
          </a:xfrm>
          <a:prstGeom prst="rect">
            <a:avLst/>
          </a:prstGeom>
        </p:spPr>
      </p:pic>
      <p:sp>
        <p:nvSpPr>
          <p:cNvPr id="7" name="Rechthoek 6"/>
          <p:cNvSpPr/>
          <p:nvPr userDrawn="1"/>
        </p:nvSpPr>
        <p:spPr>
          <a:xfrm>
            <a:off x="0" y="0"/>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
        <p:nvSpPr>
          <p:cNvPr id="8" name="Rechthoek 7"/>
          <p:cNvSpPr/>
          <p:nvPr userDrawn="1"/>
        </p:nvSpPr>
        <p:spPr>
          <a:xfrm>
            <a:off x="0" y="5502374"/>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Tree>
    <p:extLst>
      <p:ext uri="{BB962C8B-B14F-4D97-AF65-F5344CB8AC3E}">
        <p14:creationId xmlns:p14="http://schemas.microsoft.com/office/powerpoint/2010/main" val="235652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Content Bullet">
    <p:spTree>
      <p:nvGrpSpPr>
        <p:cNvPr id="1" name=""/>
        <p:cNvGrpSpPr/>
        <p:nvPr/>
      </p:nvGrpSpPr>
      <p:grpSpPr>
        <a:xfrm>
          <a:off x="0" y="0"/>
          <a:ext cx="0" cy="0"/>
          <a:chOff x="0" y="0"/>
          <a:chExt cx="0" cy="0"/>
        </a:xfrm>
      </p:grpSpPr>
      <p:pic>
        <p:nvPicPr>
          <p:cNvPr id="4" name="Afbeelding 3" descr="tno_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a:xfrm>
            <a:off x="556486" y="1342800"/>
            <a:ext cx="8054114" cy="720000"/>
          </a:xfrm>
        </p:spPr>
        <p:txBody>
          <a:bodyPr/>
          <a:lstStyle/>
          <a:p>
            <a:r>
              <a:rPr lang="nl-NL" dirty="0"/>
              <a:t>Klik om de stijl te bewerken</a:t>
            </a:r>
          </a:p>
        </p:txBody>
      </p:sp>
      <p:sp>
        <p:nvSpPr>
          <p:cNvPr id="3" name="Tijdelijke aanduiding voor inhoud 2"/>
          <p:cNvSpPr>
            <a:spLocks noGrp="1"/>
          </p:cNvSpPr>
          <p:nvPr>
            <p:ph idx="1"/>
          </p:nvPr>
        </p:nvSpPr>
        <p:spPr>
          <a:xfrm>
            <a:off x="556486" y="2199600"/>
            <a:ext cx="8054114" cy="4182150"/>
          </a:xfrm>
        </p:spPr>
        <p:txBody>
          <a:bodyPr/>
          <a:lstStyle>
            <a:lvl1pPr marL="185738" indent="-185738">
              <a:buSzPct val="100000"/>
              <a:buFontTx/>
              <a:buBlip>
                <a:blip r:embed="rId3"/>
              </a:buBlip>
              <a:defRPr/>
            </a:lvl1pPr>
            <a:lvl2pPr marL="357188" indent="-171450">
              <a:buSzPct val="100000"/>
              <a:buFontTx/>
              <a:buBlip>
                <a:blip r:embed="rId3"/>
              </a:buBlip>
              <a:defRPr/>
            </a:lvl2pPr>
            <a:lvl3pPr marL="542925" indent="-187325">
              <a:buSzPct val="100000"/>
              <a:buFontTx/>
              <a:buBlip>
                <a:blip r:embed="rId3"/>
              </a:buBlip>
              <a:defRPr/>
            </a:lvl3pPr>
            <a:lvl4pPr marL="715963" indent="-173038">
              <a:buSzPct val="100000"/>
              <a:buFontTx/>
              <a:buBlip>
                <a:blip r:embed="rId3"/>
              </a:buBlip>
              <a:defRPr/>
            </a:lvl4pPr>
            <a:lvl5pPr marL="901700" indent="-187325">
              <a:buSzPct val="100000"/>
              <a:buFontTx/>
              <a:buBlip>
                <a:blip r:embed="rId3"/>
              </a:buBlip>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8" name="Tijdelijke aanduiding voor datum 7"/>
          <p:cNvSpPr>
            <a:spLocks noGrp="1"/>
          </p:cNvSpPr>
          <p:nvPr>
            <p:ph type="dt" sz="half" idx="10"/>
          </p:nvPr>
        </p:nvSpPr>
        <p:spPr/>
        <p:txBody>
          <a:bodyPr/>
          <a:lstStyle/>
          <a:p>
            <a:fld id="{BA2F1CCD-21EB-4427-B20F-7B83CADCB2D4}" type="datetimeFigureOut">
              <a:rPr lang="nl-NL" smtClean="0">
                <a:solidFill>
                  <a:prstClr val="black">
                    <a:tint val="75000"/>
                  </a:prstClr>
                </a:solidFill>
              </a:rPr>
              <a:pPr/>
              <a:t>24-4-2017</a:t>
            </a:fld>
            <a:endParaRPr lang="nl-NL" dirty="0">
              <a:solidFill>
                <a:prstClr val="black">
                  <a:tint val="75000"/>
                </a:prstClr>
              </a:solidFill>
            </a:endParaRPr>
          </a:p>
        </p:txBody>
      </p:sp>
      <p:sp>
        <p:nvSpPr>
          <p:cNvPr id="9" name="Tijdelijke aanduiding voor voettekst 8"/>
          <p:cNvSpPr>
            <a:spLocks noGrp="1"/>
          </p:cNvSpPr>
          <p:nvPr>
            <p:ph type="ftr" sz="quarter" idx="11"/>
          </p:nvPr>
        </p:nvSpPr>
        <p:spPr/>
        <p:txBody>
          <a:bodyPr/>
          <a:lstStyle/>
          <a:p>
            <a:r>
              <a:rPr lang="nl-NL" dirty="0">
                <a:solidFill>
                  <a:prstClr val="black">
                    <a:tint val="75000"/>
                  </a:prstClr>
                </a:solidFill>
              </a:rPr>
              <a:t>JGZ richtlijn Gezonde slaap en slaapproblemen bij kinderen.</a:t>
            </a:r>
          </a:p>
        </p:txBody>
      </p:sp>
      <p:sp>
        <p:nvSpPr>
          <p:cNvPr id="10" name="Tijdelijke aanduiding voor dianummer 9"/>
          <p:cNvSpPr>
            <a:spLocks noGrp="1"/>
          </p:cNvSpPr>
          <p:nvPr>
            <p:ph type="sldNum" sz="quarter" idx="12"/>
          </p:nvPr>
        </p:nvSpPr>
        <p:spPr/>
        <p:txBody>
          <a:bodyPr/>
          <a:lstStyle/>
          <a:p>
            <a:fld id="{52236286-4DC8-46DE-9269-8F728FBC0641}" type="slidenum">
              <a:rPr lang="nl-NL" smtClean="0">
                <a:solidFill>
                  <a:prstClr val="black"/>
                </a:solidFill>
              </a:rPr>
              <a:pPr/>
              <a:t>‹nr.›</a:t>
            </a:fld>
            <a:endParaRPr lang="nl-NL" dirty="0">
              <a:solidFill>
                <a:prstClr val="black"/>
              </a:solidFill>
            </a:endParaRPr>
          </a:p>
        </p:txBody>
      </p:sp>
    </p:spTree>
    <p:extLst>
      <p:ext uri="{BB962C8B-B14F-4D97-AF65-F5344CB8AC3E}">
        <p14:creationId xmlns:p14="http://schemas.microsoft.com/office/powerpoint/2010/main" val="71580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image">
    <p:spTree>
      <p:nvGrpSpPr>
        <p:cNvPr id="1" name=""/>
        <p:cNvGrpSpPr/>
        <p:nvPr/>
      </p:nvGrpSpPr>
      <p:grpSpPr>
        <a:xfrm>
          <a:off x="0" y="0"/>
          <a:ext cx="0" cy="0"/>
          <a:chOff x="0" y="0"/>
          <a:chExt cx="0" cy="0"/>
        </a:xfrm>
      </p:grpSpPr>
      <p:pic>
        <p:nvPicPr>
          <p:cNvPr id="10" name="Afbeelding 9" descr="tno_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a:xfrm>
            <a:off x="556486" y="1342800"/>
            <a:ext cx="8054114" cy="720000"/>
          </a:xfrm>
        </p:spPr>
        <p:txBody>
          <a:bodyPr/>
          <a:lstStyle/>
          <a:p>
            <a:r>
              <a:rPr lang="nl-NL" dirty="0"/>
              <a:t>Klik om de stijl te bewerken</a:t>
            </a:r>
          </a:p>
        </p:txBody>
      </p:sp>
      <p:sp>
        <p:nvSpPr>
          <p:cNvPr id="6" name="Tijdelijke aanduiding voor dianummer 5"/>
          <p:cNvSpPr>
            <a:spLocks noGrp="1"/>
          </p:cNvSpPr>
          <p:nvPr>
            <p:ph type="sldNum" sz="quarter" idx="12"/>
          </p:nvPr>
        </p:nvSpPr>
        <p:spPr>
          <a:xfrm>
            <a:off x="556486" y="6525344"/>
            <a:ext cx="1800000" cy="168990"/>
          </a:xfrm>
        </p:spPr>
        <p:txBody>
          <a:bodyPr/>
          <a:lstStyle/>
          <a:p>
            <a:fld id="{52236286-4DC8-46DE-9269-8F728FBC0641}" type="slidenum">
              <a:rPr lang="nl-NL" smtClean="0">
                <a:solidFill>
                  <a:prstClr val="black"/>
                </a:solidFill>
              </a:rPr>
              <a:pPr/>
              <a:t>‹nr.›</a:t>
            </a:fld>
            <a:endParaRPr lang="nl-NL" dirty="0">
              <a:solidFill>
                <a:prstClr val="black"/>
              </a:solidFill>
            </a:endParaRPr>
          </a:p>
        </p:txBody>
      </p:sp>
      <p:pic>
        <p:nvPicPr>
          <p:cNvPr id="11" name="Afbeelding 10" descr="pijltje_terug.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07226" y="6582838"/>
            <a:ext cx="69230" cy="144000"/>
          </a:xfrm>
          <a:prstGeom prst="rect">
            <a:avLst/>
          </a:prstGeom>
        </p:spPr>
      </p:pic>
      <p:sp>
        <p:nvSpPr>
          <p:cNvPr id="7" name="Tijdelijke aanduiding voor afbeelding 157"/>
          <p:cNvSpPr>
            <a:spLocks noGrp="1"/>
          </p:cNvSpPr>
          <p:nvPr>
            <p:ph type="pic" sz="quarter" idx="10"/>
          </p:nvPr>
        </p:nvSpPr>
        <p:spPr>
          <a:xfrm>
            <a:off x="0" y="2204864"/>
            <a:ext cx="9144000" cy="4176464"/>
          </a:xfrm>
        </p:spPr>
        <p:txBody>
          <a:bodyPr/>
          <a:lstStyle>
            <a:lvl1pPr marL="0" indent="0">
              <a:lnSpc>
                <a:spcPct val="100000"/>
              </a:lnSpc>
              <a:buFont typeface="Arial"/>
              <a:buNone/>
              <a:defRPr sz="1800"/>
            </a:lvl1pPr>
          </a:lstStyle>
          <a:p>
            <a:endParaRPr lang="nl-NL" dirty="0"/>
          </a:p>
        </p:txBody>
      </p:sp>
    </p:spTree>
    <p:extLst>
      <p:ext uri="{BB962C8B-B14F-4D97-AF65-F5344CB8AC3E}">
        <p14:creationId xmlns:p14="http://schemas.microsoft.com/office/powerpoint/2010/main" val="1809307087"/>
      </p:ext>
    </p:extLst>
  </p:cSld>
  <p:clrMapOvr>
    <a:masterClrMapping/>
  </p:clrMapOvr>
  <p:transition spd="slow">
    <p:fade thruBlk="1"/>
  </p:transition>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_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73672" y="1922482"/>
            <a:ext cx="7574792" cy="1866557"/>
          </a:xfrm>
        </p:spPr>
        <p:txBody>
          <a:bodyPr/>
          <a:lstStyle>
            <a:lvl1pPr>
              <a:lnSpc>
                <a:spcPct val="100000"/>
              </a:lnSpc>
              <a:defRPr sz="3000" spc="0">
                <a:solidFill>
                  <a:schemeClr val="tx1"/>
                </a:solidFill>
              </a:defRPr>
            </a:lvl1pPr>
          </a:lstStyle>
          <a:p>
            <a:r>
              <a:rPr lang="nl-NL" dirty="0"/>
              <a:t>Titelstijl van model bewerken</a:t>
            </a:r>
          </a:p>
        </p:txBody>
      </p:sp>
      <p:grpSp>
        <p:nvGrpSpPr>
          <p:cNvPr id="4" name="Groep 3"/>
          <p:cNvGrpSpPr/>
          <p:nvPr userDrawn="1"/>
        </p:nvGrpSpPr>
        <p:grpSpPr>
          <a:xfrm>
            <a:off x="964284" y="2027964"/>
            <a:ext cx="57847" cy="2466080"/>
            <a:chOff x="964284" y="2027964"/>
            <a:chExt cx="57847" cy="2466080"/>
          </a:xfrm>
        </p:grpSpPr>
        <p:pic>
          <p:nvPicPr>
            <p:cNvPr id="5" name="Afbeelding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4284" y="2027964"/>
              <a:ext cx="57847" cy="213591"/>
            </a:xfrm>
            <a:prstGeom prst="rect">
              <a:avLst/>
            </a:prstGeom>
          </p:spPr>
        </p:pic>
        <p:cxnSp>
          <p:nvCxnSpPr>
            <p:cNvPr id="6" name="Rechte verbindingslijn 5"/>
            <p:cNvCxnSpPr/>
            <p:nvPr userDrawn="1"/>
          </p:nvCxnSpPr>
          <p:spPr>
            <a:xfrm flipV="1">
              <a:off x="979257" y="2334044"/>
              <a:ext cx="0" cy="216000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3" name="Afbeelding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7" y="4279448"/>
            <a:ext cx="9143245" cy="512021"/>
          </a:xfrm>
          <a:prstGeom prst="rect">
            <a:avLst/>
          </a:prstGeom>
        </p:spPr>
      </p:pic>
      <p:sp>
        <p:nvSpPr>
          <p:cNvPr id="7" name="Rechthoek 6"/>
          <p:cNvSpPr/>
          <p:nvPr userDrawn="1"/>
        </p:nvSpPr>
        <p:spPr>
          <a:xfrm>
            <a:off x="0" y="0"/>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7"/>
          <p:cNvSpPr/>
          <p:nvPr userDrawn="1"/>
        </p:nvSpPr>
        <p:spPr>
          <a:xfrm>
            <a:off x="0" y="5502374"/>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141613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hf sldNum="0"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Bullet Image">
    <p:spTree>
      <p:nvGrpSpPr>
        <p:cNvPr id="1" name=""/>
        <p:cNvGrpSpPr/>
        <p:nvPr/>
      </p:nvGrpSpPr>
      <p:grpSpPr>
        <a:xfrm>
          <a:off x="0" y="0"/>
          <a:ext cx="0" cy="0"/>
          <a:chOff x="0" y="0"/>
          <a:chExt cx="0" cy="0"/>
        </a:xfrm>
      </p:grpSpPr>
      <p:pic>
        <p:nvPicPr>
          <p:cNvPr id="4" name="Afbeelding 3" descr="tno_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a:xfrm>
            <a:off x="556486" y="1342800"/>
            <a:ext cx="8054114" cy="720000"/>
          </a:xfrm>
        </p:spPr>
        <p:txBody>
          <a:bodyPr/>
          <a:lstStyle/>
          <a:p>
            <a:r>
              <a:rPr lang="nl-NL" dirty="0"/>
              <a:t>Klik om de stijl te bewerken</a:t>
            </a:r>
          </a:p>
        </p:txBody>
      </p:sp>
      <p:sp>
        <p:nvSpPr>
          <p:cNvPr id="3" name="Tijdelijke aanduiding voor inhoud 2"/>
          <p:cNvSpPr>
            <a:spLocks noGrp="1"/>
          </p:cNvSpPr>
          <p:nvPr>
            <p:ph idx="1"/>
          </p:nvPr>
        </p:nvSpPr>
        <p:spPr>
          <a:xfrm>
            <a:off x="556486" y="2199600"/>
            <a:ext cx="4014000" cy="4182150"/>
          </a:xfrm>
        </p:spPr>
        <p:txBody>
          <a:bodyPr/>
          <a:lstStyle>
            <a:lvl1pPr marL="185738" indent="-185738">
              <a:buSzPct val="100000"/>
              <a:buFontTx/>
              <a:buBlip>
                <a:blip r:embed="rId3"/>
              </a:buBlip>
              <a:defRPr/>
            </a:lvl1pPr>
            <a:lvl2pPr marL="357188" indent="-171450">
              <a:buSzPct val="100000"/>
              <a:buFontTx/>
              <a:buBlip>
                <a:blip r:embed="rId3"/>
              </a:buBlip>
              <a:defRPr/>
            </a:lvl2pPr>
            <a:lvl3pPr marL="542925" indent="-187325">
              <a:buSzPct val="100000"/>
              <a:buFontTx/>
              <a:buBlip>
                <a:blip r:embed="rId3"/>
              </a:buBlip>
              <a:defRPr/>
            </a:lvl3pPr>
            <a:lvl4pPr marL="715963" indent="-173038">
              <a:buSzPct val="100000"/>
              <a:buFontTx/>
              <a:buBlip>
                <a:blip r:embed="rId3"/>
              </a:buBlip>
              <a:defRPr/>
            </a:lvl4pPr>
            <a:lvl5pPr marL="901700" indent="-187325">
              <a:buSzPct val="100000"/>
              <a:buFontTx/>
              <a:buBlip>
                <a:blip r:embed="rId3"/>
              </a:buBlip>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8" name="Tijdelijke aanduiding voor datum 7"/>
          <p:cNvSpPr>
            <a:spLocks noGrp="1"/>
          </p:cNvSpPr>
          <p:nvPr>
            <p:ph type="dt" sz="half" idx="10"/>
          </p:nvPr>
        </p:nvSpPr>
        <p:spPr/>
        <p:txBody>
          <a:bodyPr/>
          <a:lstStyle/>
          <a:p>
            <a:fld id="{BA2F1CCD-21EB-4427-B20F-7B83CADCB2D4}" type="datetimeFigureOut">
              <a:rPr lang="nl-NL" smtClean="0">
                <a:solidFill>
                  <a:prstClr val="black">
                    <a:tint val="75000"/>
                  </a:prstClr>
                </a:solidFill>
              </a:rPr>
              <a:pPr/>
              <a:t>24-4-2017</a:t>
            </a:fld>
            <a:endParaRPr lang="nl-NL" dirty="0">
              <a:solidFill>
                <a:prstClr val="black">
                  <a:tint val="75000"/>
                </a:prstClr>
              </a:solidFill>
            </a:endParaRPr>
          </a:p>
        </p:txBody>
      </p:sp>
      <p:sp>
        <p:nvSpPr>
          <p:cNvPr id="9" name="Tijdelijke aanduiding voor voettekst 8"/>
          <p:cNvSpPr>
            <a:spLocks noGrp="1"/>
          </p:cNvSpPr>
          <p:nvPr>
            <p:ph type="ftr" sz="quarter" idx="11"/>
          </p:nvPr>
        </p:nvSpPr>
        <p:spPr/>
        <p:txBody>
          <a:bodyPr/>
          <a:lstStyle/>
          <a:p>
            <a:r>
              <a:rPr lang="nl-NL" dirty="0">
                <a:solidFill>
                  <a:prstClr val="black">
                    <a:tint val="75000"/>
                  </a:prstClr>
                </a:solidFill>
              </a:rPr>
              <a:t>JGZ richtlijn Gezonde slaap en slaapproblemen bij kinderen.</a:t>
            </a:r>
          </a:p>
        </p:txBody>
      </p:sp>
      <p:sp>
        <p:nvSpPr>
          <p:cNvPr id="10" name="Tijdelijke aanduiding voor dianummer 9"/>
          <p:cNvSpPr>
            <a:spLocks noGrp="1"/>
          </p:cNvSpPr>
          <p:nvPr>
            <p:ph type="sldNum" sz="quarter" idx="12"/>
          </p:nvPr>
        </p:nvSpPr>
        <p:spPr/>
        <p:txBody>
          <a:bodyPr/>
          <a:lstStyle/>
          <a:p>
            <a:fld id="{52236286-4DC8-46DE-9269-8F728FBC0641}" type="slidenum">
              <a:rPr lang="nl-NL" smtClean="0">
                <a:solidFill>
                  <a:prstClr val="black"/>
                </a:solidFill>
              </a:rPr>
              <a:pPr/>
              <a:t>‹nr.›</a:t>
            </a:fld>
            <a:endParaRPr lang="nl-NL" dirty="0">
              <a:solidFill>
                <a:prstClr val="black"/>
              </a:solidFill>
            </a:endParaRPr>
          </a:p>
        </p:txBody>
      </p:sp>
      <p:sp>
        <p:nvSpPr>
          <p:cNvPr id="11" name="Tijdelijke aanduiding voor inhoud 2"/>
          <p:cNvSpPr>
            <a:spLocks noGrp="1"/>
          </p:cNvSpPr>
          <p:nvPr>
            <p:ph idx="13" hasCustomPrompt="1"/>
          </p:nvPr>
        </p:nvSpPr>
        <p:spPr>
          <a:xfrm>
            <a:off x="4932000" y="2206800"/>
            <a:ext cx="3672448" cy="4182150"/>
          </a:xfrm>
        </p:spPr>
        <p:txBody>
          <a:bodyPr/>
          <a:lstStyle>
            <a:lvl1pPr marL="0" indent="0">
              <a:buSzPct val="100000"/>
              <a:buFontTx/>
              <a:buNone/>
              <a:defRPr baseline="0"/>
            </a:lvl1pPr>
            <a:lvl2pPr marL="357188" indent="-171450">
              <a:buSzPct val="100000"/>
              <a:buFontTx/>
              <a:buBlip>
                <a:blip r:embed="rId3"/>
              </a:buBlip>
              <a:defRPr/>
            </a:lvl2pPr>
            <a:lvl3pPr marL="542925" indent="-187325">
              <a:buSzPct val="100000"/>
              <a:buFontTx/>
              <a:buBlip>
                <a:blip r:embed="rId3"/>
              </a:buBlip>
              <a:defRPr/>
            </a:lvl3pPr>
            <a:lvl4pPr marL="715963" indent="-173038">
              <a:buSzPct val="100000"/>
              <a:buFontTx/>
              <a:buBlip>
                <a:blip r:embed="rId3"/>
              </a:buBlip>
              <a:defRPr/>
            </a:lvl4pPr>
            <a:lvl5pPr marL="901700" indent="-187325">
              <a:buSzPct val="100000"/>
              <a:buFontTx/>
              <a:buBlip>
                <a:blip r:embed="rId3"/>
              </a:buBlip>
              <a:defRPr/>
            </a:lvl5pPr>
          </a:lstStyle>
          <a:p>
            <a:pPr lvl="0"/>
            <a:r>
              <a:rPr lang="nl-NL" dirty="0" err="1"/>
              <a:t>Insert</a:t>
            </a:r>
            <a:r>
              <a:rPr lang="nl-NL" dirty="0"/>
              <a:t> image </a:t>
            </a:r>
            <a:r>
              <a:rPr lang="nl-NL" dirty="0" err="1"/>
              <a:t>here</a:t>
            </a:r>
            <a:endParaRPr lang="nl-NL" dirty="0"/>
          </a:p>
        </p:txBody>
      </p:sp>
    </p:spTree>
    <p:extLst>
      <p:ext uri="{BB962C8B-B14F-4D97-AF65-F5344CB8AC3E}">
        <p14:creationId xmlns:p14="http://schemas.microsoft.com/office/powerpoint/2010/main" val="351788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p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2" name="Groep 1"/>
          <p:cNvGrpSpPr/>
          <p:nvPr userDrawn="1"/>
        </p:nvGrpSpPr>
        <p:grpSpPr>
          <a:xfrm>
            <a:off x="539552" y="900233"/>
            <a:ext cx="54120" cy="3028186"/>
            <a:chOff x="539552" y="900233"/>
            <a:chExt cx="54120" cy="3028186"/>
          </a:xfrm>
        </p:grpSpPr>
        <p:cxnSp>
          <p:nvCxnSpPr>
            <p:cNvPr id="5" name="Rechte verbindingslijn 4"/>
            <p:cNvCxnSpPr/>
            <p:nvPr userDrawn="1"/>
          </p:nvCxnSpPr>
          <p:spPr>
            <a:xfrm flipV="1">
              <a:off x="551844" y="900233"/>
              <a:ext cx="0" cy="273960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Afbeelding 5" descr="timeline_pijl_wi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9552" y="3730419"/>
              <a:ext cx="54120" cy="198000"/>
            </a:xfrm>
            <a:prstGeom prst="rect">
              <a:avLst/>
            </a:prstGeom>
          </p:spPr>
        </p:pic>
      </p:grpSp>
      <p:sp>
        <p:nvSpPr>
          <p:cNvPr id="7" name="Titel 1"/>
          <p:cNvSpPr>
            <a:spLocks noGrp="1"/>
          </p:cNvSpPr>
          <p:nvPr>
            <p:ph type="title"/>
          </p:nvPr>
        </p:nvSpPr>
        <p:spPr>
          <a:xfrm>
            <a:off x="776785" y="737708"/>
            <a:ext cx="8165932" cy="3382344"/>
          </a:xfrm>
        </p:spPr>
        <p:txBody>
          <a:bodyPr anchor="b"/>
          <a:lstStyle>
            <a:lvl1pPr>
              <a:lnSpc>
                <a:spcPct val="90000"/>
              </a:lnSpc>
              <a:defRPr sz="7000" spc="0">
                <a:solidFill>
                  <a:schemeClr val="bg1"/>
                </a:solidFill>
              </a:defRPr>
            </a:lvl1pPr>
          </a:lstStyle>
          <a:p>
            <a:r>
              <a:rPr lang="nl-NL" dirty="0"/>
              <a:t>Klik om de stijl te bewerken</a:t>
            </a:r>
          </a:p>
        </p:txBody>
      </p:sp>
    </p:spTree>
    <p:extLst>
      <p:ext uri="{BB962C8B-B14F-4D97-AF65-F5344CB8AC3E}">
        <p14:creationId xmlns:p14="http://schemas.microsoft.com/office/powerpoint/2010/main" val="186636098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hf sldNum="0"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pter_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33818"/>
            <a:ext cx="9144000" cy="274319"/>
          </a:xfrm>
          <a:prstGeom prst="rect">
            <a:avLst/>
          </a:prstGeom>
        </p:spPr>
      </p:pic>
      <p:grpSp>
        <p:nvGrpSpPr>
          <p:cNvPr id="3" name="Groep 2"/>
          <p:cNvGrpSpPr/>
          <p:nvPr userDrawn="1"/>
        </p:nvGrpSpPr>
        <p:grpSpPr>
          <a:xfrm>
            <a:off x="539800" y="900233"/>
            <a:ext cx="53624" cy="3028186"/>
            <a:chOff x="539800" y="900233"/>
            <a:chExt cx="53624" cy="3028186"/>
          </a:xfrm>
        </p:grpSpPr>
        <p:cxnSp>
          <p:nvCxnSpPr>
            <p:cNvPr id="5" name="Rechte verbindingslijn 4"/>
            <p:cNvCxnSpPr/>
            <p:nvPr userDrawn="1"/>
          </p:nvCxnSpPr>
          <p:spPr>
            <a:xfrm flipV="1">
              <a:off x="551844" y="900233"/>
              <a:ext cx="0" cy="273960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6" name="Afbeelding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9800" y="3730419"/>
              <a:ext cx="53624" cy="198000"/>
            </a:xfrm>
            <a:prstGeom prst="rect">
              <a:avLst/>
            </a:prstGeom>
          </p:spPr>
        </p:pic>
      </p:grpSp>
      <p:sp>
        <p:nvSpPr>
          <p:cNvPr id="7" name="Titel 1"/>
          <p:cNvSpPr>
            <a:spLocks noGrp="1"/>
          </p:cNvSpPr>
          <p:nvPr userDrawn="1">
            <p:ph type="title"/>
          </p:nvPr>
        </p:nvSpPr>
        <p:spPr>
          <a:xfrm>
            <a:off x="776785" y="737708"/>
            <a:ext cx="8165932" cy="3382344"/>
          </a:xfrm>
        </p:spPr>
        <p:txBody>
          <a:bodyPr anchor="b"/>
          <a:lstStyle>
            <a:lvl1pPr>
              <a:lnSpc>
                <a:spcPct val="90000"/>
              </a:lnSpc>
              <a:defRPr sz="7000" spc="0">
                <a:solidFill>
                  <a:schemeClr val="tx1"/>
                </a:solidFill>
              </a:defRPr>
            </a:lvl1pPr>
          </a:lstStyle>
          <a:p>
            <a:r>
              <a:rPr lang="nl-NL" dirty="0"/>
              <a:t>Klik om de stijl te bewerken</a:t>
            </a:r>
          </a:p>
        </p:txBody>
      </p:sp>
    </p:spTree>
    <p:extLst>
      <p:ext uri="{BB962C8B-B14F-4D97-AF65-F5344CB8AC3E}">
        <p14:creationId xmlns:p14="http://schemas.microsoft.com/office/powerpoint/2010/main" val="227292164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hf sldNum="0"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howca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73672" y="1922482"/>
            <a:ext cx="7574792" cy="1866557"/>
          </a:xfrm>
        </p:spPr>
        <p:txBody>
          <a:bodyPr/>
          <a:lstStyle>
            <a:lvl1pPr>
              <a:lnSpc>
                <a:spcPct val="100000"/>
              </a:lnSpc>
              <a:defRPr sz="3000" spc="0">
                <a:solidFill>
                  <a:srgbClr val="FFFFFF"/>
                </a:solidFill>
              </a:defRPr>
            </a:lvl1pPr>
          </a:lstStyle>
          <a:p>
            <a:r>
              <a:rPr lang="nl-NL" dirty="0"/>
              <a:t>Titelstijl van model bewerken</a:t>
            </a:r>
          </a:p>
        </p:txBody>
      </p:sp>
      <p:grpSp>
        <p:nvGrpSpPr>
          <p:cNvPr id="12" name="Groep 11"/>
          <p:cNvGrpSpPr/>
          <p:nvPr userDrawn="1"/>
        </p:nvGrpSpPr>
        <p:grpSpPr>
          <a:xfrm>
            <a:off x="964017" y="2027964"/>
            <a:ext cx="58382" cy="2466080"/>
            <a:chOff x="964017" y="2027964"/>
            <a:chExt cx="58382" cy="2466080"/>
          </a:xfrm>
        </p:grpSpPr>
        <p:pic>
          <p:nvPicPr>
            <p:cNvPr id="5" name="Afbeelding 4" descr="timeline_pijl_wi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4017" y="2027964"/>
              <a:ext cx="58382" cy="213591"/>
            </a:xfrm>
            <a:prstGeom prst="rect">
              <a:avLst/>
            </a:prstGeom>
          </p:spPr>
        </p:pic>
        <p:cxnSp>
          <p:nvCxnSpPr>
            <p:cNvPr id="6" name="Rechte verbindingslijn 5"/>
            <p:cNvCxnSpPr/>
            <p:nvPr userDrawn="1"/>
          </p:nvCxnSpPr>
          <p:spPr>
            <a:xfrm flipV="1">
              <a:off x="979257" y="2334044"/>
              <a:ext cx="0" cy="216000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7" name="Afbeelding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07226" y="6582839"/>
            <a:ext cx="69230" cy="143998"/>
          </a:xfrm>
          <a:prstGeom prst="rect">
            <a:avLst/>
          </a:prstGeom>
        </p:spPr>
      </p:pic>
      <p:sp>
        <p:nvSpPr>
          <p:cNvPr id="8" name="Tijdelijke aanduiding voor afbeelding 7"/>
          <p:cNvSpPr>
            <a:spLocks noGrp="1"/>
          </p:cNvSpPr>
          <p:nvPr>
            <p:ph type="pic" sz="quarter" idx="10"/>
          </p:nvPr>
        </p:nvSpPr>
        <p:spPr>
          <a:xfrm>
            <a:off x="8607226" y="6582839"/>
            <a:ext cx="69230" cy="143998"/>
          </a:xfrm>
        </p:spPr>
        <p:txBody>
          <a:bodyPr/>
          <a:lstStyle/>
          <a:p>
            <a:endParaRPr lang="nl-NL" dirty="0"/>
          </a:p>
        </p:txBody>
      </p:sp>
      <p:pic>
        <p:nvPicPr>
          <p:cNvPr id="9" name="Afbeelding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7" y="4629144"/>
            <a:ext cx="9143245" cy="158483"/>
          </a:xfrm>
          <a:prstGeom prst="rect">
            <a:avLst/>
          </a:prstGeom>
        </p:spPr>
      </p:pic>
      <p:sp>
        <p:nvSpPr>
          <p:cNvPr id="10" name="Rechthoek 9"/>
          <p:cNvSpPr/>
          <p:nvPr userDrawn="1"/>
        </p:nvSpPr>
        <p:spPr>
          <a:xfrm>
            <a:off x="0" y="0"/>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
        <p:nvSpPr>
          <p:cNvPr id="11" name="Rechthoek 10"/>
          <p:cNvSpPr/>
          <p:nvPr userDrawn="1"/>
        </p:nvSpPr>
        <p:spPr>
          <a:xfrm>
            <a:off x="0" y="5502374"/>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Tree>
    <p:extLst>
      <p:ext uri="{BB962C8B-B14F-4D97-AF65-F5344CB8AC3E}">
        <p14:creationId xmlns:p14="http://schemas.microsoft.com/office/powerpoint/2010/main" val="380466354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howcase_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73672" y="1922482"/>
            <a:ext cx="7574792" cy="1866557"/>
          </a:xfrm>
        </p:spPr>
        <p:txBody>
          <a:bodyPr/>
          <a:lstStyle>
            <a:lvl1pPr>
              <a:lnSpc>
                <a:spcPct val="100000"/>
              </a:lnSpc>
              <a:defRPr sz="3000" spc="0">
                <a:solidFill>
                  <a:schemeClr val="tx1"/>
                </a:solidFill>
              </a:defRPr>
            </a:lvl1pPr>
          </a:lstStyle>
          <a:p>
            <a:r>
              <a:rPr lang="nl-NL" dirty="0"/>
              <a:t>Titelstijl van model bewerken</a:t>
            </a:r>
          </a:p>
        </p:txBody>
      </p:sp>
      <p:grpSp>
        <p:nvGrpSpPr>
          <p:cNvPr id="3" name="Groep 2"/>
          <p:cNvGrpSpPr/>
          <p:nvPr userDrawn="1"/>
        </p:nvGrpSpPr>
        <p:grpSpPr>
          <a:xfrm>
            <a:off x="964284" y="2027964"/>
            <a:ext cx="57847" cy="2466080"/>
            <a:chOff x="964284" y="2027964"/>
            <a:chExt cx="57847" cy="2466080"/>
          </a:xfrm>
        </p:grpSpPr>
        <p:pic>
          <p:nvPicPr>
            <p:cNvPr id="5" name="Afbeelding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4284" y="2027964"/>
              <a:ext cx="57847" cy="213591"/>
            </a:xfrm>
            <a:prstGeom prst="rect">
              <a:avLst/>
            </a:prstGeom>
          </p:spPr>
        </p:pic>
        <p:cxnSp>
          <p:nvCxnSpPr>
            <p:cNvPr id="6" name="Rechte verbindingslijn 5"/>
            <p:cNvCxnSpPr/>
            <p:nvPr userDrawn="1"/>
          </p:nvCxnSpPr>
          <p:spPr>
            <a:xfrm flipV="1">
              <a:off x="979257" y="2334044"/>
              <a:ext cx="0" cy="216000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7" name="Afbeelding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07226" y="6582839"/>
            <a:ext cx="69230" cy="143998"/>
          </a:xfrm>
          <a:prstGeom prst="rect">
            <a:avLst/>
          </a:prstGeom>
        </p:spPr>
      </p:pic>
      <p:sp>
        <p:nvSpPr>
          <p:cNvPr id="8" name="Tijdelijke aanduiding voor afbeelding 7"/>
          <p:cNvSpPr>
            <a:spLocks noGrp="1"/>
          </p:cNvSpPr>
          <p:nvPr userDrawn="1">
            <p:ph type="pic" sz="quarter" idx="10"/>
          </p:nvPr>
        </p:nvSpPr>
        <p:spPr>
          <a:xfrm>
            <a:off x="8607226" y="6582839"/>
            <a:ext cx="69230" cy="143998"/>
          </a:xfrm>
        </p:spPr>
        <p:txBody>
          <a:bodyPr/>
          <a:lstStyle/>
          <a:p>
            <a:endParaRPr lang="nl-NL" dirty="0"/>
          </a:p>
        </p:txBody>
      </p:sp>
      <p:pic>
        <p:nvPicPr>
          <p:cNvPr id="9" name="Afbeelding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77" y="4632192"/>
            <a:ext cx="9143245" cy="152387"/>
          </a:xfrm>
          <a:prstGeom prst="rect">
            <a:avLst/>
          </a:prstGeom>
        </p:spPr>
      </p:pic>
      <p:sp>
        <p:nvSpPr>
          <p:cNvPr id="10" name="Rechthoek 9"/>
          <p:cNvSpPr/>
          <p:nvPr userDrawn="1"/>
        </p:nvSpPr>
        <p:spPr>
          <a:xfrm>
            <a:off x="0" y="0"/>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
        <p:nvSpPr>
          <p:cNvPr id="11" name="Rechthoek 10"/>
          <p:cNvSpPr/>
          <p:nvPr userDrawn="1"/>
        </p:nvSpPr>
        <p:spPr>
          <a:xfrm>
            <a:off x="0" y="5502374"/>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Tree>
    <p:extLst>
      <p:ext uri="{BB962C8B-B14F-4D97-AF65-F5344CB8AC3E}">
        <p14:creationId xmlns:p14="http://schemas.microsoft.com/office/powerpoint/2010/main" val="111536534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howcase_Target">
    <p:bg>
      <p:bgPr>
        <a:solidFill>
          <a:schemeClr val="bg2"/>
        </a:solidFill>
        <a:effectLst/>
      </p:bgPr>
    </p:bg>
    <p:spTree>
      <p:nvGrpSpPr>
        <p:cNvPr id="1" name=""/>
        <p:cNvGrpSpPr/>
        <p:nvPr/>
      </p:nvGrpSpPr>
      <p:grpSpPr>
        <a:xfrm>
          <a:off x="0" y="0"/>
          <a:ext cx="0" cy="0"/>
          <a:chOff x="0" y="0"/>
          <a:chExt cx="0" cy="0"/>
        </a:xfrm>
      </p:grpSpPr>
      <p:sp>
        <p:nvSpPr>
          <p:cNvPr id="11" name="Rechthoek 10"/>
          <p:cNvSpPr/>
          <p:nvPr userDrawn="1"/>
        </p:nvSpPr>
        <p:spPr>
          <a:xfrm>
            <a:off x="0" y="6390853"/>
            <a:ext cx="9143622" cy="4638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pic>
        <p:nvPicPr>
          <p:cNvPr id="4" name="Afbeelding 3" descr="tno_1.png"/>
          <p:cNvPicPr>
            <a:picLocks noChangeAspect="1"/>
          </p:cNvPicPr>
          <p:nvPr userDrawn="1"/>
        </p:nvPicPr>
        <p:blipFill rotWithShape="1">
          <a:blip r:embed="rId2" cstate="print">
            <a:extLst>
              <a:ext uri="{28A0092B-C50C-407E-A947-70E740481C1C}">
                <a14:useLocalDpi xmlns:a14="http://schemas.microsoft.com/office/drawing/2010/main" val="0"/>
              </a:ext>
            </a:extLst>
          </a:blip>
          <a:srcRect b="67917"/>
          <a:stretch/>
        </p:blipFill>
        <p:spPr>
          <a:xfrm>
            <a:off x="0" y="0"/>
            <a:ext cx="9144000" cy="2200275"/>
          </a:xfrm>
          <a:prstGeom prst="rect">
            <a:avLst/>
          </a:prstGeom>
          <a:solidFill>
            <a:srgbClr val="FFFFFF"/>
          </a:solidFill>
        </p:spPr>
      </p:pic>
      <p:sp>
        <p:nvSpPr>
          <p:cNvPr id="2" name="Titel 1"/>
          <p:cNvSpPr>
            <a:spLocks noGrp="1"/>
          </p:cNvSpPr>
          <p:nvPr>
            <p:ph type="title"/>
          </p:nvPr>
        </p:nvSpPr>
        <p:spPr>
          <a:xfrm>
            <a:off x="556486" y="1342800"/>
            <a:ext cx="8054114" cy="720000"/>
          </a:xfrm>
        </p:spPr>
        <p:txBody>
          <a:bodyPr/>
          <a:lstStyle/>
          <a:p>
            <a:r>
              <a:rPr lang="nl-NL" dirty="0"/>
              <a:t>Klik om de stijl te bewerken</a:t>
            </a:r>
          </a:p>
        </p:txBody>
      </p:sp>
      <p:sp>
        <p:nvSpPr>
          <p:cNvPr id="3" name="Tijdelijke aanduiding voor inhoud 2"/>
          <p:cNvSpPr>
            <a:spLocks noGrp="1"/>
          </p:cNvSpPr>
          <p:nvPr>
            <p:ph idx="1"/>
          </p:nvPr>
        </p:nvSpPr>
        <p:spPr>
          <a:xfrm>
            <a:off x="556486" y="2199600"/>
            <a:ext cx="8054114" cy="4182150"/>
          </a:xfrm>
          <a:solidFill>
            <a:srgbClr val="FFFFFF"/>
          </a:solidFill>
        </p:spPr>
        <p:txBody>
          <a:bodyPr/>
          <a:lstStyle>
            <a:lvl1pPr marL="185738" indent="-185738">
              <a:buSzPct val="100000"/>
              <a:buFontTx/>
              <a:buBlip>
                <a:blip r:embed="rId3"/>
              </a:buBlip>
              <a:defRPr/>
            </a:lvl1pPr>
            <a:lvl2pPr marL="357188" indent="-171450">
              <a:buSzPct val="100000"/>
              <a:buFontTx/>
              <a:buBlip>
                <a:blip r:embed="rId3"/>
              </a:buBlip>
              <a:defRPr/>
            </a:lvl2pPr>
            <a:lvl3pPr marL="542925" indent="-187325">
              <a:buSzPct val="100000"/>
              <a:buFontTx/>
              <a:buBlip>
                <a:blip r:embed="rId3"/>
              </a:buBlip>
              <a:defRPr/>
            </a:lvl3pPr>
            <a:lvl4pPr marL="715963" indent="-173038">
              <a:buSzPct val="100000"/>
              <a:buFontTx/>
              <a:buBlip>
                <a:blip r:embed="rId3"/>
              </a:buBlip>
              <a:defRPr/>
            </a:lvl4pPr>
            <a:lvl5pPr marL="901700" indent="-187325">
              <a:buSzPct val="100000"/>
              <a:buFontTx/>
              <a:buBlip>
                <a:blip r:embed="rId3"/>
              </a:buBlip>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8" name="Tijdelijke aanduiding voor datum 7"/>
          <p:cNvSpPr>
            <a:spLocks noGrp="1"/>
          </p:cNvSpPr>
          <p:nvPr>
            <p:ph type="dt" sz="half" idx="10"/>
          </p:nvPr>
        </p:nvSpPr>
        <p:spPr/>
        <p:txBody>
          <a:bodyPr/>
          <a:lstStyle/>
          <a:p>
            <a:fld id="{BA2F1CCD-21EB-4427-B20F-7B83CADCB2D4}" type="datetimeFigureOut">
              <a:rPr lang="nl-NL" smtClean="0">
                <a:solidFill>
                  <a:prstClr val="black">
                    <a:tint val="75000"/>
                  </a:prstClr>
                </a:solidFill>
              </a:rPr>
              <a:pPr/>
              <a:t>24-4-2017</a:t>
            </a:fld>
            <a:endParaRPr lang="nl-NL" dirty="0">
              <a:solidFill>
                <a:prstClr val="black">
                  <a:tint val="75000"/>
                </a:prstClr>
              </a:solidFill>
            </a:endParaRPr>
          </a:p>
        </p:txBody>
      </p:sp>
      <p:sp>
        <p:nvSpPr>
          <p:cNvPr id="9" name="Tijdelijke aanduiding voor voettekst 8"/>
          <p:cNvSpPr>
            <a:spLocks noGrp="1"/>
          </p:cNvSpPr>
          <p:nvPr>
            <p:ph type="ftr" sz="quarter" idx="11"/>
          </p:nvPr>
        </p:nvSpPr>
        <p:spPr/>
        <p:txBody>
          <a:bodyPr/>
          <a:lstStyle/>
          <a:p>
            <a:r>
              <a:rPr lang="nl-NL" dirty="0">
                <a:solidFill>
                  <a:prstClr val="black">
                    <a:tint val="75000"/>
                  </a:prstClr>
                </a:solidFill>
              </a:rPr>
              <a:t>JGZ richtlijn Gezonde slaap en slaapproblemen bij kinderen.</a:t>
            </a:r>
          </a:p>
        </p:txBody>
      </p:sp>
      <p:sp>
        <p:nvSpPr>
          <p:cNvPr id="10" name="Tijdelijke aanduiding voor dianummer 9"/>
          <p:cNvSpPr>
            <a:spLocks noGrp="1"/>
          </p:cNvSpPr>
          <p:nvPr>
            <p:ph type="sldNum" sz="quarter" idx="12"/>
          </p:nvPr>
        </p:nvSpPr>
        <p:spPr/>
        <p:txBody>
          <a:bodyPr/>
          <a:lstStyle/>
          <a:p>
            <a:fld id="{52236286-4DC8-46DE-9269-8F728FBC0641}" type="slidenum">
              <a:rPr lang="nl-NL" smtClean="0">
                <a:solidFill>
                  <a:prstClr val="black"/>
                </a:solidFill>
              </a:rPr>
              <a:pPr/>
              <a:t>‹nr.›</a:t>
            </a:fld>
            <a:endParaRPr lang="nl-NL" dirty="0">
              <a:solidFill>
                <a:prstClr val="black"/>
              </a:solidFill>
            </a:endParaRPr>
          </a:p>
        </p:txBody>
      </p:sp>
      <p:sp>
        <p:nvSpPr>
          <p:cNvPr id="12" name="Tijdelijke aanduiding voor afbeelding 7"/>
          <p:cNvSpPr>
            <a:spLocks noGrp="1"/>
          </p:cNvSpPr>
          <p:nvPr>
            <p:ph type="pic" sz="quarter" idx="13"/>
          </p:nvPr>
        </p:nvSpPr>
        <p:spPr>
          <a:xfrm>
            <a:off x="8679234" y="6562800"/>
            <a:ext cx="69230" cy="143998"/>
          </a:xfrm>
        </p:spPr>
        <p:txBody>
          <a:bodyPr/>
          <a:lstStyle>
            <a:lvl1pPr marL="0" indent="0">
              <a:buNone/>
              <a:defRPr/>
            </a:lvl1pPr>
          </a:lstStyle>
          <a:p>
            <a:endParaRPr lang="nl-NL" dirty="0"/>
          </a:p>
        </p:txBody>
      </p:sp>
      <p:sp>
        <p:nvSpPr>
          <p:cNvPr id="13" name="Rechthoek 12"/>
          <p:cNvSpPr/>
          <p:nvPr userDrawn="1"/>
        </p:nvSpPr>
        <p:spPr>
          <a:xfrm>
            <a:off x="-7200" y="2200275"/>
            <a:ext cx="9158400" cy="4190578"/>
          </a:xfrm>
          <a:prstGeom prst="rect">
            <a:avLst/>
          </a:prstGeom>
          <a:noFill/>
          <a:ln w="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Tree>
    <p:extLst>
      <p:ext uri="{BB962C8B-B14F-4D97-AF65-F5344CB8AC3E}">
        <p14:creationId xmlns:p14="http://schemas.microsoft.com/office/powerpoint/2010/main" val="12429785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accel="51000" fill="hold" nodeType="clickEffect">
                                  <p:stCondLst>
                                    <p:cond delay="0"/>
                                  </p:stCondLst>
                                  <p:childTnLst>
                                    <p:animClr clrSpc="rgb" dir="cw">
                                      <p:cBhvr>
                                        <p:cTn id="6" dur="1000" fill="hold"/>
                                        <p:tgtEl>
                                          <p:spTgt spid="13"/>
                                        </p:tgtEl>
                                        <p:attrNameLst>
                                          <p:attrName>fillcolor</p:attrName>
                                        </p:attrNameLst>
                                      </p:cBhvr>
                                      <p:to>
                                        <a:srgbClr val="FFFFFF"/>
                                      </p:to>
                                    </p:animClr>
                                    <p:set>
                                      <p:cBhvr>
                                        <p:cTn id="7" dur="1000" fill="hold"/>
                                        <p:tgtEl>
                                          <p:spTgt spid="13"/>
                                        </p:tgtEl>
                                        <p:attrNameLst>
                                          <p:attrName>fill.type</p:attrName>
                                        </p:attrNameLst>
                                      </p:cBhvr>
                                      <p:to>
                                        <p:strVal val="solid"/>
                                      </p:to>
                                    </p:set>
                                    <p:set>
                                      <p:cBhvr>
                                        <p:cTn id="8" dur="1000" fill="hold"/>
                                        <p:tgtEl>
                                          <p:spTgt spid="13"/>
                                        </p:tgtEl>
                                        <p:attrNameLst>
                                          <p:attrName>fill.on</p:attrName>
                                        </p:attrNameLst>
                                      </p:cBhvr>
                                      <p:to>
                                        <p:strVal val="true"/>
                                      </p:to>
                                    </p:set>
                                  </p:childTnLst>
                                </p:cTn>
                              </p:par>
                              <p:par>
                                <p:cTn id="9" presetID="10"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Lst>
  </p:timing>
  <p:hf sldNum="0"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howcase Navigation 15">
    <p:spTree>
      <p:nvGrpSpPr>
        <p:cNvPr id="1" name=""/>
        <p:cNvGrpSpPr/>
        <p:nvPr/>
      </p:nvGrpSpPr>
      <p:grpSpPr>
        <a:xfrm>
          <a:off x="0" y="0"/>
          <a:ext cx="0" cy="0"/>
          <a:chOff x="0" y="0"/>
          <a:chExt cx="0" cy="0"/>
        </a:xfrm>
      </p:grpSpPr>
      <p:pic>
        <p:nvPicPr>
          <p:cNvPr id="10" name="Afbeelding 9" descr="tno_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jdelijke aanduiding voor dianummer 5"/>
          <p:cNvSpPr>
            <a:spLocks noGrp="1"/>
          </p:cNvSpPr>
          <p:nvPr>
            <p:ph type="sldNum" sz="quarter" idx="12"/>
          </p:nvPr>
        </p:nvSpPr>
        <p:spPr>
          <a:xfrm>
            <a:off x="556486" y="6525344"/>
            <a:ext cx="1800000" cy="168990"/>
          </a:xfrm>
        </p:spPr>
        <p:txBody>
          <a:bodyPr/>
          <a:lstStyle/>
          <a:p>
            <a:fld id="{52236286-4DC8-46DE-9269-8F728FBC0641}" type="slidenum">
              <a:rPr lang="nl-NL" smtClean="0">
                <a:solidFill>
                  <a:prstClr val="black"/>
                </a:solidFill>
              </a:rPr>
              <a:pPr/>
              <a:t>‹nr.›</a:t>
            </a:fld>
            <a:endParaRPr lang="nl-NL" dirty="0">
              <a:solidFill>
                <a:prstClr val="black"/>
              </a:solidFill>
            </a:endParaRPr>
          </a:p>
        </p:txBody>
      </p:sp>
      <p:sp>
        <p:nvSpPr>
          <p:cNvPr id="12" name="Rechthoek 11"/>
          <p:cNvSpPr/>
          <p:nvPr userDrawn="1"/>
        </p:nvSpPr>
        <p:spPr>
          <a:xfrm>
            <a:off x="561777" y="1192928"/>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15" name="Tijdelijke aanduiding voor tekst 159"/>
          <p:cNvSpPr>
            <a:spLocks noGrp="1"/>
          </p:cNvSpPr>
          <p:nvPr>
            <p:ph type="body" sz="quarter" idx="11" hasCustomPrompt="1"/>
          </p:nvPr>
        </p:nvSpPr>
        <p:spPr>
          <a:xfrm>
            <a:off x="654540" y="1268565"/>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6" name="Tijdelijke aanduiding voor afbeelding 157"/>
          <p:cNvSpPr>
            <a:spLocks noGrp="1"/>
          </p:cNvSpPr>
          <p:nvPr>
            <p:ph type="pic" sz="quarter" idx="10"/>
          </p:nvPr>
        </p:nvSpPr>
        <p:spPr>
          <a:xfrm>
            <a:off x="654540" y="1799471"/>
            <a:ext cx="1224136" cy="835200"/>
          </a:xfrm>
        </p:spPr>
        <p:txBody>
          <a:bodyPr/>
          <a:lstStyle>
            <a:lvl1pPr marL="0" indent="0">
              <a:lnSpc>
                <a:spcPct val="100000"/>
              </a:lnSpc>
              <a:buFont typeface="Arial"/>
              <a:buNone/>
              <a:defRPr sz="550"/>
            </a:lvl1pPr>
          </a:lstStyle>
          <a:p>
            <a:endParaRPr lang="nl-NL"/>
          </a:p>
        </p:txBody>
      </p:sp>
      <p:pic>
        <p:nvPicPr>
          <p:cNvPr id="70" name="Afbeelding 6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44064" y="1280811"/>
            <a:ext cx="34612" cy="126000"/>
          </a:xfrm>
          <a:prstGeom prst="rect">
            <a:avLst/>
          </a:prstGeom>
        </p:spPr>
      </p:pic>
      <p:sp>
        <p:nvSpPr>
          <p:cNvPr id="71" name="Rechthoek 70"/>
          <p:cNvSpPr/>
          <p:nvPr userDrawn="1"/>
        </p:nvSpPr>
        <p:spPr>
          <a:xfrm>
            <a:off x="2226469" y="1192928"/>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72" name="Tijdelijke aanduiding voor tekst 159"/>
          <p:cNvSpPr>
            <a:spLocks noGrp="1"/>
          </p:cNvSpPr>
          <p:nvPr>
            <p:ph type="body" sz="quarter" idx="13" hasCustomPrompt="1"/>
          </p:nvPr>
        </p:nvSpPr>
        <p:spPr>
          <a:xfrm>
            <a:off x="2319232" y="1268565"/>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73" name="Tijdelijke aanduiding voor afbeelding 157"/>
          <p:cNvSpPr>
            <a:spLocks noGrp="1"/>
          </p:cNvSpPr>
          <p:nvPr>
            <p:ph type="pic" sz="quarter" idx="14"/>
          </p:nvPr>
        </p:nvSpPr>
        <p:spPr>
          <a:xfrm>
            <a:off x="2319232" y="1799471"/>
            <a:ext cx="1224136" cy="835200"/>
          </a:xfrm>
        </p:spPr>
        <p:txBody>
          <a:bodyPr/>
          <a:lstStyle>
            <a:lvl1pPr marL="0" indent="0">
              <a:lnSpc>
                <a:spcPct val="100000"/>
              </a:lnSpc>
              <a:buFont typeface="Arial"/>
              <a:buNone/>
              <a:defRPr sz="550"/>
            </a:lvl1pPr>
          </a:lstStyle>
          <a:p>
            <a:endParaRPr lang="nl-NL"/>
          </a:p>
        </p:txBody>
      </p:sp>
      <p:pic>
        <p:nvPicPr>
          <p:cNvPr id="74" name="Afbeelding 7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8756" y="1280811"/>
            <a:ext cx="34612" cy="126000"/>
          </a:xfrm>
          <a:prstGeom prst="rect">
            <a:avLst/>
          </a:prstGeom>
        </p:spPr>
      </p:pic>
      <p:sp>
        <p:nvSpPr>
          <p:cNvPr id="75" name="Rechthoek 74"/>
          <p:cNvSpPr/>
          <p:nvPr userDrawn="1"/>
        </p:nvSpPr>
        <p:spPr>
          <a:xfrm>
            <a:off x="3889003" y="1192928"/>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76" name="Tijdelijke aanduiding voor tekst 159"/>
          <p:cNvSpPr>
            <a:spLocks noGrp="1"/>
          </p:cNvSpPr>
          <p:nvPr>
            <p:ph type="body" sz="quarter" idx="15" hasCustomPrompt="1"/>
          </p:nvPr>
        </p:nvSpPr>
        <p:spPr>
          <a:xfrm>
            <a:off x="3981766" y="1268565"/>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77" name="Tijdelijke aanduiding voor afbeelding 157"/>
          <p:cNvSpPr>
            <a:spLocks noGrp="1"/>
          </p:cNvSpPr>
          <p:nvPr>
            <p:ph type="pic" sz="quarter" idx="16"/>
          </p:nvPr>
        </p:nvSpPr>
        <p:spPr>
          <a:xfrm>
            <a:off x="3981766" y="1799471"/>
            <a:ext cx="1224136" cy="835200"/>
          </a:xfrm>
        </p:spPr>
        <p:txBody>
          <a:bodyPr/>
          <a:lstStyle>
            <a:lvl1pPr marL="0" indent="0">
              <a:lnSpc>
                <a:spcPct val="100000"/>
              </a:lnSpc>
              <a:buFont typeface="Arial"/>
              <a:buNone/>
              <a:defRPr sz="550"/>
            </a:lvl1pPr>
          </a:lstStyle>
          <a:p>
            <a:endParaRPr lang="nl-NL"/>
          </a:p>
        </p:txBody>
      </p:sp>
      <p:pic>
        <p:nvPicPr>
          <p:cNvPr id="78" name="Afbeelding 7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71290" y="1280811"/>
            <a:ext cx="34612" cy="126000"/>
          </a:xfrm>
          <a:prstGeom prst="rect">
            <a:avLst/>
          </a:prstGeom>
        </p:spPr>
      </p:pic>
      <p:sp>
        <p:nvSpPr>
          <p:cNvPr id="79" name="Rechthoek 78"/>
          <p:cNvSpPr/>
          <p:nvPr userDrawn="1"/>
        </p:nvSpPr>
        <p:spPr>
          <a:xfrm>
            <a:off x="5550520" y="1192928"/>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80" name="Tijdelijke aanduiding voor tekst 159"/>
          <p:cNvSpPr>
            <a:spLocks noGrp="1"/>
          </p:cNvSpPr>
          <p:nvPr>
            <p:ph type="body" sz="quarter" idx="17" hasCustomPrompt="1"/>
          </p:nvPr>
        </p:nvSpPr>
        <p:spPr>
          <a:xfrm>
            <a:off x="5643283" y="1268565"/>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81" name="Tijdelijke aanduiding voor afbeelding 157"/>
          <p:cNvSpPr>
            <a:spLocks noGrp="1"/>
          </p:cNvSpPr>
          <p:nvPr>
            <p:ph type="pic" sz="quarter" idx="18"/>
          </p:nvPr>
        </p:nvSpPr>
        <p:spPr>
          <a:xfrm>
            <a:off x="5643283" y="1799471"/>
            <a:ext cx="1224136" cy="835200"/>
          </a:xfrm>
        </p:spPr>
        <p:txBody>
          <a:bodyPr/>
          <a:lstStyle>
            <a:lvl1pPr marL="0" indent="0">
              <a:lnSpc>
                <a:spcPct val="100000"/>
              </a:lnSpc>
              <a:buFont typeface="Arial"/>
              <a:buNone/>
              <a:defRPr sz="550"/>
            </a:lvl1pPr>
          </a:lstStyle>
          <a:p>
            <a:endParaRPr lang="nl-NL"/>
          </a:p>
        </p:txBody>
      </p:sp>
      <p:pic>
        <p:nvPicPr>
          <p:cNvPr id="82" name="Afbeelding 8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32807" y="1280811"/>
            <a:ext cx="34612" cy="126000"/>
          </a:xfrm>
          <a:prstGeom prst="rect">
            <a:avLst/>
          </a:prstGeom>
        </p:spPr>
      </p:pic>
      <p:sp>
        <p:nvSpPr>
          <p:cNvPr id="83" name="Rechthoek 82"/>
          <p:cNvSpPr/>
          <p:nvPr userDrawn="1"/>
        </p:nvSpPr>
        <p:spPr>
          <a:xfrm>
            <a:off x="7211763" y="1192928"/>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84" name="Tijdelijke aanduiding voor tekst 159"/>
          <p:cNvSpPr>
            <a:spLocks noGrp="1"/>
          </p:cNvSpPr>
          <p:nvPr>
            <p:ph type="body" sz="quarter" idx="19" hasCustomPrompt="1"/>
          </p:nvPr>
        </p:nvSpPr>
        <p:spPr>
          <a:xfrm>
            <a:off x="7304526" y="1268565"/>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85" name="Tijdelijke aanduiding voor afbeelding 157"/>
          <p:cNvSpPr>
            <a:spLocks noGrp="1"/>
          </p:cNvSpPr>
          <p:nvPr>
            <p:ph type="pic" sz="quarter" idx="20"/>
          </p:nvPr>
        </p:nvSpPr>
        <p:spPr>
          <a:xfrm>
            <a:off x="7304526" y="1799471"/>
            <a:ext cx="1224136" cy="835200"/>
          </a:xfrm>
        </p:spPr>
        <p:txBody>
          <a:bodyPr/>
          <a:lstStyle>
            <a:lvl1pPr marL="0" indent="0">
              <a:lnSpc>
                <a:spcPct val="100000"/>
              </a:lnSpc>
              <a:buFont typeface="Arial"/>
              <a:buNone/>
              <a:defRPr sz="550"/>
            </a:lvl1pPr>
          </a:lstStyle>
          <a:p>
            <a:endParaRPr lang="nl-NL"/>
          </a:p>
        </p:txBody>
      </p:sp>
      <p:pic>
        <p:nvPicPr>
          <p:cNvPr id="86" name="Afbeelding 8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94050" y="1280811"/>
            <a:ext cx="34612" cy="126000"/>
          </a:xfrm>
          <a:prstGeom prst="rect">
            <a:avLst/>
          </a:prstGeom>
        </p:spPr>
      </p:pic>
      <p:sp>
        <p:nvSpPr>
          <p:cNvPr id="87" name="Rechthoek 86"/>
          <p:cNvSpPr/>
          <p:nvPr userDrawn="1"/>
        </p:nvSpPr>
        <p:spPr>
          <a:xfrm>
            <a:off x="564952" y="2958852"/>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88" name="Tijdelijke aanduiding voor tekst 159"/>
          <p:cNvSpPr>
            <a:spLocks noGrp="1"/>
          </p:cNvSpPr>
          <p:nvPr>
            <p:ph type="body" sz="quarter" idx="21" hasCustomPrompt="1"/>
          </p:nvPr>
        </p:nvSpPr>
        <p:spPr>
          <a:xfrm>
            <a:off x="657715" y="3034489"/>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89" name="Tijdelijke aanduiding voor afbeelding 157"/>
          <p:cNvSpPr>
            <a:spLocks noGrp="1"/>
          </p:cNvSpPr>
          <p:nvPr>
            <p:ph type="pic" sz="quarter" idx="22"/>
          </p:nvPr>
        </p:nvSpPr>
        <p:spPr>
          <a:xfrm>
            <a:off x="657715" y="3565395"/>
            <a:ext cx="1224136" cy="835200"/>
          </a:xfrm>
        </p:spPr>
        <p:txBody>
          <a:bodyPr/>
          <a:lstStyle>
            <a:lvl1pPr marL="0" indent="0">
              <a:lnSpc>
                <a:spcPct val="100000"/>
              </a:lnSpc>
              <a:buFont typeface="Arial"/>
              <a:buNone/>
              <a:defRPr sz="550"/>
            </a:lvl1pPr>
          </a:lstStyle>
          <a:p>
            <a:endParaRPr lang="nl-NL"/>
          </a:p>
        </p:txBody>
      </p:sp>
      <p:pic>
        <p:nvPicPr>
          <p:cNvPr id="90" name="Afbeelding 8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47239" y="3046735"/>
            <a:ext cx="34612" cy="126000"/>
          </a:xfrm>
          <a:prstGeom prst="rect">
            <a:avLst/>
          </a:prstGeom>
        </p:spPr>
      </p:pic>
      <p:sp>
        <p:nvSpPr>
          <p:cNvPr id="91" name="Rechthoek 90"/>
          <p:cNvSpPr/>
          <p:nvPr userDrawn="1"/>
        </p:nvSpPr>
        <p:spPr>
          <a:xfrm>
            <a:off x="2229644" y="2958852"/>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92" name="Tijdelijke aanduiding voor tekst 159"/>
          <p:cNvSpPr>
            <a:spLocks noGrp="1"/>
          </p:cNvSpPr>
          <p:nvPr>
            <p:ph type="body" sz="quarter" idx="23" hasCustomPrompt="1"/>
          </p:nvPr>
        </p:nvSpPr>
        <p:spPr>
          <a:xfrm>
            <a:off x="2322407" y="3034489"/>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93" name="Tijdelijke aanduiding voor afbeelding 157"/>
          <p:cNvSpPr>
            <a:spLocks noGrp="1"/>
          </p:cNvSpPr>
          <p:nvPr>
            <p:ph type="pic" sz="quarter" idx="24"/>
          </p:nvPr>
        </p:nvSpPr>
        <p:spPr>
          <a:xfrm>
            <a:off x="2322407" y="3565395"/>
            <a:ext cx="1224136" cy="835200"/>
          </a:xfrm>
        </p:spPr>
        <p:txBody>
          <a:bodyPr/>
          <a:lstStyle>
            <a:lvl1pPr marL="0" indent="0">
              <a:lnSpc>
                <a:spcPct val="100000"/>
              </a:lnSpc>
              <a:buFont typeface="Arial"/>
              <a:buNone/>
              <a:defRPr sz="550"/>
            </a:lvl1pPr>
          </a:lstStyle>
          <a:p>
            <a:endParaRPr lang="nl-NL"/>
          </a:p>
        </p:txBody>
      </p:sp>
      <p:pic>
        <p:nvPicPr>
          <p:cNvPr id="94" name="Afbeelding 9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11931" y="3046735"/>
            <a:ext cx="34612" cy="126000"/>
          </a:xfrm>
          <a:prstGeom prst="rect">
            <a:avLst/>
          </a:prstGeom>
        </p:spPr>
      </p:pic>
      <p:sp>
        <p:nvSpPr>
          <p:cNvPr id="95" name="Rechthoek 94"/>
          <p:cNvSpPr/>
          <p:nvPr userDrawn="1"/>
        </p:nvSpPr>
        <p:spPr>
          <a:xfrm>
            <a:off x="3892178" y="2958852"/>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96" name="Tijdelijke aanduiding voor tekst 159"/>
          <p:cNvSpPr>
            <a:spLocks noGrp="1"/>
          </p:cNvSpPr>
          <p:nvPr>
            <p:ph type="body" sz="quarter" idx="25" hasCustomPrompt="1"/>
          </p:nvPr>
        </p:nvSpPr>
        <p:spPr>
          <a:xfrm>
            <a:off x="3984941" y="3034489"/>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97" name="Tijdelijke aanduiding voor afbeelding 157"/>
          <p:cNvSpPr>
            <a:spLocks noGrp="1"/>
          </p:cNvSpPr>
          <p:nvPr>
            <p:ph type="pic" sz="quarter" idx="26"/>
          </p:nvPr>
        </p:nvSpPr>
        <p:spPr>
          <a:xfrm>
            <a:off x="3984941" y="3565395"/>
            <a:ext cx="1224136" cy="835200"/>
          </a:xfrm>
        </p:spPr>
        <p:txBody>
          <a:bodyPr/>
          <a:lstStyle>
            <a:lvl1pPr marL="0" indent="0">
              <a:lnSpc>
                <a:spcPct val="100000"/>
              </a:lnSpc>
              <a:buFont typeface="Arial"/>
              <a:buNone/>
              <a:defRPr sz="550"/>
            </a:lvl1pPr>
          </a:lstStyle>
          <a:p>
            <a:endParaRPr lang="nl-NL"/>
          </a:p>
        </p:txBody>
      </p:sp>
      <p:pic>
        <p:nvPicPr>
          <p:cNvPr id="98" name="Afbeelding 9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74465" y="3046735"/>
            <a:ext cx="34612" cy="126000"/>
          </a:xfrm>
          <a:prstGeom prst="rect">
            <a:avLst/>
          </a:prstGeom>
        </p:spPr>
      </p:pic>
      <p:sp>
        <p:nvSpPr>
          <p:cNvPr id="99" name="Rechthoek 98"/>
          <p:cNvSpPr/>
          <p:nvPr userDrawn="1"/>
        </p:nvSpPr>
        <p:spPr>
          <a:xfrm>
            <a:off x="5553695" y="2958852"/>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100" name="Tijdelijke aanduiding voor tekst 159"/>
          <p:cNvSpPr>
            <a:spLocks noGrp="1"/>
          </p:cNvSpPr>
          <p:nvPr>
            <p:ph type="body" sz="quarter" idx="27" hasCustomPrompt="1"/>
          </p:nvPr>
        </p:nvSpPr>
        <p:spPr>
          <a:xfrm>
            <a:off x="5646458" y="3034489"/>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01" name="Tijdelijke aanduiding voor afbeelding 157"/>
          <p:cNvSpPr>
            <a:spLocks noGrp="1"/>
          </p:cNvSpPr>
          <p:nvPr>
            <p:ph type="pic" sz="quarter" idx="28"/>
          </p:nvPr>
        </p:nvSpPr>
        <p:spPr>
          <a:xfrm>
            <a:off x="5646458" y="3565395"/>
            <a:ext cx="1224136" cy="835200"/>
          </a:xfrm>
        </p:spPr>
        <p:txBody>
          <a:bodyPr/>
          <a:lstStyle>
            <a:lvl1pPr marL="0" indent="0">
              <a:lnSpc>
                <a:spcPct val="100000"/>
              </a:lnSpc>
              <a:buFont typeface="Arial"/>
              <a:buNone/>
              <a:defRPr sz="550"/>
            </a:lvl1pPr>
          </a:lstStyle>
          <a:p>
            <a:endParaRPr lang="nl-NL"/>
          </a:p>
        </p:txBody>
      </p:sp>
      <p:pic>
        <p:nvPicPr>
          <p:cNvPr id="102" name="Afbeelding 10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35982" y="3046735"/>
            <a:ext cx="34612" cy="126000"/>
          </a:xfrm>
          <a:prstGeom prst="rect">
            <a:avLst/>
          </a:prstGeom>
        </p:spPr>
      </p:pic>
      <p:sp>
        <p:nvSpPr>
          <p:cNvPr id="103" name="Rechthoek 102"/>
          <p:cNvSpPr/>
          <p:nvPr userDrawn="1"/>
        </p:nvSpPr>
        <p:spPr>
          <a:xfrm>
            <a:off x="7214938" y="2958852"/>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104" name="Tijdelijke aanduiding voor tekst 159"/>
          <p:cNvSpPr>
            <a:spLocks noGrp="1"/>
          </p:cNvSpPr>
          <p:nvPr>
            <p:ph type="body" sz="quarter" idx="29" hasCustomPrompt="1"/>
          </p:nvPr>
        </p:nvSpPr>
        <p:spPr>
          <a:xfrm>
            <a:off x="7307701" y="3034489"/>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05" name="Tijdelijke aanduiding voor afbeelding 157"/>
          <p:cNvSpPr>
            <a:spLocks noGrp="1"/>
          </p:cNvSpPr>
          <p:nvPr>
            <p:ph type="pic" sz="quarter" idx="30"/>
          </p:nvPr>
        </p:nvSpPr>
        <p:spPr>
          <a:xfrm>
            <a:off x="7307701" y="3565395"/>
            <a:ext cx="1224136" cy="835200"/>
          </a:xfrm>
        </p:spPr>
        <p:txBody>
          <a:bodyPr/>
          <a:lstStyle>
            <a:lvl1pPr marL="0" indent="0">
              <a:lnSpc>
                <a:spcPct val="100000"/>
              </a:lnSpc>
              <a:buFont typeface="Arial"/>
              <a:buNone/>
              <a:defRPr sz="550"/>
            </a:lvl1pPr>
          </a:lstStyle>
          <a:p>
            <a:endParaRPr lang="nl-NL"/>
          </a:p>
        </p:txBody>
      </p:sp>
      <p:pic>
        <p:nvPicPr>
          <p:cNvPr id="106" name="Afbeelding 10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97225" y="3046735"/>
            <a:ext cx="34612" cy="126000"/>
          </a:xfrm>
          <a:prstGeom prst="rect">
            <a:avLst/>
          </a:prstGeom>
        </p:spPr>
      </p:pic>
      <p:sp>
        <p:nvSpPr>
          <p:cNvPr id="107" name="Rechthoek 106"/>
          <p:cNvSpPr/>
          <p:nvPr userDrawn="1"/>
        </p:nvSpPr>
        <p:spPr>
          <a:xfrm>
            <a:off x="569144" y="4716636"/>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108" name="Tijdelijke aanduiding voor tekst 159"/>
          <p:cNvSpPr>
            <a:spLocks noGrp="1"/>
          </p:cNvSpPr>
          <p:nvPr>
            <p:ph type="body" sz="quarter" idx="31" hasCustomPrompt="1"/>
          </p:nvPr>
        </p:nvSpPr>
        <p:spPr>
          <a:xfrm>
            <a:off x="661907" y="4792273"/>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09" name="Tijdelijke aanduiding voor afbeelding 157"/>
          <p:cNvSpPr>
            <a:spLocks noGrp="1"/>
          </p:cNvSpPr>
          <p:nvPr>
            <p:ph type="pic" sz="quarter" idx="32"/>
          </p:nvPr>
        </p:nvSpPr>
        <p:spPr>
          <a:xfrm>
            <a:off x="661907" y="5323179"/>
            <a:ext cx="1224136" cy="835200"/>
          </a:xfrm>
        </p:spPr>
        <p:txBody>
          <a:bodyPr/>
          <a:lstStyle>
            <a:lvl1pPr marL="0" indent="0">
              <a:lnSpc>
                <a:spcPct val="100000"/>
              </a:lnSpc>
              <a:buFont typeface="Arial"/>
              <a:buNone/>
              <a:defRPr sz="550"/>
            </a:lvl1pPr>
          </a:lstStyle>
          <a:p>
            <a:endParaRPr lang="nl-NL"/>
          </a:p>
        </p:txBody>
      </p:sp>
      <p:pic>
        <p:nvPicPr>
          <p:cNvPr id="110" name="Afbeelding 10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1431" y="4804519"/>
            <a:ext cx="34612" cy="126000"/>
          </a:xfrm>
          <a:prstGeom prst="rect">
            <a:avLst/>
          </a:prstGeom>
        </p:spPr>
      </p:pic>
      <p:sp>
        <p:nvSpPr>
          <p:cNvPr id="111" name="Rechthoek 110"/>
          <p:cNvSpPr/>
          <p:nvPr userDrawn="1"/>
        </p:nvSpPr>
        <p:spPr>
          <a:xfrm>
            <a:off x="2233836" y="4716636"/>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112" name="Tijdelijke aanduiding voor tekst 159"/>
          <p:cNvSpPr>
            <a:spLocks noGrp="1"/>
          </p:cNvSpPr>
          <p:nvPr>
            <p:ph type="body" sz="quarter" idx="33" hasCustomPrompt="1"/>
          </p:nvPr>
        </p:nvSpPr>
        <p:spPr>
          <a:xfrm>
            <a:off x="2326599" y="4792273"/>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13" name="Tijdelijke aanduiding voor afbeelding 157"/>
          <p:cNvSpPr>
            <a:spLocks noGrp="1"/>
          </p:cNvSpPr>
          <p:nvPr>
            <p:ph type="pic" sz="quarter" idx="34"/>
          </p:nvPr>
        </p:nvSpPr>
        <p:spPr>
          <a:xfrm>
            <a:off x="2326599" y="5323179"/>
            <a:ext cx="1224136" cy="835200"/>
          </a:xfrm>
        </p:spPr>
        <p:txBody>
          <a:bodyPr/>
          <a:lstStyle>
            <a:lvl1pPr marL="0" indent="0">
              <a:lnSpc>
                <a:spcPct val="100000"/>
              </a:lnSpc>
              <a:buFont typeface="Arial"/>
              <a:buNone/>
              <a:defRPr sz="550"/>
            </a:lvl1pPr>
          </a:lstStyle>
          <a:p>
            <a:endParaRPr lang="nl-NL"/>
          </a:p>
        </p:txBody>
      </p:sp>
      <p:pic>
        <p:nvPicPr>
          <p:cNvPr id="114" name="Afbeelding 1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16123" y="4804519"/>
            <a:ext cx="34612" cy="126000"/>
          </a:xfrm>
          <a:prstGeom prst="rect">
            <a:avLst/>
          </a:prstGeom>
        </p:spPr>
      </p:pic>
      <p:sp>
        <p:nvSpPr>
          <p:cNvPr id="115" name="Rechthoek 114"/>
          <p:cNvSpPr/>
          <p:nvPr userDrawn="1"/>
        </p:nvSpPr>
        <p:spPr>
          <a:xfrm>
            <a:off x="3896370" y="4716636"/>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116" name="Tijdelijke aanduiding voor tekst 159"/>
          <p:cNvSpPr>
            <a:spLocks noGrp="1"/>
          </p:cNvSpPr>
          <p:nvPr>
            <p:ph type="body" sz="quarter" idx="35" hasCustomPrompt="1"/>
          </p:nvPr>
        </p:nvSpPr>
        <p:spPr>
          <a:xfrm>
            <a:off x="3989133" y="4792273"/>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17" name="Tijdelijke aanduiding voor afbeelding 157"/>
          <p:cNvSpPr>
            <a:spLocks noGrp="1"/>
          </p:cNvSpPr>
          <p:nvPr>
            <p:ph type="pic" sz="quarter" idx="36"/>
          </p:nvPr>
        </p:nvSpPr>
        <p:spPr>
          <a:xfrm>
            <a:off x="3989133" y="5323179"/>
            <a:ext cx="1224136" cy="835200"/>
          </a:xfrm>
        </p:spPr>
        <p:txBody>
          <a:bodyPr/>
          <a:lstStyle>
            <a:lvl1pPr marL="0" indent="0">
              <a:lnSpc>
                <a:spcPct val="100000"/>
              </a:lnSpc>
              <a:buFont typeface="Arial"/>
              <a:buNone/>
              <a:defRPr sz="550"/>
            </a:lvl1pPr>
          </a:lstStyle>
          <a:p>
            <a:endParaRPr lang="nl-NL"/>
          </a:p>
        </p:txBody>
      </p:sp>
      <p:pic>
        <p:nvPicPr>
          <p:cNvPr id="118" name="Afbeelding 1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78657" y="4804519"/>
            <a:ext cx="34612" cy="126000"/>
          </a:xfrm>
          <a:prstGeom prst="rect">
            <a:avLst/>
          </a:prstGeom>
        </p:spPr>
      </p:pic>
      <p:sp>
        <p:nvSpPr>
          <p:cNvPr id="119" name="Rechthoek 118"/>
          <p:cNvSpPr/>
          <p:nvPr userDrawn="1"/>
        </p:nvSpPr>
        <p:spPr>
          <a:xfrm>
            <a:off x="5557887" y="4716636"/>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120" name="Tijdelijke aanduiding voor tekst 159"/>
          <p:cNvSpPr>
            <a:spLocks noGrp="1"/>
          </p:cNvSpPr>
          <p:nvPr>
            <p:ph type="body" sz="quarter" idx="37" hasCustomPrompt="1"/>
          </p:nvPr>
        </p:nvSpPr>
        <p:spPr>
          <a:xfrm>
            <a:off x="5650650" y="4792273"/>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21" name="Tijdelijke aanduiding voor afbeelding 157"/>
          <p:cNvSpPr>
            <a:spLocks noGrp="1"/>
          </p:cNvSpPr>
          <p:nvPr>
            <p:ph type="pic" sz="quarter" idx="38"/>
          </p:nvPr>
        </p:nvSpPr>
        <p:spPr>
          <a:xfrm>
            <a:off x="5650650" y="5323179"/>
            <a:ext cx="1224136" cy="835200"/>
          </a:xfrm>
        </p:spPr>
        <p:txBody>
          <a:bodyPr/>
          <a:lstStyle>
            <a:lvl1pPr marL="0" indent="0">
              <a:lnSpc>
                <a:spcPct val="100000"/>
              </a:lnSpc>
              <a:buFont typeface="Arial"/>
              <a:buNone/>
              <a:defRPr sz="550"/>
            </a:lvl1pPr>
          </a:lstStyle>
          <a:p>
            <a:endParaRPr lang="nl-NL"/>
          </a:p>
        </p:txBody>
      </p:sp>
      <p:pic>
        <p:nvPicPr>
          <p:cNvPr id="122" name="Afbeelding 1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40174" y="4804519"/>
            <a:ext cx="34612" cy="126000"/>
          </a:xfrm>
          <a:prstGeom prst="rect">
            <a:avLst/>
          </a:prstGeom>
        </p:spPr>
      </p:pic>
      <p:sp>
        <p:nvSpPr>
          <p:cNvPr id="123" name="Rechthoek 122"/>
          <p:cNvSpPr/>
          <p:nvPr userDrawn="1"/>
        </p:nvSpPr>
        <p:spPr>
          <a:xfrm>
            <a:off x="7219130" y="4716636"/>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124" name="Tijdelijke aanduiding voor tekst 159"/>
          <p:cNvSpPr>
            <a:spLocks noGrp="1"/>
          </p:cNvSpPr>
          <p:nvPr>
            <p:ph type="body" sz="quarter" idx="39" hasCustomPrompt="1"/>
          </p:nvPr>
        </p:nvSpPr>
        <p:spPr>
          <a:xfrm>
            <a:off x="7311893" y="4792273"/>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25" name="Tijdelijke aanduiding voor afbeelding 157"/>
          <p:cNvSpPr>
            <a:spLocks noGrp="1"/>
          </p:cNvSpPr>
          <p:nvPr>
            <p:ph type="pic" sz="quarter" idx="40"/>
          </p:nvPr>
        </p:nvSpPr>
        <p:spPr>
          <a:xfrm>
            <a:off x="7311893" y="5323179"/>
            <a:ext cx="1224136" cy="835200"/>
          </a:xfrm>
        </p:spPr>
        <p:txBody>
          <a:bodyPr/>
          <a:lstStyle>
            <a:lvl1pPr marL="0" indent="0">
              <a:lnSpc>
                <a:spcPct val="100000"/>
              </a:lnSpc>
              <a:buFont typeface="Arial"/>
              <a:buNone/>
              <a:defRPr sz="550"/>
            </a:lvl1pPr>
          </a:lstStyle>
          <a:p>
            <a:endParaRPr lang="nl-NL"/>
          </a:p>
        </p:txBody>
      </p:sp>
      <p:pic>
        <p:nvPicPr>
          <p:cNvPr id="126" name="Afbeelding 1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01417" y="4804519"/>
            <a:ext cx="34612" cy="126000"/>
          </a:xfrm>
          <a:prstGeom prst="rect">
            <a:avLst/>
          </a:prstGeom>
        </p:spPr>
      </p:pic>
      <p:sp>
        <p:nvSpPr>
          <p:cNvPr id="2" name="Tijdelijke aanduiding voor datum 1"/>
          <p:cNvSpPr>
            <a:spLocks noGrp="1"/>
          </p:cNvSpPr>
          <p:nvPr>
            <p:ph type="dt" sz="half" idx="41"/>
          </p:nvPr>
        </p:nvSpPr>
        <p:spPr/>
        <p:txBody>
          <a:bodyPr/>
          <a:lstStyle/>
          <a:p>
            <a:fld id="{BA2F1CCD-21EB-4427-B20F-7B83CADCB2D4}" type="datetimeFigureOut">
              <a:rPr lang="nl-NL" smtClean="0">
                <a:solidFill>
                  <a:prstClr val="black">
                    <a:tint val="75000"/>
                  </a:prstClr>
                </a:solidFill>
              </a:rPr>
              <a:pPr/>
              <a:t>24-4-2017</a:t>
            </a:fld>
            <a:endParaRPr lang="nl-NL" dirty="0">
              <a:solidFill>
                <a:prstClr val="black">
                  <a:tint val="75000"/>
                </a:prstClr>
              </a:solidFill>
            </a:endParaRPr>
          </a:p>
        </p:txBody>
      </p:sp>
      <p:sp>
        <p:nvSpPr>
          <p:cNvPr id="3" name="Tijdelijke aanduiding voor voettekst 2"/>
          <p:cNvSpPr>
            <a:spLocks noGrp="1"/>
          </p:cNvSpPr>
          <p:nvPr>
            <p:ph type="ftr" sz="quarter" idx="42"/>
          </p:nvPr>
        </p:nvSpPr>
        <p:spPr/>
        <p:txBody>
          <a:bodyPr/>
          <a:lstStyle/>
          <a:p>
            <a:r>
              <a:rPr lang="nl-NL" dirty="0">
                <a:solidFill>
                  <a:prstClr val="black">
                    <a:tint val="75000"/>
                  </a:prstClr>
                </a:solidFill>
              </a:rPr>
              <a:t>JGZ richtlijn Gezonde slaap en slaapproblemen bij kinderen.</a:t>
            </a:r>
          </a:p>
        </p:txBody>
      </p:sp>
    </p:spTree>
    <p:extLst>
      <p:ext uri="{BB962C8B-B14F-4D97-AF65-F5344CB8AC3E}">
        <p14:creationId xmlns:p14="http://schemas.microsoft.com/office/powerpoint/2010/main" val="3291228001"/>
      </p:ext>
    </p:extLst>
  </p:cSld>
  <p:clrMapOvr>
    <a:masterClrMapping/>
  </p:clrMapOvr>
  <p:transition spd="slow">
    <p:fade thruBlk="1"/>
  </p:transition>
  <p:hf sldNum="0"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howcase Navigation 6">
    <p:spTree>
      <p:nvGrpSpPr>
        <p:cNvPr id="1" name=""/>
        <p:cNvGrpSpPr/>
        <p:nvPr/>
      </p:nvGrpSpPr>
      <p:grpSpPr>
        <a:xfrm>
          <a:off x="0" y="0"/>
          <a:ext cx="0" cy="0"/>
          <a:chOff x="0" y="0"/>
          <a:chExt cx="0" cy="0"/>
        </a:xfrm>
      </p:grpSpPr>
      <p:pic>
        <p:nvPicPr>
          <p:cNvPr id="10" name="Afbeelding 9" descr="tno_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jdelijke aanduiding voor dianummer 5"/>
          <p:cNvSpPr>
            <a:spLocks noGrp="1"/>
          </p:cNvSpPr>
          <p:nvPr>
            <p:ph type="sldNum" sz="quarter" idx="12"/>
          </p:nvPr>
        </p:nvSpPr>
        <p:spPr>
          <a:xfrm>
            <a:off x="556486" y="6525344"/>
            <a:ext cx="1800000" cy="168990"/>
          </a:xfrm>
        </p:spPr>
        <p:txBody>
          <a:bodyPr/>
          <a:lstStyle/>
          <a:p>
            <a:fld id="{52236286-4DC8-46DE-9269-8F728FBC0641}" type="slidenum">
              <a:rPr lang="nl-NL" smtClean="0">
                <a:solidFill>
                  <a:prstClr val="black"/>
                </a:solidFill>
              </a:rPr>
              <a:pPr/>
              <a:t>‹nr.›</a:t>
            </a:fld>
            <a:endParaRPr lang="nl-NL" dirty="0">
              <a:solidFill>
                <a:prstClr val="black"/>
              </a:solidFill>
            </a:endParaRPr>
          </a:p>
        </p:txBody>
      </p:sp>
      <p:sp>
        <p:nvSpPr>
          <p:cNvPr id="66" name="Rechthoek 65"/>
          <p:cNvSpPr/>
          <p:nvPr userDrawn="1"/>
        </p:nvSpPr>
        <p:spPr>
          <a:xfrm>
            <a:off x="561777" y="1192928"/>
            <a:ext cx="2484000"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67" name="Tijdelijke aanduiding voor tekst 159"/>
          <p:cNvSpPr>
            <a:spLocks noGrp="1"/>
          </p:cNvSpPr>
          <p:nvPr>
            <p:ph type="body" sz="quarter" idx="11" hasCustomPrompt="1"/>
          </p:nvPr>
        </p:nvSpPr>
        <p:spPr>
          <a:xfrm>
            <a:off x="654540" y="1268565"/>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68" name="Tijdelijke aanduiding voor afbeelding 157"/>
          <p:cNvSpPr>
            <a:spLocks noGrp="1"/>
          </p:cNvSpPr>
          <p:nvPr>
            <p:ph type="pic" sz="quarter" idx="10"/>
          </p:nvPr>
        </p:nvSpPr>
        <p:spPr>
          <a:xfrm>
            <a:off x="654540" y="1799471"/>
            <a:ext cx="2293200" cy="835200"/>
          </a:xfrm>
        </p:spPr>
        <p:txBody>
          <a:bodyPr/>
          <a:lstStyle>
            <a:lvl1pPr marL="0" indent="0">
              <a:lnSpc>
                <a:spcPct val="100000"/>
              </a:lnSpc>
              <a:buFont typeface="Arial"/>
              <a:buNone/>
              <a:defRPr sz="550"/>
            </a:lvl1pPr>
          </a:lstStyle>
          <a:p>
            <a:endParaRPr lang="nl-NL" dirty="0"/>
          </a:p>
        </p:txBody>
      </p:sp>
      <p:pic>
        <p:nvPicPr>
          <p:cNvPr id="69" name="Afbeelding 6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91746" y="1280811"/>
            <a:ext cx="34612" cy="126000"/>
          </a:xfrm>
          <a:prstGeom prst="rect">
            <a:avLst/>
          </a:prstGeom>
        </p:spPr>
      </p:pic>
      <p:sp>
        <p:nvSpPr>
          <p:cNvPr id="150" name="Rechthoek 149"/>
          <p:cNvSpPr/>
          <p:nvPr userDrawn="1"/>
        </p:nvSpPr>
        <p:spPr>
          <a:xfrm>
            <a:off x="3320306" y="1196752"/>
            <a:ext cx="2484000"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151" name="Tijdelijke aanduiding voor tekst 159"/>
          <p:cNvSpPr>
            <a:spLocks noGrp="1"/>
          </p:cNvSpPr>
          <p:nvPr>
            <p:ph type="body" sz="quarter" idx="13" hasCustomPrompt="1"/>
          </p:nvPr>
        </p:nvSpPr>
        <p:spPr>
          <a:xfrm>
            <a:off x="3413069" y="1272389"/>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52" name="Tijdelijke aanduiding voor afbeelding 157"/>
          <p:cNvSpPr>
            <a:spLocks noGrp="1"/>
          </p:cNvSpPr>
          <p:nvPr>
            <p:ph type="pic" sz="quarter" idx="14"/>
          </p:nvPr>
        </p:nvSpPr>
        <p:spPr>
          <a:xfrm>
            <a:off x="3413069" y="1803295"/>
            <a:ext cx="2293200" cy="835200"/>
          </a:xfrm>
        </p:spPr>
        <p:txBody>
          <a:bodyPr/>
          <a:lstStyle>
            <a:lvl1pPr marL="0" indent="0">
              <a:lnSpc>
                <a:spcPct val="100000"/>
              </a:lnSpc>
              <a:buFont typeface="Arial"/>
              <a:buNone/>
              <a:defRPr sz="550"/>
            </a:lvl1pPr>
          </a:lstStyle>
          <a:p>
            <a:endParaRPr lang="nl-NL" dirty="0"/>
          </a:p>
        </p:txBody>
      </p:sp>
      <p:pic>
        <p:nvPicPr>
          <p:cNvPr id="153" name="Afbeelding 15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50275" y="1284635"/>
            <a:ext cx="34612" cy="126000"/>
          </a:xfrm>
          <a:prstGeom prst="rect">
            <a:avLst/>
          </a:prstGeom>
        </p:spPr>
      </p:pic>
      <p:sp>
        <p:nvSpPr>
          <p:cNvPr id="154" name="Rechthoek 153"/>
          <p:cNvSpPr/>
          <p:nvPr userDrawn="1"/>
        </p:nvSpPr>
        <p:spPr>
          <a:xfrm>
            <a:off x="6080190" y="1196752"/>
            <a:ext cx="2484000"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155" name="Tijdelijke aanduiding voor tekst 159"/>
          <p:cNvSpPr>
            <a:spLocks noGrp="1"/>
          </p:cNvSpPr>
          <p:nvPr>
            <p:ph type="body" sz="quarter" idx="15" hasCustomPrompt="1"/>
          </p:nvPr>
        </p:nvSpPr>
        <p:spPr>
          <a:xfrm>
            <a:off x="6172953" y="1272389"/>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56" name="Tijdelijke aanduiding voor afbeelding 157"/>
          <p:cNvSpPr>
            <a:spLocks noGrp="1"/>
          </p:cNvSpPr>
          <p:nvPr>
            <p:ph type="pic" sz="quarter" idx="16"/>
          </p:nvPr>
        </p:nvSpPr>
        <p:spPr>
          <a:xfrm>
            <a:off x="6172953" y="1803295"/>
            <a:ext cx="2293200" cy="835200"/>
          </a:xfrm>
        </p:spPr>
        <p:txBody>
          <a:bodyPr/>
          <a:lstStyle>
            <a:lvl1pPr marL="0" indent="0">
              <a:lnSpc>
                <a:spcPct val="100000"/>
              </a:lnSpc>
              <a:buFont typeface="Arial"/>
              <a:buNone/>
              <a:defRPr sz="550"/>
            </a:lvl1pPr>
          </a:lstStyle>
          <a:p>
            <a:endParaRPr lang="nl-NL" dirty="0"/>
          </a:p>
        </p:txBody>
      </p:sp>
      <p:pic>
        <p:nvPicPr>
          <p:cNvPr id="157" name="Afbeelding 15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0159" y="1284635"/>
            <a:ext cx="34612" cy="126000"/>
          </a:xfrm>
          <a:prstGeom prst="rect">
            <a:avLst/>
          </a:prstGeom>
        </p:spPr>
      </p:pic>
      <p:sp>
        <p:nvSpPr>
          <p:cNvPr id="158" name="Rechthoek 157"/>
          <p:cNvSpPr/>
          <p:nvPr userDrawn="1"/>
        </p:nvSpPr>
        <p:spPr>
          <a:xfrm>
            <a:off x="567110" y="2959869"/>
            <a:ext cx="2484000"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159" name="Tijdelijke aanduiding voor tekst 159"/>
          <p:cNvSpPr>
            <a:spLocks noGrp="1"/>
          </p:cNvSpPr>
          <p:nvPr>
            <p:ph type="body" sz="quarter" idx="17" hasCustomPrompt="1"/>
          </p:nvPr>
        </p:nvSpPr>
        <p:spPr>
          <a:xfrm>
            <a:off x="659873" y="3035506"/>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60" name="Tijdelijke aanduiding voor afbeelding 157"/>
          <p:cNvSpPr>
            <a:spLocks noGrp="1"/>
          </p:cNvSpPr>
          <p:nvPr>
            <p:ph type="pic" sz="quarter" idx="18"/>
          </p:nvPr>
        </p:nvSpPr>
        <p:spPr>
          <a:xfrm>
            <a:off x="659873" y="3566412"/>
            <a:ext cx="2293200" cy="835200"/>
          </a:xfrm>
        </p:spPr>
        <p:txBody>
          <a:bodyPr/>
          <a:lstStyle>
            <a:lvl1pPr marL="0" indent="0">
              <a:lnSpc>
                <a:spcPct val="100000"/>
              </a:lnSpc>
              <a:buFont typeface="Arial"/>
              <a:buNone/>
              <a:defRPr sz="550"/>
            </a:lvl1pPr>
          </a:lstStyle>
          <a:p>
            <a:endParaRPr lang="nl-NL" dirty="0"/>
          </a:p>
        </p:txBody>
      </p:sp>
      <p:pic>
        <p:nvPicPr>
          <p:cNvPr id="161" name="Afbeelding 16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97079" y="3047752"/>
            <a:ext cx="34612" cy="126000"/>
          </a:xfrm>
          <a:prstGeom prst="rect">
            <a:avLst/>
          </a:prstGeom>
        </p:spPr>
      </p:pic>
      <p:sp>
        <p:nvSpPr>
          <p:cNvPr id="162" name="Rechthoek 161"/>
          <p:cNvSpPr/>
          <p:nvPr userDrawn="1"/>
        </p:nvSpPr>
        <p:spPr>
          <a:xfrm>
            <a:off x="3325639" y="2963693"/>
            <a:ext cx="2484000"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163" name="Tijdelijke aanduiding voor tekst 159"/>
          <p:cNvSpPr>
            <a:spLocks noGrp="1"/>
          </p:cNvSpPr>
          <p:nvPr>
            <p:ph type="body" sz="quarter" idx="19" hasCustomPrompt="1"/>
          </p:nvPr>
        </p:nvSpPr>
        <p:spPr>
          <a:xfrm>
            <a:off x="3418402" y="3039330"/>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64" name="Tijdelijke aanduiding voor afbeelding 157"/>
          <p:cNvSpPr>
            <a:spLocks noGrp="1"/>
          </p:cNvSpPr>
          <p:nvPr>
            <p:ph type="pic" sz="quarter" idx="20"/>
          </p:nvPr>
        </p:nvSpPr>
        <p:spPr>
          <a:xfrm>
            <a:off x="3418402" y="3570236"/>
            <a:ext cx="2293200" cy="835200"/>
          </a:xfrm>
        </p:spPr>
        <p:txBody>
          <a:bodyPr/>
          <a:lstStyle>
            <a:lvl1pPr marL="0" indent="0">
              <a:lnSpc>
                <a:spcPct val="100000"/>
              </a:lnSpc>
              <a:buFont typeface="Arial"/>
              <a:buNone/>
              <a:defRPr sz="550"/>
            </a:lvl1pPr>
          </a:lstStyle>
          <a:p>
            <a:endParaRPr lang="nl-NL" dirty="0"/>
          </a:p>
        </p:txBody>
      </p:sp>
      <p:pic>
        <p:nvPicPr>
          <p:cNvPr id="165" name="Afbeelding 16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55608" y="3051576"/>
            <a:ext cx="34612" cy="126000"/>
          </a:xfrm>
          <a:prstGeom prst="rect">
            <a:avLst/>
          </a:prstGeom>
        </p:spPr>
      </p:pic>
      <p:sp>
        <p:nvSpPr>
          <p:cNvPr id="166" name="Rechthoek 165"/>
          <p:cNvSpPr/>
          <p:nvPr userDrawn="1"/>
        </p:nvSpPr>
        <p:spPr>
          <a:xfrm>
            <a:off x="6085523" y="2963693"/>
            <a:ext cx="2484000"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167" name="Tijdelijke aanduiding voor tekst 159"/>
          <p:cNvSpPr>
            <a:spLocks noGrp="1"/>
          </p:cNvSpPr>
          <p:nvPr>
            <p:ph type="body" sz="quarter" idx="21" hasCustomPrompt="1"/>
          </p:nvPr>
        </p:nvSpPr>
        <p:spPr>
          <a:xfrm>
            <a:off x="6178286" y="3039330"/>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68" name="Tijdelijke aanduiding voor afbeelding 157"/>
          <p:cNvSpPr>
            <a:spLocks noGrp="1"/>
          </p:cNvSpPr>
          <p:nvPr>
            <p:ph type="pic" sz="quarter" idx="22"/>
          </p:nvPr>
        </p:nvSpPr>
        <p:spPr>
          <a:xfrm>
            <a:off x="6178286" y="3570236"/>
            <a:ext cx="2293200" cy="835200"/>
          </a:xfrm>
        </p:spPr>
        <p:txBody>
          <a:bodyPr/>
          <a:lstStyle>
            <a:lvl1pPr marL="0" indent="0">
              <a:lnSpc>
                <a:spcPct val="100000"/>
              </a:lnSpc>
              <a:buFont typeface="Arial"/>
              <a:buNone/>
              <a:defRPr sz="550"/>
            </a:lvl1pPr>
          </a:lstStyle>
          <a:p>
            <a:endParaRPr lang="nl-NL" dirty="0"/>
          </a:p>
        </p:txBody>
      </p:sp>
      <p:pic>
        <p:nvPicPr>
          <p:cNvPr id="169" name="Afbeelding 16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5492" y="3051576"/>
            <a:ext cx="34612" cy="126000"/>
          </a:xfrm>
          <a:prstGeom prst="rect">
            <a:avLst/>
          </a:prstGeom>
        </p:spPr>
      </p:pic>
      <p:sp>
        <p:nvSpPr>
          <p:cNvPr id="170" name="Rechthoek 169"/>
          <p:cNvSpPr/>
          <p:nvPr userDrawn="1"/>
        </p:nvSpPr>
        <p:spPr>
          <a:xfrm>
            <a:off x="570285" y="4715619"/>
            <a:ext cx="2484000"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171" name="Tijdelijke aanduiding voor tekst 159"/>
          <p:cNvSpPr>
            <a:spLocks noGrp="1"/>
          </p:cNvSpPr>
          <p:nvPr>
            <p:ph type="body" sz="quarter" idx="23" hasCustomPrompt="1"/>
          </p:nvPr>
        </p:nvSpPr>
        <p:spPr>
          <a:xfrm>
            <a:off x="663048" y="4791256"/>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72" name="Tijdelijke aanduiding voor afbeelding 157"/>
          <p:cNvSpPr>
            <a:spLocks noGrp="1"/>
          </p:cNvSpPr>
          <p:nvPr>
            <p:ph type="pic" sz="quarter" idx="24"/>
          </p:nvPr>
        </p:nvSpPr>
        <p:spPr>
          <a:xfrm>
            <a:off x="663048" y="5322162"/>
            <a:ext cx="2293200" cy="835200"/>
          </a:xfrm>
        </p:spPr>
        <p:txBody>
          <a:bodyPr/>
          <a:lstStyle>
            <a:lvl1pPr marL="0" indent="0">
              <a:lnSpc>
                <a:spcPct val="100000"/>
              </a:lnSpc>
              <a:buFont typeface="Arial"/>
              <a:buNone/>
              <a:defRPr sz="550"/>
            </a:lvl1pPr>
          </a:lstStyle>
          <a:p>
            <a:endParaRPr lang="nl-NL" dirty="0"/>
          </a:p>
        </p:txBody>
      </p:sp>
      <p:pic>
        <p:nvPicPr>
          <p:cNvPr id="173" name="Afbeelding 17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00254" y="4803502"/>
            <a:ext cx="34612" cy="126000"/>
          </a:xfrm>
          <a:prstGeom prst="rect">
            <a:avLst/>
          </a:prstGeom>
        </p:spPr>
      </p:pic>
      <p:sp>
        <p:nvSpPr>
          <p:cNvPr id="174" name="Rechthoek 173"/>
          <p:cNvSpPr/>
          <p:nvPr userDrawn="1"/>
        </p:nvSpPr>
        <p:spPr>
          <a:xfrm>
            <a:off x="3328814" y="4719443"/>
            <a:ext cx="2484000"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175" name="Tijdelijke aanduiding voor tekst 159"/>
          <p:cNvSpPr>
            <a:spLocks noGrp="1"/>
          </p:cNvSpPr>
          <p:nvPr>
            <p:ph type="body" sz="quarter" idx="25" hasCustomPrompt="1"/>
          </p:nvPr>
        </p:nvSpPr>
        <p:spPr>
          <a:xfrm>
            <a:off x="3421577" y="4795080"/>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76" name="Tijdelijke aanduiding voor afbeelding 157"/>
          <p:cNvSpPr>
            <a:spLocks noGrp="1"/>
          </p:cNvSpPr>
          <p:nvPr>
            <p:ph type="pic" sz="quarter" idx="26"/>
          </p:nvPr>
        </p:nvSpPr>
        <p:spPr>
          <a:xfrm>
            <a:off x="3421577" y="5325986"/>
            <a:ext cx="2293200" cy="835200"/>
          </a:xfrm>
        </p:spPr>
        <p:txBody>
          <a:bodyPr/>
          <a:lstStyle>
            <a:lvl1pPr marL="0" indent="0">
              <a:lnSpc>
                <a:spcPct val="100000"/>
              </a:lnSpc>
              <a:buFont typeface="Arial"/>
              <a:buNone/>
              <a:defRPr sz="550"/>
            </a:lvl1pPr>
          </a:lstStyle>
          <a:p>
            <a:endParaRPr lang="nl-NL" dirty="0"/>
          </a:p>
        </p:txBody>
      </p:sp>
      <p:pic>
        <p:nvPicPr>
          <p:cNvPr id="177" name="Afbeelding 17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58783" y="4807326"/>
            <a:ext cx="34612" cy="126000"/>
          </a:xfrm>
          <a:prstGeom prst="rect">
            <a:avLst/>
          </a:prstGeom>
        </p:spPr>
      </p:pic>
      <p:sp>
        <p:nvSpPr>
          <p:cNvPr id="178" name="Rechthoek 177"/>
          <p:cNvSpPr/>
          <p:nvPr userDrawn="1"/>
        </p:nvSpPr>
        <p:spPr>
          <a:xfrm>
            <a:off x="6088698" y="4719443"/>
            <a:ext cx="2484000"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179" name="Tijdelijke aanduiding voor tekst 159"/>
          <p:cNvSpPr>
            <a:spLocks noGrp="1"/>
          </p:cNvSpPr>
          <p:nvPr>
            <p:ph type="body" sz="quarter" idx="27" hasCustomPrompt="1"/>
          </p:nvPr>
        </p:nvSpPr>
        <p:spPr>
          <a:xfrm>
            <a:off x="6181461" y="4795080"/>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a:t>Klik om titel aan te passen</a:t>
            </a:r>
          </a:p>
        </p:txBody>
      </p:sp>
      <p:sp>
        <p:nvSpPr>
          <p:cNvPr id="180" name="Tijdelijke aanduiding voor afbeelding 157"/>
          <p:cNvSpPr>
            <a:spLocks noGrp="1"/>
          </p:cNvSpPr>
          <p:nvPr>
            <p:ph type="pic" sz="quarter" idx="28"/>
          </p:nvPr>
        </p:nvSpPr>
        <p:spPr>
          <a:xfrm>
            <a:off x="6181461" y="5325986"/>
            <a:ext cx="2293200" cy="835200"/>
          </a:xfrm>
        </p:spPr>
        <p:txBody>
          <a:bodyPr/>
          <a:lstStyle>
            <a:lvl1pPr marL="0" indent="0">
              <a:lnSpc>
                <a:spcPct val="100000"/>
              </a:lnSpc>
              <a:buFont typeface="Arial"/>
              <a:buNone/>
              <a:defRPr sz="550"/>
            </a:lvl1pPr>
          </a:lstStyle>
          <a:p>
            <a:endParaRPr lang="nl-NL" dirty="0"/>
          </a:p>
        </p:txBody>
      </p:sp>
      <p:pic>
        <p:nvPicPr>
          <p:cNvPr id="181" name="Afbeelding 18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8667" y="4807326"/>
            <a:ext cx="34612" cy="126000"/>
          </a:xfrm>
          <a:prstGeom prst="rect">
            <a:avLst/>
          </a:prstGeom>
        </p:spPr>
      </p:pic>
      <p:sp>
        <p:nvSpPr>
          <p:cNvPr id="2" name="Tijdelijke aanduiding voor datum 1"/>
          <p:cNvSpPr>
            <a:spLocks noGrp="1"/>
          </p:cNvSpPr>
          <p:nvPr>
            <p:ph type="dt" sz="half" idx="29"/>
          </p:nvPr>
        </p:nvSpPr>
        <p:spPr/>
        <p:txBody>
          <a:bodyPr/>
          <a:lstStyle/>
          <a:p>
            <a:fld id="{BA2F1CCD-21EB-4427-B20F-7B83CADCB2D4}" type="datetimeFigureOut">
              <a:rPr lang="nl-NL" smtClean="0">
                <a:solidFill>
                  <a:prstClr val="black">
                    <a:tint val="75000"/>
                  </a:prstClr>
                </a:solidFill>
              </a:rPr>
              <a:pPr/>
              <a:t>24-4-2017</a:t>
            </a:fld>
            <a:endParaRPr lang="nl-NL" dirty="0">
              <a:solidFill>
                <a:prstClr val="black">
                  <a:tint val="75000"/>
                </a:prstClr>
              </a:solidFill>
            </a:endParaRPr>
          </a:p>
        </p:txBody>
      </p:sp>
      <p:sp>
        <p:nvSpPr>
          <p:cNvPr id="3" name="Tijdelijke aanduiding voor voettekst 2"/>
          <p:cNvSpPr>
            <a:spLocks noGrp="1"/>
          </p:cNvSpPr>
          <p:nvPr>
            <p:ph type="ftr" sz="quarter" idx="30"/>
          </p:nvPr>
        </p:nvSpPr>
        <p:spPr/>
        <p:txBody>
          <a:bodyPr/>
          <a:lstStyle/>
          <a:p>
            <a:r>
              <a:rPr lang="nl-NL" dirty="0">
                <a:solidFill>
                  <a:prstClr val="black">
                    <a:tint val="75000"/>
                  </a:prstClr>
                </a:solidFill>
              </a:rPr>
              <a:t>JGZ richtlijn Gezonde slaap en slaapproblemen bij kinderen.</a:t>
            </a:r>
          </a:p>
        </p:txBody>
      </p:sp>
    </p:spTree>
    <p:extLst>
      <p:ext uri="{BB962C8B-B14F-4D97-AF65-F5344CB8AC3E}">
        <p14:creationId xmlns:p14="http://schemas.microsoft.com/office/powerpoint/2010/main" val="647226932"/>
      </p:ext>
    </p:extLst>
  </p:cSld>
  <p:clrMapOvr>
    <a:masterClrMapping/>
  </p:clrMapOvr>
  <p:transition spd="slow">
    <p:fade thruBlk="1"/>
  </p:transition>
  <p:hf sldNum="0"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73672" y="1922482"/>
            <a:ext cx="7574792" cy="1866557"/>
          </a:xfrm>
        </p:spPr>
        <p:txBody>
          <a:bodyPr/>
          <a:lstStyle>
            <a:lvl1pPr>
              <a:lnSpc>
                <a:spcPct val="100000"/>
              </a:lnSpc>
              <a:defRPr sz="3000" spc="0">
                <a:solidFill>
                  <a:srgbClr val="FFFFFF"/>
                </a:solidFill>
              </a:defRPr>
            </a:lvl1pPr>
          </a:lstStyle>
          <a:p>
            <a:r>
              <a:rPr lang="nl-NL" dirty="0"/>
              <a:t>Titelstijl van model bewerken</a:t>
            </a:r>
          </a:p>
        </p:txBody>
      </p:sp>
      <p:grpSp>
        <p:nvGrpSpPr>
          <p:cNvPr id="9" name="Groep 8"/>
          <p:cNvGrpSpPr/>
          <p:nvPr userDrawn="1"/>
        </p:nvGrpSpPr>
        <p:grpSpPr>
          <a:xfrm>
            <a:off x="964017" y="2027964"/>
            <a:ext cx="58382" cy="2466080"/>
            <a:chOff x="964017" y="2027964"/>
            <a:chExt cx="58382" cy="2466080"/>
          </a:xfrm>
        </p:grpSpPr>
        <p:pic>
          <p:nvPicPr>
            <p:cNvPr id="5" name="Afbeelding 4" descr="timeline_pijl_wi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4017" y="2027964"/>
              <a:ext cx="58382" cy="213591"/>
            </a:xfrm>
            <a:prstGeom prst="rect">
              <a:avLst/>
            </a:prstGeom>
          </p:spPr>
        </p:pic>
        <p:cxnSp>
          <p:nvCxnSpPr>
            <p:cNvPr id="6" name="Rechte verbindingslijn 5"/>
            <p:cNvCxnSpPr/>
            <p:nvPr userDrawn="1"/>
          </p:nvCxnSpPr>
          <p:spPr>
            <a:xfrm flipV="1">
              <a:off x="979257" y="2334044"/>
              <a:ext cx="0" cy="216000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3" name="Afbeelding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7" y="4279448"/>
            <a:ext cx="9143245" cy="512022"/>
          </a:xfrm>
          <a:prstGeom prst="rect">
            <a:avLst/>
          </a:prstGeom>
        </p:spPr>
      </p:pic>
      <p:sp>
        <p:nvSpPr>
          <p:cNvPr id="7" name="Rechthoek 6"/>
          <p:cNvSpPr/>
          <p:nvPr userDrawn="1"/>
        </p:nvSpPr>
        <p:spPr>
          <a:xfrm>
            <a:off x="0" y="0"/>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
        <p:nvSpPr>
          <p:cNvPr id="8" name="Rechthoek 7"/>
          <p:cNvSpPr/>
          <p:nvPr userDrawn="1"/>
        </p:nvSpPr>
        <p:spPr>
          <a:xfrm>
            <a:off x="0" y="5502374"/>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Tree>
    <p:extLst>
      <p:ext uri="{BB962C8B-B14F-4D97-AF65-F5344CB8AC3E}">
        <p14:creationId xmlns:p14="http://schemas.microsoft.com/office/powerpoint/2010/main" val="2810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hf sldNum="0"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ank you_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73672" y="1922482"/>
            <a:ext cx="7574792" cy="1866557"/>
          </a:xfrm>
        </p:spPr>
        <p:txBody>
          <a:bodyPr/>
          <a:lstStyle>
            <a:lvl1pPr>
              <a:lnSpc>
                <a:spcPct val="100000"/>
              </a:lnSpc>
              <a:defRPr sz="3000" spc="0">
                <a:solidFill>
                  <a:schemeClr val="tx1"/>
                </a:solidFill>
              </a:defRPr>
            </a:lvl1pPr>
          </a:lstStyle>
          <a:p>
            <a:r>
              <a:rPr lang="nl-NL" dirty="0"/>
              <a:t>Titelstijl van model bewerken</a:t>
            </a:r>
          </a:p>
        </p:txBody>
      </p:sp>
      <p:grpSp>
        <p:nvGrpSpPr>
          <p:cNvPr id="4" name="Groep 3"/>
          <p:cNvGrpSpPr/>
          <p:nvPr userDrawn="1"/>
        </p:nvGrpSpPr>
        <p:grpSpPr>
          <a:xfrm>
            <a:off x="964284" y="2027964"/>
            <a:ext cx="57847" cy="2466080"/>
            <a:chOff x="964284" y="2027964"/>
            <a:chExt cx="57847" cy="2466080"/>
          </a:xfrm>
        </p:grpSpPr>
        <p:pic>
          <p:nvPicPr>
            <p:cNvPr id="5" name="Afbeelding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4284" y="2027964"/>
              <a:ext cx="57847" cy="213591"/>
            </a:xfrm>
            <a:prstGeom prst="rect">
              <a:avLst/>
            </a:prstGeom>
          </p:spPr>
        </p:pic>
        <p:cxnSp>
          <p:nvCxnSpPr>
            <p:cNvPr id="6" name="Rechte verbindingslijn 5"/>
            <p:cNvCxnSpPr/>
            <p:nvPr userDrawn="1"/>
          </p:nvCxnSpPr>
          <p:spPr>
            <a:xfrm flipV="1">
              <a:off x="979257" y="2334044"/>
              <a:ext cx="0" cy="216000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3" name="Afbeelding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7" y="4279448"/>
            <a:ext cx="9143245" cy="512021"/>
          </a:xfrm>
          <a:prstGeom prst="rect">
            <a:avLst/>
          </a:prstGeom>
        </p:spPr>
      </p:pic>
      <p:sp>
        <p:nvSpPr>
          <p:cNvPr id="7" name="Rechthoek 6"/>
          <p:cNvSpPr/>
          <p:nvPr userDrawn="1"/>
        </p:nvSpPr>
        <p:spPr>
          <a:xfrm>
            <a:off x="0" y="0"/>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
        <p:nvSpPr>
          <p:cNvPr id="8" name="Rechthoek 7"/>
          <p:cNvSpPr/>
          <p:nvPr userDrawn="1"/>
        </p:nvSpPr>
        <p:spPr>
          <a:xfrm>
            <a:off x="0" y="5502374"/>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Tree>
    <p:extLst>
      <p:ext uri="{BB962C8B-B14F-4D97-AF65-F5344CB8AC3E}">
        <p14:creationId xmlns:p14="http://schemas.microsoft.com/office/powerpoint/2010/main" val="54064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ntent Bullet">
    <p:spTree>
      <p:nvGrpSpPr>
        <p:cNvPr id="1" name=""/>
        <p:cNvGrpSpPr/>
        <p:nvPr/>
      </p:nvGrpSpPr>
      <p:grpSpPr>
        <a:xfrm>
          <a:off x="0" y="0"/>
          <a:ext cx="0" cy="0"/>
          <a:chOff x="0" y="0"/>
          <a:chExt cx="0" cy="0"/>
        </a:xfrm>
      </p:grpSpPr>
      <p:pic>
        <p:nvPicPr>
          <p:cNvPr id="4" name="Afbeelding 3" descr="tno_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a:xfrm>
            <a:off x="556486" y="1342800"/>
            <a:ext cx="8054114" cy="720000"/>
          </a:xfrm>
        </p:spPr>
        <p:txBody>
          <a:bodyPr/>
          <a:lstStyle/>
          <a:p>
            <a:r>
              <a:rPr lang="nl-NL" dirty="0"/>
              <a:t>Klik om de stijl te bewerken</a:t>
            </a:r>
          </a:p>
        </p:txBody>
      </p:sp>
      <p:sp>
        <p:nvSpPr>
          <p:cNvPr id="3" name="Tijdelijke aanduiding voor inhoud 2"/>
          <p:cNvSpPr>
            <a:spLocks noGrp="1"/>
          </p:cNvSpPr>
          <p:nvPr>
            <p:ph idx="1"/>
          </p:nvPr>
        </p:nvSpPr>
        <p:spPr>
          <a:xfrm>
            <a:off x="556486" y="2199600"/>
            <a:ext cx="8054114" cy="4182150"/>
          </a:xfrm>
        </p:spPr>
        <p:txBody>
          <a:bodyPr/>
          <a:lstStyle>
            <a:lvl1pPr marL="185738" indent="-185738">
              <a:buSzPct val="100000"/>
              <a:buFontTx/>
              <a:buBlip>
                <a:blip r:embed="rId3"/>
              </a:buBlip>
              <a:defRPr/>
            </a:lvl1pPr>
            <a:lvl2pPr marL="357188" indent="-171450">
              <a:buSzPct val="100000"/>
              <a:buFontTx/>
              <a:buBlip>
                <a:blip r:embed="rId3"/>
              </a:buBlip>
              <a:defRPr/>
            </a:lvl2pPr>
            <a:lvl3pPr marL="542925" indent="-187325">
              <a:buSzPct val="100000"/>
              <a:buFontTx/>
              <a:buBlip>
                <a:blip r:embed="rId3"/>
              </a:buBlip>
              <a:defRPr/>
            </a:lvl3pPr>
            <a:lvl4pPr marL="715963" indent="-173038">
              <a:buSzPct val="100000"/>
              <a:buFontTx/>
              <a:buBlip>
                <a:blip r:embed="rId3"/>
              </a:buBlip>
              <a:defRPr/>
            </a:lvl4pPr>
            <a:lvl5pPr marL="901700" indent="-187325">
              <a:buSzPct val="100000"/>
              <a:buFontTx/>
              <a:buBlip>
                <a:blip r:embed="rId3"/>
              </a:buBlip>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8" name="Tijdelijke aanduiding voor datum 7"/>
          <p:cNvSpPr>
            <a:spLocks noGrp="1"/>
          </p:cNvSpPr>
          <p:nvPr>
            <p:ph type="dt" sz="half" idx="10"/>
          </p:nvPr>
        </p:nvSpPr>
        <p:spPr/>
        <p:txBody>
          <a:bodyPr/>
          <a:lstStyle/>
          <a:p>
            <a:fld id="{BA2F1CCD-21EB-4427-B20F-7B83CADCB2D4}" type="datetimeFigureOut">
              <a:rPr lang="nl-NL" smtClean="0"/>
              <a:pPr/>
              <a:t>24-4-2017</a:t>
            </a:fld>
            <a:endParaRPr lang="nl-NL" dirty="0"/>
          </a:p>
        </p:txBody>
      </p:sp>
      <p:sp>
        <p:nvSpPr>
          <p:cNvPr id="9" name="Tijdelijke aanduiding voor voettekst 8"/>
          <p:cNvSpPr>
            <a:spLocks noGrp="1"/>
          </p:cNvSpPr>
          <p:nvPr>
            <p:ph type="ftr" sz="quarter" idx="11"/>
          </p:nvPr>
        </p:nvSpPr>
        <p:spPr/>
        <p:txBody>
          <a:bodyPr/>
          <a:lstStyle/>
          <a:p>
            <a:r>
              <a:rPr lang="nl-NL" dirty="0"/>
              <a:t>JGZ richtlijn Gezonde slaap en slaapproblemen bij kinderen.</a:t>
            </a:r>
          </a:p>
        </p:txBody>
      </p:sp>
      <p:sp>
        <p:nvSpPr>
          <p:cNvPr id="10" name="Tijdelijke aanduiding voor dianummer 9"/>
          <p:cNvSpPr>
            <a:spLocks noGrp="1"/>
          </p:cNvSpPr>
          <p:nvPr>
            <p:ph type="sldNum" sz="quarter" idx="12"/>
          </p:nvPr>
        </p:nvSpPr>
        <p:spPr/>
        <p:txBody>
          <a:bodyPr/>
          <a:lstStyle/>
          <a:p>
            <a:fld id="{52236286-4DC8-46DE-9269-8F728FBC0641}" type="slidenum">
              <a:rPr lang="nl-NL" smtClean="0"/>
              <a:pPr/>
              <a:t>‹nr.›</a:t>
            </a:fld>
            <a:endParaRPr lang="nl-NL" dirty="0"/>
          </a:p>
        </p:txBody>
      </p:sp>
    </p:spTree>
    <p:extLst>
      <p:ext uri="{BB962C8B-B14F-4D97-AF65-F5344CB8AC3E}">
        <p14:creationId xmlns:p14="http://schemas.microsoft.com/office/powerpoint/2010/main" val="414806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eldia">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1659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image">
    <p:spTree>
      <p:nvGrpSpPr>
        <p:cNvPr id="1" name=""/>
        <p:cNvGrpSpPr/>
        <p:nvPr/>
      </p:nvGrpSpPr>
      <p:grpSpPr>
        <a:xfrm>
          <a:off x="0" y="0"/>
          <a:ext cx="0" cy="0"/>
          <a:chOff x="0" y="0"/>
          <a:chExt cx="0" cy="0"/>
        </a:xfrm>
      </p:grpSpPr>
      <p:pic>
        <p:nvPicPr>
          <p:cNvPr id="10" name="Afbeelding 9" descr="tno_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a:xfrm>
            <a:off x="556486" y="1342800"/>
            <a:ext cx="8054114" cy="720000"/>
          </a:xfrm>
        </p:spPr>
        <p:txBody>
          <a:bodyPr/>
          <a:lstStyle/>
          <a:p>
            <a:r>
              <a:rPr lang="nl-NL" dirty="0"/>
              <a:t>Klik om de stijl te bewerken</a:t>
            </a:r>
          </a:p>
        </p:txBody>
      </p:sp>
      <p:sp>
        <p:nvSpPr>
          <p:cNvPr id="6" name="Tijdelijke aanduiding voor dianummer 5"/>
          <p:cNvSpPr>
            <a:spLocks noGrp="1"/>
          </p:cNvSpPr>
          <p:nvPr>
            <p:ph type="sldNum" sz="quarter" idx="12"/>
          </p:nvPr>
        </p:nvSpPr>
        <p:spPr>
          <a:xfrm>
            <a:off x="556486" y="6525344"/>
            <a:ext cx="1800000" cy="168990"/>
          </a:xfrm>
        </p:spPr>
        <p:txBody>
          <a:bodyPr/>
          <a:lstStyle/>
          <a:p>
            <a:fld id="{52236286-4DC8-46DE-9269-8F728FBC0641}" type="slidenum">
              <a:rPr lang="nl-NL" smtClean="0"/>
              <a:t>‹nr.›</a:t>
            </a:fld>
            <a:endParaRPr lang="nl-NL" dirty="0"/>
          </a:p>
        </p:txBody>
      </p:sp>
      <p:pic>
        <p:nvPicPr>
          <p:cNvPr id="11" name="Afbeelding 10" descr="pijltje_terug.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07226" y="6582838"/>
            <a:ext cx="69230" cy="144000"/>
          </a:xfrm>
          <a:prstGeom prst="rect">
            <a:avLst/>
          </a:prstGeom>
        </p:spPr>
      </p:pic>
      <p:sp>
        <p:nvSpPr>
          <p:cNvPr id="7" name="Tijdelijke aanduiding voor afbeelding 157"/>
          <p:cNvSpPr>
            <a:spLocks noGrp="1"/>
          </p:cNvSpPr>
          <p:nvPr>
            <p:ph type="pic" sz="quarter" idx="10"/>
          </p:nvPr>
        </p:nvSpPr>
        <p:spPr>
          <a:xfrm>
            <a:off x="0" y="2204864"/>
            <a:ext cx="9144000" cy="4176464"/>
          </a:xfrm>
        </p:spPr>
        <p:txBody>
          <a:bodyPr/>
          <a:lstStyle>
            <a:lvl1pPr marL="0" indent="0">
              <a:lnSpc>
                <a:spcPct val="100000"/>
              </a:lnSpc>
              <a:buFont typeface="Arial"/>
              <a:buNone/>
              <a:defRPr sz="1800"/>
            </a:lvl1pPr>
          </a:lstStyle>
          <a:p>
            <a:endParaRPr lang="nl-NL" dirty="0"/>
          </a:p>
        </p:txBody>
      </p:sp>
    </p:spTree>
    <p:extLst>
      <p:ext uri="{BB962C8B-B14F-4D97-AF65-F5344CB8AC3E}">
        <p14:creationId xmlns:p14="http://schemas.microsoft.com/office/powerpoint/2010/main" val="3367781380"/>
      </p:ext>
    </p:extLst>
  </p:cSld>
  <p:clrMapOvr>
    <a:masterClrMapping/>
  </p:clrMapOvr>
  <p:transition spd="slow">
    <p:fade thruBlk="1"/>
  </p:transition>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Image">
    <p:spTree>
      <p:nvGrpSpPr>
        <p:cNvPr id="1" name=""/>
        <p:cNvGrpSpPr/>
        <p:nvPr/>
      </p:nvGrpSpPr>
      <p:grpSpPr>
        <a:xfrm>
          <a:off x="0" y="0"/>
          <a:ext cx="0" cy="0"/>
          <a:chOff x="0" y="0"/>
          <a:chExt cx="0" cy="0"/>
        </a:xfrm>
      </p:grpSpPr>
      <p:pic>
        <p:nvPicPr>
          <p:cNvPr id="4" name="Afbeelding 3" descr="tno_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a:xfrm>
            <a:off x="556486" y="1342800"/>
            <a:ext cx="8054114" cy="720000"/>
          </a:xfrm>
        </p:spPr>
        <p:txBody>
          <a:bodyPr/>
          <a:lstStyle/>
          <a:p>
            <a:r>
              <a:rPr lang="nl-NL" dirty="0"/>
              <a:t>Klik om de stijl te bewerken</a:t>
            </a:r>
          </a:p>
        </p:txBody>
      </p:sp>
      <p:sp>
        <p:nvSpPr>
          <p:cNvPr id="3" name="Tijdelijke aanduiding voor inhoud 2"/>
          <p:cNvSpPr>
            <a:spLocks noGrp="1"/>
          </p:cNvSpPr>
          <p:nvPr>
            <p:ph idx="1"/>
          </p:nvPr>
        </p:nvSpPr>
        <p:spPr>
          <a:xfrm>
            <a:off x="556486" y="2199600"/>
            <a:ext cx="4014000" cy="4182150"/>
          </a:xfrm>
        </p:spPr>
        <p:txBody>
          <a:bodyPr/>
          <a:lstStyle>
            <a:lvl1pPr marL="185738" indent="-185738">
              <a:buSzPct val="100000"/>
              <a:buFontTx/>
              <a:buBlip>
                <a:blip r:embed="rId3"/>
              </a:buBlip>
              <a:defRPr/>
            </a:lvl1pPr>
            <a:lvl2pPr marL="357188" indent="-171450">
              <a:buSzPct val="100000"/>
              <a:buFontTx/>
              <a:buBlip>
                <a:blip r:embed="rId3"/>
              </a:buBlip>
              <a:defRPr/>
            </a:lvl2pPr>
            <a:lvl3pPr marL="542925" indent="-187325">
              <a:buSzPct val="100000"/>
              <a:buFontTx/>
              <a:buBlip>
                <a:blip r:embed="rId3"/>
              </a:buBlip>
              <a:defRPr/>
            </a:lvl3pPr>
            <a:lvl4pPr marL="715963" indent="-173038">
              <a:buSzPct val="100000"/>
              <a:buFontTx/>
              <a:buBlip>
                <a:blip r:embed="rId3"/>
              </a:buBlip>
              <a:defRPr/>
            </a:lvl4pPr>
            <a:lvl5pPr marL="901700" indent="-187325">
              <a:buSzPct val="100000"/>
              <a:buFontTx/>
              <a:buBlip>
                <a:blip r:embed="rId3"/>
              </a:buBlip>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8" name="Tijdelijke aanduiding voor datum 7"/>
          <p:cNvSpPr>
            <a:spLocks noGrp="1"/>
          </p:cNvSpPr>
          <p:nvPr>
            <p:ph type="dt" sz="half" idx="10"/>
          </p:nvPr>
        </p:nvSpPr>
        <p:spPr/>
        <p:txBody>
          <a:bodyPr/>
          <a:lstStyle/>
          <a:p>
            <a:fld id="{BA2F1CCD-21EB-4427-B20F-7B83CADCB2D4}" type="datetimeFigureOut">
              <a:rPr lang="nl-NL" smtClean="0"/>
              <a:pPr/>
              <a:t>24-4-2017</a:t>
            </a:fld>
            <a:endParaRPr lang="nl-NL" dirty="0"/>
          </a:p>
        </p:txBody>
      </p:sp>
      <p:sp>
        <p:nvSpPr>
          <p:cNvPr id="9" name="Tijdelijke aanduiding voor voettekst 8"/>
          <p:cNvSpPr>
            <a:spLocks noGrp="1"/>
          </p:cNvSpPr>
          <p:nvPr>
            <p:ph type="ftr" sz="quarter" idx="11"/>
          </p:nvPr>
        </p:nvSpPr>
        <p:spPr/>
        <p:txBody>
          <a:bodyPr/>
          <a:lstStyle/>
          <a:p>
            <a:r>
              <a:rPr lang="nl-NL" dirty="0"/>
              <a:t>JGZ richtlijn Gezonde slaap en slaapproblemen bij kinderen.</a:t>
            </a:r>
          </a:p>
        </p:txBody>
      </p:sp>
      <p:sp>
        <p:nvSpPr>
          <p:cNvPr id="10" name="Tijdelijke aanduiding voor dianummer 9"/>
          <p:cNvSpPr>
            <a:spLocks noGrp="1"/>
          </p:cNvSpPr>
          <p:nvPr>
            <p:ph type="sldNum" sz="quarter" idx="12"/>
          </p:nvPr>
        </p:nvSpPr>
        <p:spPr/>
        <p:txBody>
          <a:bodyPr/>
          <a:lstStyle/>
          <a:p>
            <a:fld id="{52236286-4DC8-46DE-9269-8F728FBC0641}" type="slidenum">
              <a:rPr lang="nl-NL" smtClean="0"/>
              <a:pPr/>
              <a:t>‹nr.›</a:t>
            </a:fld>
            <a:endParaRPr lang="nl-NL" dirty="0"/>
          </a:p>
        </p:txBody>
      </p:sp>
      <p:sp>
        <p:nvSpPr>
          <p:cNvPr id="11" name="Tijdelijke aanduiding voor inhoud 2"/>
          <p:cNvSpPr>
            <a:spLocks noGrp="1"/>
          </p:cNvSpPr>
          <p:nvPr>
            <p:ph idx="13" hasCustomPrompt="1"/>
          </p:nvPr>
        </p:nvSpPr>
        <p:spPr>
          <a:xfrm>
            <a:off x="4932000" y="2206800"/>
            <a:ext cx="3672448" cy="4182150"/>
          </a:xfrm>
        </p:spPr>
        <p:txBody>
          <a:bodyPr/>
          <a:lstStyle>
            <a:lvl1pPr marL="0" indent="0">
              <a:buSzPct val="100000"/>
              <a:buFontTx/>
              <a:buNone/>
              <a:defRPr baseline="0"/>
            </a:lvl1pPr>
            <a:lvl2pPr marL="357188" indent="-171450">
              <a:buSzPct val="100000"/>
              <a:buFontTx/>
              <a:buBlip>
                <a:blip r:embed="rId3"/>
              </a:buBlip>
              <a:defRPr/>
            </a:lvl2pPr>
            <a:lvl3pPr marL="542925" indent="-187325">
              <a:buSzPct val="100000"/>
              <a:buFontTx/>
              <a:buBlip>
                <a:blip r:embed="rId3"/>
              </a:buBlip>
              <a:defRPr/>
            </a:lvl3pPr>
            <a:lvl4pPr marL="715963" indent="-173038">
              <a:buSzPct val="100000"/>
              <a:buFontTx/>
              <a:buBlip>
                <a:blip r:embed="rId3"/>
              </a:buBlip>
              <a:defRPr/>
            </a:lvl4pPr>
            <a:lvl5pPr marL="901700" indent="-187325">
              <a:buSzPct val="100000"/>
              <a:buFontTx/>
              <a:buBlip>
                <a:blip r:embed="rId3"/>
              </a:buBlip>
              <a:defRPr/>
            </a:lvl5pPr>
          </a:lstStyle>
          <a:p>
            <a:pPr lvl="0"/>
            <a:r>
              <a:rPr lang="nl-NL" dirty="0" err="1"/>
              <a:t>Insert</a:t>
            </a:r>
            <a:r>
              <a:rPr lang="nl-NL" dirty="0"/>
              <a:t> image </a:t>
            </a:r>
            <a:r>
              <a:rPr lang="nl-NL" dirty="0" err="1"/>
              <a:t>here</a:t>
            </a:r>
            <a:endParaRPr lang="nl-NL" dirty="0"/>
          </a:p>
        </p:txBody>
      </p:sp>
    </p:spTree>
    <p:extLst>
      <p:ext uri="{BB962C8B-B14F-4D97-AF65-F5344CB8AC3E}">
        <p14:creationId xmlns:p14="http://schemas.microsoft.com/office/powerpoint/2010/main" val="10736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2" name="Groep 1"/>
          <p:cNvGrpSpPr/>
          <p:nvPr userDrawn="1"/>
        </p:nvGrpSpPr>
        <p:grpSpPr>
          <a:xfrm>
            <a:off x="539552" y="900233"/>
            <a:ext cx="54120" cy="3028186"/>
            <a:chOff x="539552" y="900233"/>
            <a:chExt cx="54120" cy="3028186"/>
          </a:xfrm>
        </p:grpSpPr>
        <p:cxnSp>
          <p:nvCxnSpPr>
            <p:cNvPr id="5" name="Rechte verbindingslijn 4"/>
            <p:cNvCxnSpPr/>
            <p:nvPr userDrawn="1"/>
          </p:nvCxnSpPr>
          <p:spPr>
            <a:xfrm flipV="1">
              <a:off x="551844" y="900233"/>
              <a:ext cx="0" cy="273960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Afbeelding 5" descr="timeline_pijl_wi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9552" y="3730419"/>
              <a:ext cx="54120" cy="198000"/>
            </a:xfrm>
            <a:prstGeom prst="rect">
              <a:avLst/>
            </a:prstGeom>
          </p:spPr>
        </p:pic>
      </p:grpSp>
      <p:sp>
        <p:nvSpPr>
          <p:cNvPr id="7" name="Titel 1"/>
          <p:cNvSpPr>
            <a:spLocks noGrp="1"/>
          </p:cNvSpPr>
          <p:nvPr>
            <p:ph type="title"/>
          </p:nvPr>
        </p:nvSpPr>
        <p:spPr>
          <a:xfrm>
            <a:off x="776785" y="737708"/>
            <a:ext cx="8165932" cy="3382344"/>
          </a:xfrm>
        </p:spPr>
        <p:txBody>
          <a:bodyPr anchor="b"/>
          <a:lstStyle>
            <a:lvl1pPr>
              <a:lnSpc>
                <a:spcPct val="90000"/>
              </a:lnSpc>
              <a:defRPr sz="7000" spc="0">
                <a:solidFill>
                  <a:schemeClr val="bg1"/>
                </a:solidFill>
              </a:defRPr>
            </a:lvl1pPr>
          </a:lstStyle>
          <a:p>
            <a:r>
              <a:rPr lang="nl-NL" dirty="0"/>
              <a:t>Klik om de stijl te bewerken</a:t>
            </a:r>
          </a:p>
        </p:txBody>
      </p:sp>
    </p:spTree>
    <p:extLst>
      <p:ext uri="{BB962C8B-B14F-4D97-AF65-F5344CB8AC3E}">
        <p14:creationId xmlns:p14="http://schemas.microsoft.com/office/powerpoint/2010/main" val="163234514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_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33818"/>
            <a:ext cx="9144000" cy="274319"/>
          </a:xfrm>
          <a:prstGeom prst="rect">
            <a:avLst/>
          </a:prstGeom>
        </p:spPr>
      </p:pic>
      <p:grpSp>
        <p:nvGrpSpPr>
          <p:cNvPr id="3" name="Groep 2"/>
          <p:cNvGrpSpPr/>
          <p:nvPr userDrawn="1"/>
        </p:nvGrpSpPr>
        <p:grpSpPr>
          <a:xfrm>
            <a:off x="539800" y="900233"/>
            <a:ext cx="53624" cy="3028186"/>
            <a:chOff x="539800" y="900233"/>
            <a:chExt cx="53624" cy="3028186"/>
          </a:xfrm>
        </p:grpSpPr>
        <p:cxnSp>
          <p:nvCxnSpPr>
            <p:cNvPr id="5" name="Rechte verbindingslijn 4"/>
            <p:cNvCxnSpPr/>
            <p:nvPr userDrawn="1"/>
          </p:nvCxnSpPr>
          <p:spPr>
            <a:xfrm flipV="1">
              <a:off x="551844" y="900233"/>
              <a:ext cx="0" cy="273960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6" name="Afbeelding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9800" y="3730419"/>
              <a:ext cx="53624" cy="198000"/>
            </a:xfrm>
            <a:prstGeom prst="rect">
              <a:avLst/>
            </a:prstGeom>
          </p:spPr>
        </p:pic>
      </p:grpSp>
      <p:sp>
        <p:nvSpPr>
          <p:cNvPr id="7" name="Titel 1"/>
          <p:cNvSpPr>
            <a:spLocks noGrp="1"/>
          </p:cNvSpPr>
          <p:nvPr userDrawn="1">
            <p:ph type="title"/>
          </p:nvPr>
        </p:nvSpPr>
        <p:spPr>
          <a:xfrm>
            <a:off x="776785" y="737708"/>
            <a:ext cx="8165932" cy="3382344"/>
          </a:xfrm>
        </p:spPr>
        <p:txBody>
          <a:bodyPr anchor="b"/>
          <a:lstStyle>
            <a:lvl1pPr>
              <a:lnSpc>
                <a:spcPct val="90000"/>
              </a:lnSpc>
              <a:defRPr sz="7000" spc="0">
                <a:solidFill>
                  <a:schemeClr val="tx1"/>
                </a:solidFill>
              </a:defRPr>
            </a:lvl1pPr>
          </a:lstStyle>
          <a:p>
            <a:r>
              <a:rPr lang="nl-NL" dirty="0"/>
              <a:t>Klik om de stijl te bewerken</a:t>
            </a:r>
          </a:p>
        </p:txBody>
      </p:sp>
    </p:spTree>
    <p:extLst>
      <p:ext uri="{BB962C8B-B14F-4D97-AF65-F5344CB8AC3E}">
        <p14:creationId xmlns:p14="http://schemas.microsoft.com/office/powerpoint/2010/main" val="425828613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howca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73672" y="1922482"/>
            <a:ext cx="7574792" cy="1866557"/>
          </a:xfrm>
        </p:spPr>
        <p:txBody>
          <a:bodyPr/>
          <a:lstStyle>
            <a:lvl1pPr>
              <a:lnSpc>
                <a:spcPct val="100000"/>
              </a:lnSpc>
              <a:defRPr sz="3000" spc="0">
                <a:solidFill>
                  <a:srgbClr val="FFFFFF"/>
                </a:solidFill>
              </a:defRPr>
            </a:lvl1pPr>
          </a:lstStyle>
          <a:p>
            <a:r>
              <a:rPr lang="nl-NL" dirty="0"/>
              <a:t>Titelstijl van model bewerken</a:t>
            </a:r>
          </a:p>
        </p:txBody>
      </p:sp>
      <p:grpSp>
        <p:nvGrpSpPr>
          <p:cNvPr id="12" name="Groep 11"/>
          <p:cNvGrpSpPr/>
          <p:nvPr userDrawn="1"/>
        </p:nvGrpSpPr>
        <p:grpSpPr>
          <a:xfrm>
            <a:off x="964017" y="2027964"/>
            <a:ext cx="58382" cy="2466080"/>
            <a:chOff x="964017" y="2027964"/>
            <a:chExt cx="58382" cy="2466080"/>
          </a:xfrm>
        </p:grpSpPr>
        <p:pic>
          <p:nvPicPr>
            <p:cNvPr id="5" name="Afbeelding 4" descr="timeline_pijl_wi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4017" y="2027964"/>
              <a:ext cx="58382" cy="213591"/>
            </a:xfrm>
            <a:prstGeom prst="rect">
              <a:avLst/>
            </a:prstGeom>
          </p:spPr>
        </p:pic>
        <p:cxnSp>
          <p:nvCxnSpPr>
            <p:cNvPr id="6" name="Rechte verbindingslijn 5"/>
            <p:cNvCxnSpPr/>
            <p:nvPr userDrawn="1"/>
          </p:nvCxnSpPr>
          <p:spPr>
            <a:xfrm flipV="1">
              <a:off x="979257" y="2334044"/>
              <a:ext cx="0" cy="216000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7" name="Afbeelding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07226" y="6582839"/>
            <a:ext cx="69230" cy="143998"/>
          </a:xfrm>
          <a:prstGeom prst="rect">
            <a:avLst/>
          </a:prstGeom>
        </p:spPr>
      </p:pic>
      <p:sp>
        <p:nvSpPr>
          <p:cNvPr id="8" name="Tijdelijke aanduiding voor afbeelding 7"/>
          <p:cNvSpPr>
            <a:spLocks noGrp="1"/>
          </p:cNvSpPr>
          <p:nvPr>
            <p:ph type="pic" sz="quarter" idx="10"/>
          </p:nvPr>
        </p:nvSpPr>
        <p:spPr>
          <a:xfrm>
            <a:off x="8607226" y="6582839"/>
            <a:ext cx="69230" cy="143998"/>
          </a:xfrm>
        </p:spPr>
        <p:txBody>
          <a:bodyPr/>
          <a:lstStyle/>
          <a:p>
            <a:endParaRPr lang="nl-NL" dirty="0"/>
          </a:p>
        </p:txBody>
      </p:sp>
      <p:pic>
        <p:nvPicPr>
          <p:cNvPr id="9" name="Afbeelding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7" y="4629144"/>
            <a:ext cx="9143245" cy="158483"/>
          </a:xfrm>
          <a:prstGeom prst="rect">
            <a:avLst/>
          </a:prstGeom>
        </p:spPr>
      </p:pic>
      <p:sp>
        <p:nvSpPr>
          <p:cNvPr id="10" name="Rechthoek 9"/>
          <p:cNvSpPr/>
          <p:nvPr userDrawn="1"/>
        </p:nvSpPr>
        <p:spPr>
          <a:xfrm>
            <a:off x="0" y="0"/>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Rechthoek 10"/>
          <p:cNvSpPr/>
          <p:nvPr userDrawn="1"/>
        </p:nvSpPr>
        <p:spPr>
          <a:xfrm>
            <a:off x="0" y="5502374"/>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87452726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howcase_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73672" y="1922482"/>
            <a:ext cx="7574792" cy="1866557"/>
          </a:xfrm>
        </p:spPr>
        <p:txBody>
          <a:bodyPr/>
          <a:lstStyle>
            <a:lvl1pPr>
              <a:lnSpc>
                <a:spcPct val="100000"/>
              </a:lnSpc>
              <a:defRPr sz="3000" spc="0">
                <a:solidFill>
                  <a:schemeClr val="tx1"/>
                </a:solidFill>
              </a:defRPr>
            </a:lvl1pPr>
          </a:lstStyle>
          <a:p>
            <a:r>
              <a:rPr lang="nl-NL" dirty="0"/>
              <a:t>Titelstijl van model bewerken</a:t>
            </a:r>
          </a:p>
        </p:txBody>
      </p:sp>
      <p:grpSp>
        <p:nvGrpSpPr>
          <p:cNvPr id="3" name="Groep 2"/>
          <p:cNvGrpSpPr/>
          <p:nvPr userDrawn="1"/>
        </p:nvGrpSpPr>
        <p:grpSpPr>
          <a:xfrm>
            <a:off x="964284" y="2027964"/>
            <a:ext cx="57847" cy="2466080"/>
            <a:chOff x="964284" y="2027964"/>
            <a:chExt cx="57847" cy="2466080"/>
          </a:xfrm>
        </p:grpSpPr>
        <p:pic>
          <p:nvPicPr>
            <p:cNvPr id="5" name="Afbeelding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4284" y="2027964"/>
              <a:ext cx="57847" cy="213591"/>
            </a:xfrm>
            <a:prstGeom prst="rect">
              <a:avLst/>
            </a:prstGeom>
          </p:spPr>
        </p:pic>
        <p:cxnSp>
          <p:nvCxnSpPr>
            <p:cNvPr id="6" name="Rechte verbindingslijn 5"/>
            <p:cNvCxnSpPr/>
            <p:nvPr userDrawn="1"/>
          </p:nvCxnSpPr>
          <p:spPr>
            <a:xfrm flipV="1">
              <a:off x="979257" y="2334044"/>
              <a:ext cx="0" cy="216000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7" name="Afbeelding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07226" y="6582839"/>
            <a:ext cx="69230" cy="143998"/>
          </a:xfrm>
          <a:prstGeom prst="rect">
            <a:avLst/>
          </a:prstGeom>
        </p:spPr>
      </p:pic>
      <p:sp>
        <p:nvSpPr>
          <p:cNvPr id="8" name="Tijdelijke aanduiding voor afbeelding 7"/>
          <p:cNvSpPr>
            <a:spLocks noGrp="1"/>
          </p:cNvSpPr>
          <p:nvPr userDrawn="1">
            <p:ph type="pic" sz="quarter" idx="10"/>
          </p:nvPr>
        </p:nvSpPr>
        <p:spPr>
          <a:xfrm>
            <a:off x="8607226" y="6582839"/>
            <a:ext cx="69230" cy="143998"/>
          </a:xfrm>
        </p:spPr>
        <p:txBody>
          <a:bodyPr/>
          <a:lstStyle/>
          <a:p>
            <a:endParaRPr lang="nl-NL" dirty="0"/>
          </a:p>
        </p:txBody>
      </p:sp>
      <p:pic>
        <p:nvPicPr>
          <p:cNvPr id="9" name="Afbeelding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77" y="4632192"/>
            <a:ext cx="9143245" cy="152387"/>
          </a:xfrm>
          <a:prstGeom prst="rect">
            <a:avLst/>
          </a:prstGeom>
        </p:spPr>
      </p:pic>
      <p:sp>
        <p:nvSpPr>
          <p:cNvPr id="10" name="Rechthoek 9"/>
          <p:cNvSpPr/>
          <p:nvPr userDrawn="1"/>
        </p:nvSpPr>
        <p:spPr>
          <a:xfrm>
            <a:off x="0" y="0"/>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Rechthoek 10"/>
          <p:cNvSpPr/>
          <p:nvPr userDrawn="1"/>
        </p:nvSpPr>
        <p:spPr>
          <a:xfrm>
            <a:off x="0" y="5502374"/>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92597267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jpg"/><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56486" y="1342800"/>
            <a:ext cx="8047962" cy="720000"/>
          </a:xfrm>
          <a:prstGeom prst="rect">
            <a:avLst/>
          </a:prstGeom>
        </p:spPr>
        <p:txBody>
          <a:bodyPr vert="horz" lIns="0" tIns="0" rIns="0" bIns="0" rtlCol="0" anchor="t" anchorCtr="0">
            <a:noAutofit/>
          </a:bodyPr>
          <a:lstStyle/>
          <a:p>
            <a:r>
              <a:rPr lang="nl-NL" dirty="0"/>
              <a:t>Klik om de stijl te bewerken</a:t>
            </a:r>
          </a:p>
        </p:txBody>
      </p:sp>
      <p:sp>
        <p:nvSpPr>
          <p:cNvPr id="3" name="Tijdelijke aanduiding voor tekst 2"/>
          <p:cNvSpPr>
            <a:spLocks noGrp="1"/>
          </p:cNvSpPr>
          <p:nvPr>
            <p:ph type="body" idx="1"/>
          </p:nvPr>
        </p:nvSpPr>
        <p:spPr>
          <a:xfrm>
            <a:off x="556486" y="2199600"/>
            <a:ext cx="8044589" cy="4320480"/>
          </a:xfrm>
          <a:prstGeom prst="rect">
            <a:avLst/>
          </a:prstGeom>
        </p:spPr>
        <p:txBody>
          <a:bodyPr vert="horz" lIns="0" tIns="0" rIns="0" bIns="0" rtlCol="0">
            <a:no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dianummer 5"/>
          <p:cNvSpPr>
            <a:spLocks noGrp="1"/>
          </p:cNvSpPr>
          <p:nvPr>
            <p:ph type="sldNum" sz="quarter" idx="4"/>
          </p:nvPr>
        </p:nvSpPr>
        <p:spPr>
          <a:xfrm>
            <a:off x="556486" y="6525344"/>
            <a:ext cx="271098" cy="168990"/>
          </a:xfrm>
          <a:prstGeom prst="rect">
            <a:avLst/>
          </a:prstGeom>
        </p:spPr>
        <p:txBody>
          <a:bodyPr vert="horz" lIns="0" tIns="0" rIns="0" bIns="0" rtlCol="0" anchor="b" anchorCtr="0"/>
          <a:lstStyle>
            <a:lvl1pPr algn="l">
              <a:defRPr sz="700" b="1">
                <a:solidFill>
                  <a:schemeClr val="tx1"/>
                </a:solidFill>
                <a:latin typeface="Arial" pitchFamily="34" charset="0"/>
                <a:cs typeface="Arial" pitchFamily="34" charset="0"/>
              </a:defRPr>
            </a:lvl1pPr>
          </a:lstStyle>
          <a:p>
            <a:fld id="{52236286-4DC8-46DE-9269-8F728FBC0641}" type="slidenum">
              <a:rPr lang="nl-NL" smtClean="0"/>
              <a:pPr/>
              <a:t>‹nr.›</a:t>
            </a:fld>
            <a:endParaRPr lang="nl-NL" dirty="0"/>
          </a:p>
        </p:txBody>
      </p:sp>
      <p:sp>
        <p:nvSpPr>
          <p:cNvPr id="4" name="Tijdelijke aanduiding voor datum 3"/>
          <p:cNvSpPr>
            <a:spLocks noGrp="1"/>
          </p:cNvSpPr>
          <p:nvPr>
            <p:ph type="dt" sz="half" idx="2"/>
          </p:nvPr>
        </p:nvSpPr>
        <p:spPr>
          <a:xfrm>
            <a:off x="6463258" y="6526800"/>
            <a:ext cx="2133600" cy="169200"/>
          </a:xfrm>
          <a:prstGeom prst="rect">
            <a:avLst/>
          </a:prstGeom>
        </p:spPr>
        <p:txBody>
          <a:bodyPr vert="horz" wrap="none" lIns="0" tIns="0" rIns="0" bIns="0" rtlCol="0" anchor="b" anchorCtr="0"/>
          <a:lstStyle>
            <a:lvl1pPr algn="r">
              <a:defRPr sz="700" b="1">
                <a:solidFill>
                  <a:schemeClr val="tx1">
                    <a:tint val="75000"/>
                  </a:schemeClr>
                </a:solidFill>
                <a:latin typeface="+mn-lt"/>
              </a:defRPr>
            </a:lvl1pPr>
          </a:lstStyle>
          <a:p>
            <a:fld id="{BA2F1CCD-21EB-4427-B20F-7B83CADCB2D4}" type="datetimeFigureOut">
              <a:rPr lang="nl-NL" smtClean="0"/>
              <a:pPr/>
              <a:t>24-4-2017</a:t>
            </a:fld>
            <a:endParaRPr lang="nl-NL" dirty="0"/>
          </a:p>
        </p:txBody>
      </p:sp>
      <p:sp>
        <p:nvSpPr>
          <p:cNvPr id="5" name="Tijdelijke aanduiding voor voettekst 4"/>
          <p:cNvSpPr>
            <a:spLocks noGrp="1"/>
          </p:cNvSpPr>
          <p:nvPr>
            <p:ph type="ftr" sz="quarter" idx="3"/>
          </p:nvPr>
        </p:nvSpPr>
        <p:spPr>
          <a:xfrm>
            <a:off x="554410" y="6526800"/>
            <a:ext cx="4320000" cy="169200"/>
          </a:xfrm>
          <a:prstGeom prst="rect">
            <a:avLst/>
          </a:prstGeom>
        </p:spPr>
        <p:txBody>
          <a:bodyPr vert="horz" wrap="none" lIns="0" tIns="0" rIns="0" bIns="0" rtlCol="0" anchor="b" anchorCtr="0"/>
          <a:lstStyle>
            <a:lvl1pPr algn="l">
              <a:defRPr sz="700" b="1">
                <a:solidFill>
                  <a:schemeClr val="tx1">
                    <a:tint val="75000"/>
                  </a:schemeClr>
                </a:solidFill>
              </a:defRPr>
            </a:lvl1pPr>
          </a:lstStyle>
          <a:p>
            <a:r>
              <a:rPr lang="nl-NL" dirty="0"/>
              <a:t>JGZ richtlijn Gezonde slaap en slaapproblemen bij kinderen.</a:t>
            </a:r>
          </a:p>
        </p:txBody>
      </p:sp>
    </p:spTree>
    <p:extLst>
      <p:ext uri="{BB962C8B-B14F-4D97-AF65-F5344CB8AC3E}">
        <p14:creationId xmlns:p14="http://schemas.microsoft.com/office/powerpoint/2010/main" val="4174333714"/>
      </p:ext>
    </p:extLst>
  </p:cSld>
  <p:clrMap bg1="lt1" tx1="dk1" bg2="lt2" tx2="dk2" accent1="accent1" accent2="accent2" accent3="accent3" accent4="accent4" accent5="accent5" accent6="accent6" hlink="hlink" folHlink="folHlink"/>
  <p:sldLayoutIdLst>
    <p:sldLayoutId id="2147483689" r:id="rId1"/>
    <p:sldLayoutId id="2147483694" r:id="rId2"/>
    <p:sldLayoutId id="2147483650" r:id="rId3"/>
    <p:sldLayoutId id="2147483661" r:id="rId4"/>
    <p:sldLayoutId id="2147483699" r:id="rId5"/>
    <p:sldLayoutId id="2147483688" r:id="rId6"/>
    <p:sldLayoutId id="2147483695" r:id="rId7"/>
    <p:sldLayoutId id="2147483690" r:id="rId8"/>
    <p:sldLayoutId id="2147483696" r:id="rId9"/>
    <p:sldLayoutId id="2147483698" r:id="rId10"/>
    <p:sldLayoutId id="2147483691" r:id="rId11"/>
    <p:sldLayoutId id="2147483692" r:id="rId12"/>
    <p:sldLayoutId id="2147483693" r:id="rId13"/>
    <p:sldLayoutId id="2147483697" r:id="rId14"/>
    <p:sldLayoutId id="2147483700" r:id="rId15"/>
  </p:sldLayoutIdLst>
  <p:transition spd="slow">
    <p:fade thruBlk="1"/>
  </p:transition>
  <p:hf sldNum="0" hdr="0" dt="0"/>
  <p:txStyles>
    <p:titleStyle>
      <a:lvl1pPr algn="l" defTabSz="914400" rtl="0" eaLnBrk="1" latinLnBrk="0" hangingPunct="1">
        <a:lnSpc>
          <a:spcPts val="2800"/>
        </a:lnSpc>
        <a:spcBef>
          <a:spcPct val="0"/>
        </a:spcBef>
        <a:buNone/>
        <a:defRPr sz="2800" b="1" kern="1200" cap="all" spc="0">
          <a:solidFill>
            <a:schemeClr val="tx2"/>
          </a:solidFill>
          <a:latin typeface="Arial Black"/>
          <a:ea typeface="+mj-ea"/>
          <a:cs typeface="Arial Black"/>
        </a:defRPr>
      </a:lvl1pPr>
    </p:titleStyle>
    <p:bodyStyle>
      <a:lvl1pPr marL="185738" indent="-185738" algn="l" defTabSz="914400" rtl="0" eaLnBrk="1" latinLnBrk="0" hangingPunct="1">
        <a:lnSpc>
          <a:spcPts val="2810"/>
        </a:lnSpc>
        <a:spcBef>
          <a:spcPts val="0"/>
        </a:spcBef>
        <a:buSzPct val="100000"/>
        <a:buFontTx/>
        <a:buBlip>
          <a:blip r:embed="rId17"/>
        </a:buBlip>
        <a:defRPr sz="1800" kern="1200">
          <a:solidFill>
            <a:schemeClr val="tx1"/>
          </a:solidFill>
          <a:latin typeface="Arial" pitchFamily="34" charset="0"/>
          <a:ea typeface="+mn-ea"/>
          <a:cs typeface="Arial" pitchFamily="34" charset="0"/>
        </a:defRPr>
      </a:lvl1pPr>
      <a:lvl2pPr marL="357188" indent="-171450" algn="l" defTabSz="914400" rtl="0" eaLnBrk="1" latinLnBrk="0" hangingPunct="1">
        <a:lnSpc>
          <a:spcPts val="2810"/>
        </a:lnSpc>
        <a:spcBef>
          <a:spcPts val="0"/>
        </a:spcBef>
        <a:buSzPct val="100000"/>
        <a:buFontTx/>
        <a:buBlip>
          <a:blip r:embed="rId17"/>
        </a:buBlip>
        <a:defRPr sz="1800" kern="1200">
          <a:solidFill>
            <a:schemeClr val="tx1"/>
          </a:solidFill>
          <a:latin typeface="Arial" pitchFamily="34" charset="0"/>
          <a:ea typeface="+mn-ea"/>
          <a:cs typeface="Arial" pitchFamily="34" charset="0"/>
        </a:defRPr>
      </a:lvl2pPr>
      <a:lvl3pPr marL="542925" indent="-185738" algn="l" defTabSz="914400" rtl="0" eaLnBrk="1" latinLnBrk="0" hangingPunct="1">
        <a:lnSpc>
          <a:spcPts val="2810"/>
        </a:lnSpc>
        <a:spcBef>
          <a:spcPts val="0"/>
        </a:spcBef>
        <a:buSzPct val="100000"/>
        <a:buFontTx/>
        <a:buBlip>
          <a:blip r:embed="rId17"/>
        </a:buBlip>
        <a:defRPr sz="1800" kern="1200">
          <a:solidFill>
            <a:schemeClr val="tx1"/>
          </a:solidFill>
          <a:latin typeface="Arial" pitchFamily="34" charset="0"/>
          <a:ea typeface="+mn-ea"/>
          <a:cs typeface="Arial" pitchFamily="34" charset="0"/>
        </a:defRPr>
      </a:lvl3pPr>
      <a:lvl4pPr marL="715963" indent="-173038" algn="l" defTabSz="914400" rtl="0" eaLnBrk="1" latinLnBrk="0" hangingPunct="1">
        <a:lnSpc>
          <a:spcPts val="2810"/>
        </a:lnSpc>
        <a:spcBef>
          <a:spcPts val="0"/>
        </a:spcBef>
        <a:buSzPct val="100000"/>
        <a:buFontTx/>
        <a:buBlip>
          <a:blip r:embed="rId17"/>
        </a:buBlip>
        <a:defRPr sz="1800" kern="1200">
          <a:solidFill>
            <a:schemeClr val="tx1"/>
          </a:solidFill>
          <a:latin typeface="Arial" pitchFamily="34" charset="0"/>
          <a:ea typeface="+mn-ea"/>
          <a:cs typeface="Arial" pitchFamily="34" charset="0"/>
        </a:defRPr>
      </a:lvl4pPr>
      <a:lvl5pPr marL="901700" indent="-185738" algn="l" defTabSz="914400" rtl="0" eaLnBrk="1" latinLnBrk="0" hangingPunct="1">
        <a:lnSpc>
          <a:spcPts val="2810"/>
        </a:lnSpc>
        <a:spcBef>
          <a:spcPts val="0"/>
        </a:spcBef>
        <a:buSzPct val="100000"/>
        <a:buFontTx/>
        <a:buBlip>
          <a:blip r:embed="rId17"/>
        </a:buBlip>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56486" y="1342800"/>
            <a:ext cx="8047962" cy="720000"/>
          </a:xfrm>
          <a:prstGeom prst="rect">
            <a:avLst/>
          </a:prstGeom>
        </p:spPr>
        <p:txBody>
          <a:bodyPr vert="horz" lIns="0" tIns="0" rIns="0" bIns="0" rtlCol="0" anchor="t" anchorCtr="0">
            <a:noAutofit/>
          </a:bodyPr>
          <a:lstStyle/>
          <a:p>
            <a:r>
              <a:rPr lang="nl-NL" dirty="0"/>
              <a:t>Klik om de stijl te bewerken</a:t>
            </a:r>
          </a:p>
        </p:txBody>
      </p:sp>
      <p:sp>
        <p:nvSpPr>
          <p:cNvPr id="3" name="Tijdelijke aanduiding voor tekst 2"/>
          <p:cNvSpPr>
            <a:spLocks noGrp="1"/>
          </p:cNvSpPr>
          <p:nvPr>
            <p:ph type="body" idx="1"/>
          </p:nvPr>
        </p:nvSpPr>
        <p:spPr>
          <a:xfrm>
            <a:off x="556486" y="2199600"/>
            <a:ext cx="8044589" cy="4320480"/>
          </a:xfrm>
          <a:prstGeom prst="rect">
            <a:avLst/>
          </a:prstGeom>
        </p:spPr>
        <p:txBody>
          <a:bodyPr vert="horz" lIns="0" tIns="0" rIns="0" bIns="0" rtlCol="0">
            <a:no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dianummer 5"/>
          <p:cNvSpPr>
            <a:spLocks noGrp="1"/>
          </p:cNvSpPr>
          <p:nvPr>
            <p:ph type="sldNum" sz="quarter" idx="4"/>
          </p:nvPr>
        </p:nvSpPr>
        <p:spPr>
          <a:xfrm>
            <a:off x="556486" y="6525344"/>
            <a:ext cx="271098" cy="168990"/>
          </a:xfrm>
          <a:prstGeom prst="rect">
            <a:avLst/>
          </a:prstGeom>
        </p:spPr>
        <p:txBody>
          <a:bodyPr vert="horz" lIns="0" tIns="0" rIns="0" bIns="0" rtlCol="0" anchor="b" anchorCtr="0"/>
          <a:lstStyle>
            <a:lvl1pPr algn="l">
              <a:defRPr sz="700" b="1">
                <a:solidFill>
                  <a:schemeClr val="tx1"/>
                </a:solidFill>
                <a:latin typeface="Arial" pitchFamily="34" charset="0"/>
                <a:cs typeface="Arial" pitchFamily="34" charset="0"/>
              </a:defRPr>
            </a:lvl1pPr>
          </a:lstStyle>
          <a:p>
            <a:fld id="{52236286-4DC8-46DE-9269-8F728FBC0641}" type="slidenum">
              <a:rPr lang="nl-NL" smtClean="0">
                <a:solidFill>
                  <a:prstClr val="black"/>
                </a:solidFill>
              </a:rPr>
              <a:pPr/>
              <a:t>‹nr.›</a:t>
            </a:fld>
            <a:endParaRPr lang="nl-NL" dirty="0">
              <a:solidFill>
                <a:prstClr val="black"/>
              </a:solidFill>
            </a:endParaRPr>
          </a:p>
        </p:txBody>
      </p:sp>
      <p:sp>
        <p:nvSpPr>
          <p:cNvPr id="4" name="Tijdelijke aanduiding voor datum 3"/>
          <p:cNvSpPr>
            <a:spLocks noGrp="1"/>
          </p:cNvSpPr>
          <p:nvPr>
            <p:ph type="dt" sz="half" idx="2"/>
          </p:nvPr>
        </p:nvSpPr>
        <p:spPr>
          <a:xfrm>
            <a:off x="6463258" y="6526800"/>
            <a:ext cx="2133600" cy="169200"/>
          </a:xfrm>
          <a:prstGeom prst="rect">
            <a:avLst/>
          </a:prstGeom>
        </p:spPr>
        <p:txBody>
          <a:bodyPr vert="horz" wrap="none" lIns="0" tIns="0" rIns="0" bIns="0" rtlCol="0" anchor="b" anchorCtr="0"/>
          <a:lstStyle>
            <a:lvl1pPr algn="r">
              <a:defRPr sz="700" b="1">
                <a:solidFill>
                  <a:schemeClr val="tx1">
                    <a:tint val="75000"/>
                  </a:schemeClr>
                </a:solidFill>
                <a:latin typeface="+mn-lt"/>
              </a:defRPr>
            </a:lvl1pPr>
          </a:lstStyle>
          <a:p>
            <a:fld id="{BA2F1CCD-21EB-4427-B20F-7B83CADCB2D4}" type="datetimeFigureOut">
              <a:rPr lang="nl-NL" smtClean="0">
                <a:solidFill>
                  <a:prstClr val="black">
                    <a:tint val="75000"/>
                  </a:prstClr>
                </a:solidFill>
              </a:rPr>
              <a:pPr/>
              <a:t>24-4-2017</a:t>
            </a:fld>
            <a:endParaRPr lang="nl-NL" dirty="0">
              <a:solidFill>
                <a:prstClr val="black">
                  <a:tint val="75000"/>
                </a:prstClr>
              </a:solidFill>
            </a:endParaRPr>
          </a:p>
        </p:txBody>
      </p:sp>
      <p:sp>
        <p:nvSpPr>
          <p:cNvPr id="5" name="Tijdelijke aanduiding voor voettekst 4"/>
          <p:cNvSpPr>
            <a:spLocks noGrp="1"/>
          </p:cNvSpPr>
          <p:nvPr>
            <p:ph type="ftr" sz="quarter" idx="3"/>
          </p:nvPr>
        </p:nvSpPr>
        <p:spPr>
          <a:xfrm>
            <a:off x="554410" y="6526800"/>
            <a:ext cx="4320000" cy="169200"/>
          </a:xfrm>
          <a:prstGeom prst="rect">
            <a:avLst/>
          </a:prstGeom>
        </p:spPr>
        <p:txBody>
          <a:bodyPr vert="horz" wrap="none" lIns="0" tIns="0" rIns="0" bIns="0" rtlCol="0" anchor="b" anchorCtr="0"/>
          <a:lstStyle>
            <a:lvl1pPr algn="l">
              <a:defRPr sz="700" b="1">
                <a:solidFill>
                  <a:schemeClr val="tx1">
                    <a:tint val="75000"/>
                  </a:schemeClr>
                </a:solidFill>
              </a:defRPr>
            </a:lvl1pPr>
          </a:lstStyle>
          <a:p>
            <a:r>
              <a:rPr lang="nl-NL" dirty="0">
                <a:solidFill>
                  <a:prstClr val="black">
                    <a:tint val="75000"/>
                  </a:prstClr>
                </a:solidFill>
              </a:rPr>
              <a:t>JGZ richtlijn Gezonde slaap en slaapproblemen bij kinderen.</a:t>
            </a:r>
          </a:p>
        </p:txBody>
      </p:sp>
    </p:spTree>
    <p:extLst>
      <p:ext uri="{BB962C8B-B14F-4D97-AF65-F5344CB8AC3E}">
        <p14:creationId xmlns:p14="http://schemas.microsoft.com/office/powerpoint/2010/main" val="384973419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Lst>
  <p:transition spd="slow">
    <p:fade thruBlk="1"/>
  </p:transition>
  <p:hf sldNum="0" hdr="0" dt="0"/>
  <p:txStyles>
    <p:titleStyle>
      <a:lvl1pPr algn="l" defTabSz="914400" rtl="0" eaLnBrk="1" latinLnBrk="0" hangingPunct="1">
        <a:lnSpc>
          <a:spcPts val="2800"/>
        </a:lnSpc>
        <a:spcBef>
          <a:spcPct val="0"/>
        </a:spcBef>
        <a:buNone/>
        <a:defRPr sz="2800" b="1" kern="1200" cap="all" spc="0">
          <a:solidFill>
            <a:schemeClr val="tx2"/>
          </a:solidFill>
          <a:latin typeface="Arial Black"/>
          <a:ea typeface="+mj-ea"/>
          <a:cs typeface="Arial Black"/>
        </a:defRPr>
      </a:lvl1pPr>
    </p:titleStyle>
    <p:bodyStyle>
      <a:lvl1pPr marL="185738" indent="-185738" algn="l" defTabSz="914400" rtl="0" eaLnBrk="1" latinLnBrk="0" hangingPunct="1">
        <a:lnSpc>
          <a:spcPts val="2810"/>
        </a:lnSpc>
        <a:spcBef>
          <a:spcPts val="0"/>
        </a:spcBef>
        <a:buSzPct val="100000"/>
        <a:buFontTx/>
        <a:buBlip>
          <a:blip r:embed="rId17"/>
        </a:buBlip>
        <a:defRPr sz="1800" kern="1200">
          <a:solidFill>
            <a:schemeClr val="tx1"/>
          </a:solidFill>
          <a:latin typeface="Arial" pitchFamily="34" charset="0"/>
          <a:ea typeface="+mn-ea"/>
          <a:cs typeface="Arial" pitchFamily="34" charset="0"/>
        </a:defRPr>
      </a:lvl1pPr>
      <a:lvl2pPr marL="357188" indent="-171450" algn="l" defTabSz="914400" rtl="0" eaLnBrk="1" latinLnBrk="0" hangingPunct="1">
        <a:lnSpc>
          <a:spcPts val="2810"/>
        </a:lnSpc>
        <a:spcBef>
          <a:spcPts val="0"/>
        </a:spcBef>
        <a:buSzPct val="100000"/>
        <a:buFontTx/>
        <a:buBlip>
          <a:blip r:embed="rId17"/>
        </a:buBlip>
        <a:defRPr sz="1800" kern="1200">
          <a:solidFill>
            <a:schemeClr val="tx1"/>
          </a:solidFill>
          <a:latin typeface="Arial" pitchFamily="34" charset="0"/>
          <a:ea typeface="+mn-ea"/>
          <a:cs typeface="Arial" pitchFamily="34" charset="0"/>
        </a:defRPr>
      </a:lvl2pPr>
      <a:lvl3pPr marL="542925" indent="-185738" algn="l" defTabSz="914400" rtl="0" eaLnBrk="1" latinLnBrk="0" hangingPunct="1">
        <a:lnSpc>
          <a:spcPts val="2810"/>
        </a:lnSpc>
        <a:spcBef>
          <a:spcPts val="0"/>
        </a:spcBef>
        <a:buSzPct val="100000"/>
        <a:buFontTx/>
        <a:buBlip>
          <a:blip r:embed="rId17"/>
        </a:buBlip>
        <a:defRPr sz="1800" kern="1200">
          <a:solidFill>
            <a:schemeClr val="tx1"/>
          </a:solidFill>
          <a:latin typeface="Arial" pitchFamily="34" charset="0"/>
          <a:ea typeface="+mn-ea"/>
          <a:cs typeface="Arial" pitchFamily="34" charset="0"/>
        </a:defRPr>
      </a:lvl3pPr>
      <a:lvl4pPr marL="715963" indent="-173038" algn="l" defTabSz="914400" rtl="0" eaLnBrk="1" latinLnBrk="0" hangingPunct="1">
        <a:lnSpc>
          <a:spcPts val="2810"/>
        </a:lnSpc>
        <a:spcBef>
          <a:spcPts val="0"/>
        </a:spcBef>
        <a:buSzPct val="100000"/>
        <a:buFontTx/>
        <a:buBlip>
          <a:blip r:embed="rId17"/>
        </a:buBlip>
        <a:defRPr sz="1800" kern="1200">
          <a:solidFill>
            <a:schemeClr val="tx1"/>
          </a:solidFill>
          <a:latin typeface="Arial" pitchFamily="34" charset="0"/>
          <a:ea typeface="+mn-ea"/>
          <a:cs typeface="Arial" pitchFamily="34" charset="0"/>
        </a:defRPr>
      </a:lvl4pPr>
      <a:lvl5pPr marL="901700" indent="-185738" algn="l" defTabSz="914400" rtl="0" eaLnBrk="1" latinLnBrk="0" hangingPunct="1">
        <a:lnSpc>
          <a:spcPts val="2810"/>
        </a:lnSpc>
        <a:spcBef>
          <a:spcPts val="0"/>
        </a:spcBef>
        <a:buSzPct val="100000"/>
        <a:buFontTx/>
        <a:buBlip>
          <a:blip r:embed="rId17"/>
        </a:buBlip>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6.jpeg"/><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38.png"/><Relationship Id="rId4" Type="http://schemas.openxmlformats.org/officeDocument/2006/relationships/image" Target="../media/image37.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 Id="rId4" Type="http://schemas.openxmlformats.org/officeDocument/2006/relationships/image" Target="../media/image23.JPG"/></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jpeg"/><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b="-16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73672" y="1922482"/>
            <a:ext cx="7862824" cy="1866557"/>
          </a:xfrm>
        </p:spPr>
        <p:txBody>
          <a:bodyPr/>
          <a:lstStyle/>
          <a:p>
            <a:r>
              <a:rPr lang="nl-NL" dirty="0"/>
              <a:t>JGZ richtlijn Gezonde slaap en slaapproblemen bij kinderen</a:t>
            </a:r>
            <a:br>
              <a:rPr lang="nl-NL" dirty="0"/>
            </a:br>
            <a:r>
              <a:rPr lang="nl-NL" sz="1600" cap="none" dirty="0">
                <a:latin typeface="Arial"/>
              </a:rPr>
              <a:t>Preventie, signalering, diagnostiek en interventie bij slaapproblemen in de JGZ</a:t>
            </a:r>
            <a:br>
              <a:rPr lang="nl-NL" sz="1600" cap="none" dirty="0">
                <a:latin typeface="Arial"/>
              </a:rPr>
            </a:br>
            <a:br>
              <a:rPr lang="nl-NL" sz="1600" cap="none" dirty="0">
                <a:latin typeface="Arial"/>
              </a:rPr>
            </a:br>
            <a:br>
              <a:rPr lang="nl-NL" sz="1600" cap="none" dirty="0">
                <a:latin typeface="Arial"/>
              </a:rPr>
            </a:br>
            <a:r>
              <a:rPr lang="nl-NL" sz="1600" cap="none" dirty="0">
                <a:latin typeface="Arial"/>
              </a:rPr>
              <a:t>Eline Vlasblom en Bregje van Sleuwen</a:t>
            </a:r>
          </a:p>
        </p:txBody>
      </p:sp>
    </p:spTree>
    <p:extLst>
      <p:ext uri="{BB962C8B-B14F-4D97-AF65-F5344CB8AC3E}">
        <p14:creationId xmlns:p14="http://schemas.microsoft.com/office/powerpoint/2010/main" val="400194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467544" y="1916832"/>
            <a:ext cx="8054114" cy="4182150"/>
          </a:xfrm>
          <a:prstGeom prst="rect">
            <a:avLst/>
          </a:prstGeom>
        </p:spPr>
        <p:txBody>
          <a:bodyPr vert="horz" lIns="0" tIns="0" rIns="0" bIns="0" rtlCol="0">
            <a:noAutofit/>
          </a:bodyPr>
          <a:lstStyle>
            <a:lvl1pPr marL="185738" indent="-185738" algn="l" defTabSz="914400" rtl="0" eaLnBrk="1" latinLnBrk="0" hangingPunct="1">
              <a:lnSpc>
                <a:spcPts val="2810"/>
              </a:lnSpc>
              <a:spcBef>
                <a:spcPts val="0"/>
              </a:spcBef>
              <a:buSzPct val="100000"/>
              <a:buFontTx/>
              <a:buBlip>
                <a:blip r:embed="rId2"/>
              </a:buBlip>
              <a:defRPr sz="1800" kern="1200">
                <a:solidFill>
                  <a:schemeClr val="tx1"/>
                </a:solidFill>
                <a:latin typeface="Arial" pitchFamily="34" charset="0"/>
                <a:ea typeface="+mn-ea"/>
                <a:cs typeface="Arial" pitchFamily="34" charset="0"/>
              </a:defRPr>
            </a:lvl1pPr>
            <a:lvl2pPr marL="357188" indent="-171450" algn="l" defTabSz="914400" rtl="0" eaLnBrk="1" latinLnBrk="0" hangingPunct="1">
              <a:lnSpc>
                <a:spcPts val="2810"/>
              </a:lnSpc>
              <a:spcBef>
                <a:spcPts val="0"/>
              </a:spcBef>
              <a:buSzPct val="100000"/>
              <a:buFontTx/>
              <a:buBlip>
                <a:blip r:embed="rId2"/>
              </a:buBlip>
              <a:defRPr sz="1800" kern="1200">
                <a:solidFill>
                  <a:schemeClr val="tx1"/>
                </a:solidFill>
                <a:latin typeface="Arial" pitchFamily="34" charset="0"/>
                <a:ea typeface="+mn-ea"/>
                <a:cs typeface="Arial" pitchFamily="34" charset="0"/>
              </a:defRPr>
            </a:lvl2pPr>
            <a:lvl3pPr marL="542925" indent="-187325" algn="l" defTabSz="914400" rtl="0" eaLnBrk="1" latinLnBrk="0" hangingPunct="1">
              <a:lnSpc>
                <a:spcPts val="2810"/>
              </a:lnSpc>
              <a:spcBef>
                <a:spcPts val="0"/>
              </a:spcBef>
              <a:buSzPct val="100000"/>
              <a:buFontTx/>
              <a:buBlip>
                <a:blip r:embed="rId2"/>
              </a:buBlip>
              <a:defRPr sz="1800" kern="1200">
                <a:solidFill>
                  <a:schemeClr val="tx1"/>
                </a:solidFill>
                <a:latin typeface="Arial" pitchFamily="34" charset="0"/>
                <a:ea typeface="+mn-ea"/>
                <a:cs typeface="Arial" pitchFamily="34" charset="0"/>
              </a:defRPr>
            </a:lvl3pPr>
            <a:lvl4pPr marL="715963" indent="-173038" algn="l" defTabSz="914400" rtl="0" eaLnBrk="1" latinLnBrk="0" hangingPunct="1">
              <a:lnSpc>
                <a:spcPts val="2810"/>
              </a:lnSpc>
              <a:spcBef>
                <a:spcPts val="0"/>
              </a:spcBef>
              <a:buSzPct val="100000"/>
              <a:buFontTx/>
              <a:buBlip>
                <a:blip r:embed="rId2"/>
              </a:buBlip>
              <a:defRPr sz="1800" kern="1200">
                <a:solidFill>
                  <a:schemeClr val="tx1"/>
                </a:solidFill>
                <a:latin typeface="Arial" pitchFamily="34" charset="0"/>
                <a:ea typeface="+mn-ea"/>
                <a:cs typeface="Arial" pitchFamily="34" charset="0"/>
              </a:defRPr>
            </a:lvl4pPr>
            <a:lvl5pPr marL="901700" indent="-187325" algn="l" defTabSz="914400" rtl="0" eaLnBrk="1" latinLnBrk="0" hangingPunct="1">
              <a:lnSpc>
                <a:spcPts val="2810"/>
              </a:lnSpc>
              <a:spcBef>
                <a:spcPts val="0"/>
              </a:spcBef>
              <a:buSzPct val="100000"/>
              <a:buFontTx/>
              <a:buBlip>
                <a:blip r:embed="rId2"/>
              </a:buBlip>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nl-NL" dirty="0"/>
              <a:t>2 processen: Proces S en C</a:t>
            </a:r>
          </a:p>
          <a:p>
            <a:pPr marL="0" indent="0">
              <a:buNone/>
            </a:pPr>
            <a:r>
              <a:rPr lang="nl-NL" dirty="0"/>
              <a:t>Proces S: de homeostatische slaapdruk</a:t>
            </a:r>
          </a:p>
          <a:p>
            <a:r>
              <a:rPr lang="nl-NL" i="1" dirty="0"/>
              <a:t>de neiging tot inslapen stijgt naarmate men langer wakker is en meer actief is en dit daalt na voldoende slaap</a:t>
            </a:r>
          </a:p>
        </p:txBody>
      </p:sp>
      <p:sp>
        <p:nvSpPr>
          <p:cNvPr id="2" name="Title 1"/>
          <p:cNvSpPr>
            <a:spLocks noGrp="1"/>
          </p:cNvSpPr>
          <p:nvPr>
            <p:ph type="title"/>
          </p:nvPr>
        </p:nvSpPr>
        <p:spPr/>
        <p:txBody>
          <a:bodyPr/>
          <a:lstStyle/>
          <a:p>
            <a:r>
              <a:rPr lang="nl-NL" dirty="0"/>
              <a:t>slaap-waakregulatie </a:t>
            </a:r>
          </a:p>
        </p:txBody>
      </p:sp>
      <p:sp>
        <p:nvSpPr>
          <p:cNvPr id="4" name="Footer Placeholder 3"/>
          <p:cNvSpPr>
            <a:spLocks noGrp="1"/>
          </p:cNvSpPr>
          <p:nvPr>
            <p:ph type="ftr" sz="quarter" idx="11"/>
          </p:nvPr>
        </p:nvSpPr>
        <p:spPr/>
        <p:txBody>
          <a:bodyPr/>
          <a:lstStyle/>
          <a:p>
            <a:r>
              <a:rPr lang="nl-NL"/>
              <a:t>JGZ richtlijn Gezonde slaap en slaapproblemen bij kinderen.</a:t>
            </a:r>
            <a:endParaRPr lang="nl-NL" dirty="0"/>
          </a:p>
        </p:txBody>
      </p:sp>
      <p:pic>
        <p:nvPicPr>
          <p:cNvPr id="2050" name="Picture 2" descr="Image result for sleep homeosta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4149080"/>
            <a:ext cx="5087660" cy="2213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977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467544" y="1916832"/>
            <a:ext cx="8054114" cy="4182150"/>
          </a:xfrm>
          <a:prstGeom prst="rect">
            <a:avLst/>
          </a:prstGeom>
        </p:spPr>
        <p:txBody>
          <a:bodyPr vert="horz" lIns="0" tIns="0" rIns="0" bIns="0" rtlCol="0">
            <a:noAutofit/>
          </a:bodyPr>
          <a:lstStyle>
            <a:lvl1pPr marL="185738" indent="-185738" algn="l" defTabSz="914400" rtl="0" eaLnBrk="1" latinLnBrk="0" hangingPunct="1">
              <a:lnSpc>
                <a:spcPts val="2810"/>
              </a:lnSpc>
              <a:spcBef>
                <a:spcPts val="0"/>
              </a:spcBef>
              <a:buSzPct val="100000"/>
              <a:buFontTx/>
              <a:buBlip>
                <a:blip r:embed="rId2"/>
              </a:buBlip>
              <a:defRPr sz="1800" kern="1200">
                <a:solidFill>
                  <a:schemeClr val="tx1"/>
                </a:solidFill>
                <a:latin typeface="Arial" pitchFamily="34" charset="0"/>
                <a:ea typeface="+mn-ea"/>
                <a:cs typeface="Arial" pitchFamily="34" charset="0"/>
              </a:defRPr>
            </a:lvl1pPr>
            <a:lvl2pPr marL="357188" indent="-171450" algn="l" defTabSz="914400" rtl="0" eaLnBrk="1" latinLnBrk="0" hangingPunct="1">
              <a:lnSpc>
                <a:spcPts val="2810"/>
              </a:lnSpc>
              <a:spcBef>
                <a:spcPts val="0"/>
              </a:spcBef>
              <a:buSzPct val="100000"/>
              <a:buFontTx/>
              <a:buBlip>
                <a:blip r:embed="rId2"/>
              </a:buBlip>
              <a:defRPr sz="1800" kern="1200">
                <a:solidFill>
                  <a:schemeClr val="tx1"/>
                </a:solidFill>
                <a:latin typeface="Arial" pitchFamily="34" charset="0"/>
                <a:ea typeface="+mn-ea"/>
                <a:cs typeface="Arial" pitchFamily="34" charset="0"/>
              </a:defRPr>
            </a:lvl2pPr>
            <a:lvl3pPr marL="542925" indent="-187325" algn="l" defTabSz="914400" rtl="0" eaLnBrk="1" latinLnBrk="0" hangingPunct="1">
              <a:lnSpc>
                <a:spcPts val="2810"/>
              </a:lnSpc>
              <a:spcBef>
                <a:spcPts val="0"/>
              </a:spcBef>
              <a:buSzPct val="100000"/>
              <a:buFontTx/>
              <a:buBlip>
                <a:blip r:embed="rId2"/>
              </a:buBlip>
              <a:defRPr sz="1800" kern="1200">
                <a:solidFill>
                  <a:schemeClr val="tx1"/>
                </a:solidFill>
                <a:latin typeface="Arial" pitchFamily="34" charset="0"/>
                <a:ea typeface="+mn-ea"/>
                <a:cs typeface="Arial" pitchFamily="34" charset="0"/>
              </a:defRPr>
            </a:lvl3pPr>
            <a:lvl4pPr marL="715963" indent="-173038" algn="l" defTabSz="914400" rtl="0" eaLnBrk="1" latinLnBrk="0" hangingPunct="1">
              <a:lnSpc>
                <a:spcPts val="2810"/>
              </a:lnSpc>
              <a:spcBef>
                <a:spcPts val="0"/>
              </a:spcBef>
              <a:buSzPct val="100000"/>
              <a:buFontTx/>
              <a:buBlip>
                <a:blip r:embed="rId2"/>
              </a:buBlip>
              <a:defRPr sz="1800" kern="1200">
                <a:solidFill>
                  <a:schemeClr val="tx1"/>
                </a:solidFill>
                <a:latin typeface="Arial" pitchFamily="34" charset="0"/>
                <a:ea typeface="+mn-ea"/>
                <a:cs typeface="Arial" pitchFamily="34" charset="0"/>
              </a:defRPr>
            </a:lvl4pPr>
            <a:lvl5pPr marL="901700" indent="-187325" algn="l" defTabSz="914400" rtl="0" eaLnBrk="1" latinLnBrk="0" hangingPunct="1">
              <a:lnSpc>
                <a:spcPts val="2810"/>
              </a:lnSpc>
              <a:spcBef>
                <a:spcPts val="0"/>
              </a:spcBef>
              <a:buSzPct val="100000"/>
              <a:buFontTx/>
              <a:buBlip>
                <a:blip r:embed="rId2"/>
              </a:buBlip>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nl-NL" dirty="0"/>
              <a:t>2 processen: Proces S en C</a:t>
            </a:r>
          </a:p>
          <a:p>
            <a:pPr marL="0" indent="0">
              <a:buNone/>
            </a:pPr>
            <a:r>
              <a:rPr lang="nl-NL" dirty="0"/>
              <a:t>Proces C: de </a:t>
            </a:r>
            <a:r>
              <a:rPr lang="nl-NL" dirty="0" err="1"/>
              <a:t>circadiane</a:t>
            </a:r>
            <a:r>
              <a:rPr lang="nl-NL" dirty="0"/>
              <a:t> slaapdruk</a:t>
            </a:r>
          </a:p>
          <a:p>
            <a:r>
              <a:rPr lang="nl-NL" dirty="0"/>
              <a:t>’s nachts neemt de behoefte toe om te slapen en overdag de behoefte om wakker te zijn. De meeste lichaamsfuncties volgen een </a:t>
            </a:r>
            <a:r>
              <a:rPr lang="nl-NL" dirty="0" err="1"/>
              <a:t>circadiaan</a:t>
            </a:r>
            <a:r>
              <a:rPr lang="nl-NL" dirty="0"/>
              <a:t> ritme, ofwel het dag-nacht ritme. </a:t>
            </a:r>
            <a:endParaRPr lang="nl-NL" i="1" dirty="0"/>
          </a:p>
        </p:txBody>
      </p:sp>
      <p:sp>
        <p:nvSpPr>
          <p:cNvPr id="2" name="Title 1"/>
          <p:cNvSpPr>
            <a:spLocks noGrp="1"/>
          </p:cNvSpPr>
          <p:nvPr>
            <p:ph type="title"/>
          </p:nvPr>
        </p:nvSpPr>
        <p:spPr/>
        <p:txBody>
          <a:bodyPr/>
          <a:lstStyle/>
          <a:p>
            <a:r>
              <a:rPr lang="nl-NL" dirty="0"/>
              <a:t>slaap-waakregulatie </a:t>
            </a:r>
          </a:p>
        </p:txBody>
      </p:sp>
      <p:sp>
        <p:nvSpPr>
          <p:cNvPr id="4" name="Footer Placeholder 3"/>
          <p:cNvSpPr>
            <a:spLocks noGrp="1"/>
          </p:cNvSpPr>
          <p:nvPr>
            <p:ph type="ftr" sz="quarter" idx="11"/>
          </p:nvPr>
        </p:nvSpPr>
        <p:spPr/>
        <p:txBody>
          <a:bodyPr/>
          <a:lstStyle/>
          <a:p>
            <a:r>
              <a:rPr lang="nl-NL"/>
              <a:t>JGZ richtlijn Gezonde slaap en slaapproblemen bij kinderen.</a:t>
            </a:r>
            <a:endParaRPr lang="nl-NL" dirty="0"/>
          </a:p>
        </p:txBody>
      </p:sp>
      <p:pic>
        <p:nvPicPr>
          <p:cNvPr id="2050" name="Picture 2" descr="Image result for sleep homeosta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4149080"/>
            <a:ext cx="5087660" cy="2213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63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2" presetClass="entr" presetSubtype="4"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 calcmode="lin" valueType="num">
                                      <p:cBhvr additive="base">
                                        <p:cTn id="1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dag-nacht ritme</a:t>
            </a:r>
          </a:p>
        </p:txBody>
      </p:sp>
      <p:sp>
        <p:nvSpPr>
          <p:cNvPr id="3" name="Content Placeholder 2"/>
          <p:cNvSpPr>
            <a:spLocks noGrp="1"/>
          </p:cNvSpPr>
          <p:nvPr>
            <p:ph idx="1"/>
          </p:nvPr>
        </p:nvSpPr>
        <p:spPr>
          <a:xfrm>
            <a:off x="556485" y="2199600"/>
            <a:ext cx="8035813" cy="4182150"/>
          </a:xfrm>
        </p:spPr>
        <p:txBody>
          <a:bodyPr/>
          <a:lstStyle/>
          <a:p>
            <a:r>
              <a:rPr lang="nl-NL" dirty="0"/>
              <a:t>De aansturing van het dag-nacht ritme gebeurt door de nucleus </a:t>
            </a:r>
            <a:r>
              <a:rPr lang="nl-NL" dirty="0" err="1"/>
              <a:t>suprachiasmaticus</a:t>
            </a:r>
            <a:r>
              <a:rPr lang="nl-NL" dirty="0"/>
              <a:t> </a:t>
            </a:r>
            <a:r>
              <a:rPr lang="nl-NL" b="1" dirty="0">
                <a:solidFill>
                  <a:schemeClr val="tx2">
                    <a:lumMod val="75000"/>
                  </a:schemeClr>
                </a:solidFill>
              </a:rPr>
              <a:t>&gt;biologische klok </a:t>
            </a:r>
          </a:p>
          <a:p>
            <a:r>
              <a:rPr lang="nl-NL" dirty="0"/>
              <a:t>Ook zonder daglicht automatisch een dag-nacht ritme</a:t>
            </a:r>
          </a:p>
          <a:p>
            <a:r>
              <a:rPr lang="nl-NL" dirty="0"/>
              <a:t>Interne klok gesynchroniseerd door licht </a:t>
            </a:r>
          </a:p>
          <a:p>
            <a:r>
              <a:rPr lang="nl-NL" dirty="0"/>
              <a:t>Licht geeft via de tractus </a:t>
            </a:r>
            <a:r>
              <a:rPr lang="nl-NL" dirty="0" err="1"/>
              <a:t>retinohypothalamicus</a:t>
            </a:r>
            <a:endParaRPr lang="nl-NL" dirty="0"/>
          </a:p>
          <a:p>
            <a:pPr marL="0" indent="0">
              <a:buNone/>
            </a:pPr>
            <a:r>
              <a:rPr lang="nl-NL" dirty="0"/>
              <a:t>   (een zenuwbaan die door de oogzenuw loopt) </a:t>
            </a:r>
          </a:p>
          <a:p>
            <a:pPr marL="0" indent="0">
              <a:buNone/>
            </a:pPr>
            <a:r>
              <a:rPr lang="nl-NL" dirty="0"/>
              <a:t>   een signaal aan de nucleus </a:t>
            </a:r>
            <a:r>
              <a:rPr lang="nl-NL" dirty="0" err="1"/>
              <a:t>suprachiasmaticus</a:t>
            </a:r>
            <a:r>
              <a:rPr lang="nl-NL" dirty="0"/>
              <a:t> </a:t>
            </a:r>
          </a:p>
          <a:p>
            <a:r>
              <a:rPr lang="nl-NL" dirty="0"/>
              <a:t>Deze geeft signalen door aan andere kernen </a:t>
            </a:r>
          </a:p>
          <a:p>
            <a:pPr marL="0" indent="0">
              <a:buNone/>
            </a:pPr>
            <a:r>
              <a:rPr lang="nl-NL" dirty="0"/>
              <a:t>   in de hypothalamus, en vervolgens aan de </a:t>
            </a:r>
          </a:p>
          <a:p>
            <a:pPr marL="0" indent="0">
              <a:buNone/>
            </a:pPr>
            <a:r>
              <a:rPr lang="nl-NL" dirty="0"/>
              <a:t>   epifyse en hypofyse voor productie van </a:t>
            </a:r>
          </a:p>
          <a:p>
            <a:pPr marL="0" indent="0">
              <a:buNone/>
            </a:pPr>
            <a:r>
              <a:rPr lang="nl-NL" dirty="0"/>
              <a:t>   melatonine en cortisol. </a:t>
            </a:r>
          </a:p>
        </p:txBody>
      </p:sp>
      <p:sp>
        <p:nvSpPr>
          <p:cNvPr id="4" name="Footer Placeholder 3"/>
          <p:cNvSpPr>
            <a:spLocks noGrp="1"/>
          </p:cNvSpPr>
          <p:nvPr>
            <p:ph type="ftr" sz="quarter" idx="11"/>
          </p:nvPr>
        </p:nvSpPr>
        <p:spPr/>
        <p:txBody>
          <a:bodyPr/>
          <a:lstStyle/>
          <a:p>
            <a:r>
              <a:rPr lang="nl-NL"/>
              <a:t>JGZ richtlijn Gezonde slaap en slaapproblemen bij kinderen.</a:t>
            </a:r>
            <a:endParaRPr lang="nl-NL" dirty="0"/>
          </a:p>
        </p:txBody>
      </p:sp>
      <p:pic>
        <p:nvPicPr>
          <p:cNvPr id="6"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39338" y="3729076"/>
            <a:ext cx="5038725" cy="3143250"/>
          </a:xfrm>
          <a:prstGeom prst="rect">
            <a:avLst/>
          </a:prstGeom>
        </p:spPr>
      </p:pic>
      <p:sp>
        <p:nvSpPr>
          <p:cNvPr id="7" name="TextBox 6"/>
          <p:cNvSpPr txBox="1"/>
          <p:nvPr/>
        </p:nvSpPr>
        <p:spPr>
          <a:xfrm>
            <a:off x="8532441" y="5775067"/>
            <a:ext cx="611560" cy="246221"/>
          </a:xfrm>
          <a:prstGeom prst="rect">
            <a:avLst/>
          </a:prstGeom>
          <a:solidFill>
            <a:srgbClr val="FFFFFF"/>
          </a:solidFill>
        </p:spPr>
        <p:txBody>
          <a:bodyPr wrap="square" rtlCol="0">
            <a:spAutoFit/>
          </a:bodyPr>
          <a:lstStyle/>
          <a:p>
            <a:r>
              <a:rPr lang="nl-NL" sz="1000" b="1" dirty="0">
                <a:latin typeface="Calibri" panose="020F0502020204030204" pitchFamily="34" charset="0"/>
              </a:rPr>
              <a:t>epifyse</a:t>
            </a:r>
          </a:p>
        </p:txBody>
      </p:sp>
    </p:spTree>
    <p:extLst>
      <p:ext uri="{BB962C8B-B14F-4D97-AF65-F5344CB8AC3E}">
        <p14:creationId xmlns:p14="http://schemas.microsoft.com/office/powerpoint/2010/main" val="120421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dag-nacht ritme</a:t>
            </a:r>
          </a:p>
        </p:txBody>
      </p:sp>
      <p:sp>
        <p:nvSpPr>
          <p:cNvPr id="3" name="Content Placeholder 2"/>
          <p:cNvSpPr>
            <a:spLocks noGrp="1"/>
          </p:cNvSpPr>
          <p:nvPr>
            <p:ph idx="1"/>
          </p:nvPr>
        </p:nvSpPr>
        <p:spPr/>
        <p:txBody>
          <a:bodyPr/>
          <a:lstStyle/>
          <a:p>
            <a:r>
              <a:rPr lang="nl-NL" dirty="0"/>
              <a:t>Cortisol (stresshormoon) maakt je wakker en actief. </a:t>
            </a:r>
          </a:p>
          <a:p>
            <a:r>
              <a:rPr lang="nl-NL" dirty="0"/>
              <a:t>Melatonine maakt je slaperig. </a:t>
            </a:r>
          </a:p>
          <a:p>
            <a:r>
              <a:rPr lang="nl-NL" dirty="0"/>
              <a:t>De melatonineproductie wordt geremd door licht. </a:t>
            </a:r>
          </a:p>
        </p:txBody>
      </p:sp>
      <p:sp>
        <p:nvSpPr>
          <p:cNvPr id="4" name="Footer Placeholder 3"/>
          <p:cNvSpPr>
            <a:spLocks noGrp="1"/>
          </p:cNvSpPr>
          <p:nvPr>
            <p:ph type="ftr" sz="quarter" idx="11"/>
          </p:nvPr>
        </p:nvSpPr>
        <p:spPr/>
        <p:txBody>
          <a:bodyPr/>
          <a:lstStyle/>
          <a:p>
            <a:r>
              <a:rPr lang="nl-NL"/>
              <a:t>JGZ richtlijn Gezonde slaap en slaapproblemen bij kinderen.</a:t>
            </a:r>
            <a:endParaRPr lang="nl-NL" dirty="0"/>
          </a:p>
        </p:txBody>
      </p:sp>
      <p:pic>
        <p:nvPicPr>
          <p:cNvPr id="3074" name="Picture 2" descr="http://static1.squarespace.com/static/52b80965e4b0670c5e007677/t/5389e806e4b0368d2e25d2f1/1401546774489/Dag-+en+nachtritme+melatonine+cortis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3429000"/>
            <a:ext cx="4247692" cy="2913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584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908720"/>
            <a:ext cx="8054114" cy="720000"/>
          </a:xfrm>
        </p:spPr>
        <p:txBody>
          <a:bodyPr/>
          <a:lstStyle/>
          <a:p>
            <a:r>
              <a:rPr lang="nl-NL" dirty="0"/>
              <a:t>Slaapduur</a:t>
            </a:r>
          </a:p>
        </p:txBody>
      </p:sp>
      <p:sp>
        <p:nvSpPr>
          <p:cNvPr id="3" name="Content Placeholder 2"/>
          <p:cNvSpPr>
            <a:spLocks noGrp="1"/>
          </p:cNvSpPr>
          <p:nvPr>
            <p:ph idx="1"/>
          </p:nvPr>
        </p:nvSpPr>
        <p:spPr>
          <a:xfrm>
            <a:off x="3563888" y="908720"/>
            <a:ext cx="8054114" cy="4182150"/>
          </a:xfrm>
        </p:spPr>
        <p:txBody>
          <a:bodyPr/>
          <a:lstStyle/>
          <a:p>
            <a:r>
              <a:rPr lang="nl-NL" dirty="0"/>
              <a:t>Geen aanbeveling! Wel gemiddelden.</a:t>
            </a:r>
          </a:p>
          <a:p>
            <a:endParaRPr lang="nl-NL" dirty="0"/>
          </a:p>
        </p:txBody>
      </p:sp>
      <p:sp>
        <p:nvSpPr>
          <p:cNvPr id="4" name="Footer Placeholder 3"/>
          <p:cNvSpPr>
            <a:spLocks noGrp="1"/>
          </p:cNvSpPr>
          <p:nvPr>
            <p:ph type="ftr" sz="quarter" idx="11"/>
          </p:nvPr>
        </p:nvSpPr>
        <p:spPr/>
        <p:txBody>
          <a:bodyPr/>
          <a:lstStyle/>
          <a:p>
            <a:r>
              <a:rPr lang="nl-NL"/>
              <a:t>JGZ richtlijn Gezonde slaap en slaapproblemen bij kinderen.</a:t>
            </a:r>
            <a:endParaRPr lang="nl-NL" dirty="0"/>
          </a:p>
        </p:txBody>
      </p:sp>
      <p:graphicFrame>
        <p:nvGraphicFramePr>
          <p:cNvPr id="5" name="Table 4"/>
          <p:cNvGraphicFramePr>
            <a:graphicFrameLocks noGrp="1"/>
          </p:cNvGraphicFramePr>
          <p:nvPr>
            <p:extLst>
              <p:ext uri="{D42A27DB-BD31-4B8C-83A1-F6EECF244321}">
                <p14:modId xmlns:p14="http://schemas.microsoft.com/office/powerpoint/2010/main" val="1117145544"/>
              </p:ext>
            </p:extLst>
          </p:nvPr>
        </p:nvGraphicFramePr>
        <p:xfrm>
          <a:off x="107504" y="1268764"/>
          <a:ext cx="8784975" cy="5411332"/>
        </p:xfrm>
        <a:graphic>
          <a:graphicData uri="http://schemas.openxmlformats.org/drawingml/2006/table">
            <a:tbl>
              <a:tblPr firstRow="1" firstCol="1" bandRow="1">
                <a:tableStyleId>{D27102A9-8310-4765-A935-A1911B00CA55}</a:tableStyleId>
              </a:tblPr>
              <a:tblGrid>
                <a:gridCol w="1809742">
                  <a:extLst>
                    <a:ext uri="{9D8B030D-6E8A-4147-A177-3AD203B41FA5}">
                      <a16:colId xmlns:a16="http://schemas.microsoft.com/office/drawing/2014/main" val="20000"/>
                    </a:ext>
                  </a:extLst>
                </a:gridCol>
                <a:gridCol w="1790658">
                  <a:extLst>
                    <a:ext uri="{9D8B030D-6E8A-4147-A177-3AD203B41FA5}">
                      <a16:colId xmlns:a16="http://schemas.microsoft.com/office/drawing/2014/main" val="20001"/>
                    </a:ext>
                  </a:extLst>
                </a:gridCol>
                <a:gridCol w="1656184">
                  <a:extLst>
                    <a:ext uri="{9D8B030D-6E8A-4147-A177-3AD203B41FA5}">
                      <a16:colId xmlns:a16="http://schemas.microsoft.com/office/drawing/2014/main" val="20002"/>
                    </a:ext>
                  </a:extLst>
                </a:gridCol>
                <a:gridCol w="1656184">
                  <a:extLst>
                    <a:ext uri="{9D8B030D-6E8A-4147-A177-3AD203B41FA5}">
                      <a16:colId xmlns:a16="http://schemas.microsoft.com/office/drawing/2014/main" val="20003"/>
                    </a:ext>
                  </a:extLst>
                </a:gridCol>
                <a:gridCol w="1872207">
                  <a:extLst>
                    <a:ext uri="{9D8B030D-6E8A-4147-A177-3AD203B41FA5}">
                      <a16:colId xmlns:a16="http://schemas.microsoft.com/office/drawing/2014/main" val="20004"/>
                    </a:ext>
                  </a:extLst>
                </a:gridCol>
              </a:tblGrid>
              <a:tr h="504052">
                <a:tc>
                  <a:txBody>
                    <a:bodyPr/>
                    <a:lstStyle/>
                    <a:p>
                      <a:pPr>
                        <a:lnSpc>
                          <a:spcPct val="115000"/>
                        </a:lnSpc>
                        <a:spcAft>
                          <a:spcPts val="1000"/>
                        </a:spcAft>
                      </a:pPr>
                      <a:r>
                        <a:rPr lang="nl-NL" sz="1400" b="1" dirty="0">
                          <a:effectLst/>
                        </a:rPr>
                        <a:t>Leeftijd</a:t>
                      </a:r>
                      <a:endParaRPr lang="nl-NL" sz="1400" b="1" dirty="0">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dirty="0">
                          <a:effectLst/>
                        </a:rPr>
                        <a:t>slaapduur</a:t>
                      </a:r>
                      <a:r>
                        <a:rPr lang="nl-NL" sz="1400" b="1" baseline="0" dirty="0">
                          <a:effectLst/>
                        </a:rPr>
                        <a:t> in uren</a:t>
                      </a:r>
                      <a:endParaRPr lang="nl-NL" sz="1400" b="1" dirty="0">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dirty="0">
                          <a:effectLst/>
                        </a:rPr>
                        <a:t>‘s nachts wakker worden </a:t>
                      </a:r>
                      <a:endParaRPr lang="nl-NL" sz="1400" b="1" dirty="0">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dirty="0">
                          <a:effectLst/>
                        </a:rPr>
                        <a:t>aantal dutjes overdag </a:t>
                      </a:r>
                      <a:endParaRPr lang="nl-NL" sz="1400" b="1" dirty="0">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dirty="0">
                          <a:effectLst/>
                        </a:rPr>
                        <a:t>% kinderen dat overdag slaapt</a:t>
                      </a:r>
                      <a:endParaRPr lang="nl-NL" sz="1400" b="1" dirty="0">
                        <a:solidFill>
                          <a:sysClr val="windowText" lastClr="000000"/>
                        </a:solidFill>
                        <a:effectLst/>
                        <a:latin typeface="Calibri"/>
                        <a:ea typeface="Calibri"/>
                        <a:cs typeface="Calibri"/>
                      </a:endParaRPr>
                    </a:p>
                  </a:txBody>
                  <a:tcPr marL="61464" marR="61464" marT="0" marB="0"/>
                </a:tc>
                <a:extLst>
                  <a:ext uri="{0D108BD9-81ED-4DB2-BD59-A6C34878D82A}">
                    <a16:rowId xmlns:a16="http://schemas.microsoft.com/office/drawing/2014/main" val="10000"/>
                  </a:ext>
                </a:extLst>
              </a:tr>
              <a:tr h="218904">
                <a:tc>
                  <a:txBody>
                    <a:bodyPr/>
                    <a:lstStyle/>
                    <a:p>
                      <a:pPr>
                        <a:lnSpc>
                          <a:spcPct val="115000"/>
                        </a:lnSpc>
                        <a:spcAft>
                          <a:spcPts val="1000"/>
                        </a:spcAft>
                      </a:pPr>
                      <a:r>
                        <a:rPr lang="nl-NL" sz="1400" b="1" dirty="0">
                          <a:effectLst/>
                        </a:rPr>
                        <a:t>0-2 maanden</a:t>
                      </a:r>
                      <a:endParaRPr lang="nl-NL" sz="1400" b="1" dirty="0">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dirty="0">
                          <a:effectLst/>
                        </a:rPr>
                        <a:t>14,6 </a:t>
                      </a:r>
                      <a:endParaRPr lang="nl-NL" sz="1400" b="1" dirty="0">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dirty="0">
                          <a:effectLst/>
                        </a:rPr>
                        <a:t>1,7 </a:t>
                      </a:r>
                      <a:endParaRPr lang="nl-NL" sz="1400" b="1" dirty="0">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dirty="0">
                          <a:effectLst/>
                        </a:rPr>
                        <a:t>3,1 </a:t>
                      </a:r>
                      <a:endParaRPr lang="nl-NL" sz="1400" b="1" dirty="0">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a:effectLst/>
                        </a:rPr>
                        <a:t>100</a:t>
                      </a:r>
                      <a:endParaRPr lang="nl-NL" sz="1400" b="1">
                        <a:solidFill>
                          <a:sysClr val="windowText" lastClr="000000"/>
                        </a:solidFill>
                        <a:effectLst/>
                        <a:latin typeface="Calibri"/>
                        <a:ea typeface="Calibri"/>
                        <a:cs typeface="Calibri"/>
                      </a:endParaRPr>
                    </a:p>
                  </a:txBody>
                  <a:tcPr marL="61464" marR="61464" marT="0" marB="0"/>
                </a:tc>
                <a:extLst>
                  <a:ext uri="{0D108BD9-81ED-4DB2-BD59-A6C34878D82A}">
                    <a16:rowId xmlns:a16="http://schemas.microsoft.com/office/drawing/2014/main" val="10001"/>
                  </a:ext>
                </a:extLst>
              </a:tr>
              <a:tr h="218904">
                <a:tc>
                  <a:txBody>
                    <a:bodyPr/>
                    <a:lstStyle/>
                    <a:p>
                      <a:pPr>
                        <a:lnSpc>
                          <a:spcPct val="115000"/>
                        </a:lnSpc>
                        <a:spcAft>
                          <a:spcPts val="1000"/>
                        </a:spcAft>
                      </a:pPr>
                      <a:r>
                        <a:rPr lang="nl-NL" sz="1400" b="1">
                          <a:effectLst/>
                          <a:sym typeface="Symbol"/>
                        </a:rPr>
                        <a:t></a:t>
                      </a:r>
                      <a:r>
                        <a:rPr lang="nl-NL" sz="1400" b="1">
                          <a:effectLst/>
                        </a:rPr>
                        <a:t> 3 maanden</a:t>
                      </a:r>
                      <a:endParaRPr lang="nl-NL" sz="1400" b="1">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dirty="0">
                          <a:effectLst/>
                        </a:rPr>
                        <a:t>13,6</a:t>
                      </a:r>
                      <a:endParaRPr lang="nl-NL" sz="1400" b="1" dirty="0">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dirty="0">
                          <a:effectLst/>
                        </a:rPr>
                        <a:t>0,8 </a:t>
                      </a:r>
                      <a:endParaRPr lang="nl-NL" sz="1400" b="1" dirty="0">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dirty="0">
                          <a:effectLst/>
                        </a:rPr>
                        <a:t>3,1 </a:t>
                      </a:r>
                      <a:endParaRPr lang="nl-NL" sz="1400" b="1" dirty="0">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a:effectLst/>
                        </a:rPr>
                        <a:t>100</a:t>
                      </a:r>
                      <a:endParaRPr lang="nl-NL" sz="1400" b="1">
                        <a:solidFill>
                          <a:sysClr val="windowText" lastClr="000000"/>
                        </a:solidFill>
                        <a:effectLst/>
                        <a:latin typeface="Calibri"/>
                        <a:ea typeface="Calibri"/>
                        <a:cs typeface="Calibri"/>
                      </a:endParaRPr>
                    </a:p>
                  </a:txBody>
                  <a:tcPr marL="61464" marR="61464" marT="0" marB="0"/>
                </a:tc>
                <a:extLst>
                  <a:ext uri="{0D108BD9-81ED-4DB2-BD59-A6C34878D82A}">
                    <a16:rowId xmlns:a16="http://schemas.microsoft.com/office/drawing/2014/main" val="10002"/>
                  </a:ext>
                </a:extLst>
              </a:tr>
              <a:tr h="218904">
                <a:tc>
                  <a:txBody>
                    <a:bodyPr/>
                    <a:lstStyle/>
                    <a:p>
                      <a:pPr>
                        <a:lnSpc>
                          <a:spcPct val="115000"/>
                        </a:lnSpc>
                        <a:spcAft>
                          <a:spcPts val="1000"/>
                        </a:spcAft>
                      </a:pPr>
                      <a:r>
                        <a:rPr lang="nl-NL" sz="1400" b="1">
                          <a:effectLst/>
                          <a:sym typeface="Symbol"/>
                        </a:rPr>
                        <a:t></a:t>
                      </a:r>
                      <a:r>
                        <a:rPr lang="nl-NL" sz="1400" b="1">
                          <a:effectLst/>
                        </a:rPr>
                        <a:t> 6 maanden</a:t>
                      </a:r>
                      <a:endParaRPr lang="nl-NL" sz="1400" b="1">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dirty="0">
                          <a:effectLst/>
                        </a:rPr>
                        <a:t>12,9 </a:t>
                      </a:r>
                      <a:endParaRPr lang="nl-NL" sz="1400" b="1" dirty="0">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dirty="0">
                          <a:effectLst/>
                        </a:rPr>
                        <a:t>0,8 </a:t>
                      </a:r>
                      <a:endParaRPr lang="nl-NL" sz="1400" b="1" dirty="0">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dirty="0">
                          <a:effectLst/>
                        </a:rPr>
                        <a:t>2,2 </a:t>
                      </a:r>
                      <a:endParaRPr lang="nl-NL" sz="1400" b="1" dirty="0">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a:effectLst/>
                        </a:rPr>
                        <a:t>100</a:t>
                      </a:r>
                      <a:endParaRPr lang="nl-NL" sz="1400" b="1">
                        <a:solidFill>
                          <a:sysClr val="windowText" lastClr="000000"/>
                        </a:solidFill>
                        <a:effectLst/>
                        <a:latin typeface="Calibri"/>
                        <a:ea typeface="Calibri"/>
                        <a:cs typeface="Calibri"/>
                      </a:endParaRPr>
                    </a:p>
                  </a:txBody>
                  <a:tcPr marL="61464" marR="61464" marT="0" marB="0"/>
                </a:tc>
                <a:extLst>
                  <a:ext uri="{0D108BD9-81ED-4DB2-BD59-A6C34878D82A}">
                    <a16:rowId xmlns:a16="http://schemas.microsoft.com/office/drawing/2014/main" val="10003"/>
                  </a:ext>
                </a:extLst>
              </a:tr>
              <a:tr h="218904">
                <a:tc>
                  <a:txBody>
                    <a:bodyPr/>
                    <a:lstStyle/>
                    <a:p>
                      <a:pPr>
                        <a:lnSpc>
                          <a:spcPct val="115000"/>
                        </a:lnSpc>
                        <a:spcAft>
                          <a:spcPts val="1000"/>
                        </a:spcAft>
                      </a:pPr>
                      <a:r>
                        <a:rPr lang="nl-NL" sz="1400" b="1">
                          <a:effectLst/>
                          <a:sym typeface="Symbol"/>
                        </a:rPr>
                        <a:t></a:t>
                      </a:r>
                      <a:r>
                        <a:rPr lang="nl-NL" sz="1400" b="1">
                          <a:effectLst/>
                        </a:rPr>
                        <a:t> 9 maanden</a:t>
                      </a:r>
                      <a:endParaRPr lang="nl-NL" sz="1400" b="1">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dirty="0">
                          <a:effectLst/>
                        </a:rPr>
                        <a:t>12,6</a:t>
                      </a:r>
                      <a:endParaRPr lang="nl-NL" sz="1400" b="1" dirty="0">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dirty="0">
                          <a:effectLst/>
                        </a:rPr>
                        <a:t>1,1</a:t>
                      </a:r>
                      <a:endParaRPr lang="nl-NL" sz="1400" b="1" dirty="0">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dirty="0">
                          <a:effectLst/>
                        </a:rPr>
                        <a:t>2,2 </a:t>
                      </a:r>
                      <a:endParaRPr lang="nl-NL" sz="1400" b="1" dirty="0">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a:effectLst/>
                        </a:rPr>
                        <a:t>100</a:t>
                      </a:r>
                      <a:endParaRPr lang="nl-NL" sz="1400" b="1">
                        <a:solidFill>
                          <a:sysClr val="windowText" lastClr="000000"/>
                        </a:solidFill>
                        <a:effectLst/>
                        <a:latin typeface="Calibri"/>
                        <a:ea typeface="Calibri"/>
                        <a:cs typeface="Calibri"/>
                      </a:endParaRPr>
                    </a:p>
                  </a:txBody>
                  <a:tcPr marL="61464" marR="61464" marT="0" marB="0"/>
                </a:tc>
                <a:extLst>
                  <a:ext uri="{0D108BD9-81ED-4DB2-BD59-A6C34878D82A}">
                    <a16:rowId xmlns:a16="http://schemas.microsoft.com/office/drawing/2014/main" val="10004"/>
                  </a:ext>
                </a:extLst>
              </a:tr>
              <a:tr h="218904">
                <a:tc>
                  <a:txBody>
                    <a:bodyPr/>
                    <a:lstStyle/>
                    <a:p>
                      <a:pPr>
                        <a:lnSpc>
                          <a:spcPct val="115000"/>
                        </a:lnSpc>
                        <a:spcAft>
                          <a:spcPts val="1000"/>
                        </a:spcAft>
                      </a:pPr>
                      <a:r>
                        <a:rPr lang="nl-NL" sz="1400" b="1">
                          <a:effectLst/>
                          <a:sym typeface="Symbol"/>
                        </a:rPr>
                        <a:t></a:t>
                      </a:r>
                      <a:r>
                        <a:rPr lang="nl-NL" sz="1400" b="1">
                          <a:effectLst/>
                        </a:rPr>
                        <a:t> 12 maanden</a:t>
                      </a:r>
                      <a:endParaRPr lang="nl-NL" sz="1400" b="1">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dirty="0">
                          <a:effectLst/>
                        </a:rPr>
                        <a:t>12,9</a:t>
                      </a:r>
                      <a:endParaRPr lang="nl-NL" sz="1400" b="1" dirty="0">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dirty="0">
                          <a:effectLst/>
                        </a:rPr>
                        <a:t>0,7 </a:t>
                      </a:r>
                      <a:endParaRPr lang="nl-NL" sz="1400" b="1" dirty="0">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dirty="0">
                          <a:effectLst/>
                        </a:rPr>
                        <a:t>1,2 </a:t>
                      </a:r>
                      <a:endParaRPr lang="nl-NL" sz="1400" b="1" dirty="0">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a:effectLst/>
                        </a:rPr>
                        <a:t>100</a:t>
                      </a:r>
                      <a:endParaRPr lang="nl-NL" sz="1400" b="1">
                        <a:solidFill>
                          <a:sysClr val="windowText" lastClr="000000"/>
                        </a:solidFill>
                        <a:effectLst/>
                        <a:latin typeface="Calibri"/>
                        <a:ea typeface="Calibri"/>
                        <a:cs typeface="Calibri"/>
                      </a:endParaRPr>
                    </a:p>
                  </a:txBody>
                  <a:tcPr marL="61464" marR="61464" marT="0" marB="0"/>
                </a:tc>
                <a:extLst>
                  <a:ext uri="{0D108BD9-81ED-4DB2-BD59-A6C34878D82A}">
                    <a16:rowId xmlns:a16="http://schemas.microsoft.com/office/drawing/2014/main" val="10005"/>
                  </a:ext>
                </a:extLst>
              </a:tr>
              <a:tr h="218904">
                <a:tc>
                  <a:txBody>
                    <a:bodyPr/>
                    <a:lstStyle/>
                    <a:p>
                      <a:pPr>
                        <a:lnSpc>
                          <a:spcPct val="115000"/>
                        </a:lnSpc>
                        <a:spcAft>
                          <a:spcPts val="1000"/>
                        </a:spcAft>
                      </a:pPr>
                      <a:r>
                        <a:rPr lang="nl-NL" sz="1400" b="1">
                          <a:effectLst/>
                          <a:sym typeface="Symbol"/>
                        </a:rPr>
                        <a:t></a:t>
                      </a:r>
                      <a:r>
                        <a:rPr lang="nl-NL" sz="1400" b="1">
                          <a:effectLst/>
                        </a:rPr>
                        <a:t> 2 jaar</a:t>
                      </a:r>
                      <a:endParaRPr lang="nl-NL" sz="1400" b="1">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dirty="0">
                          <a:effectLst/>
                        </a:rPr>
                        <a:t>12</a:t>
                      </a:r>
                      <a:endParaRPr lang="nl-NL" sz="1400" b="1" dirty="0">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dirty="0">
                          <a:effectLst/>
                        </a:rPr>
                        <a:t>0,7 </a:t>
                      </a:r>
                      <a:endParaRPr lang="nl-NL" sz="1400" b="1" dirty="0">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dirty="0">
                          <a:effectLst/>
                        </a:rPr>
                        <a:t>1,2 </a:t>
                      </a:r>
                      <a:endParaRPr lang="nl-NL" sz="1400" b="1" dirty="0">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a:effectLst/>
                        </a:rPr>
                        <a:t>87</a:t>
                      </a:r>
                      <a:endParaRPr lang="nl-NL" sz="1400" b="1">
                        <a:solidFill>
                          <a:sysClr val="windowText" lastClr="000000"/>
                        </a:solidFill>
                        <a:effectLst/>
                        <a:latin typeface="Calibri"/>
                        <a:ea typeface="Calibri"/>
                        <a:cs typeface="Calibri"/>
                      </a:endParaRPr>
                    </a:p>
                  </a:txBody>
                  <a:tcPr marL="61464" marR="61464" marT="0" marB="0"/>
                </a:tc>
                <a:extLst>
                  <a:ext uri="{0D108BD9-81ED-4DB2-BD59-A6C34878D82A}">
                    <a16:rowId xmlns:a16="http://schemas.microsoft.com/office/drawing/2014/main" val="10006"/>
                  </a:ext>
                </a:extLst>
              </a:tr>
              <a:tr h="218904">
                <a:tc>
                  <a:txBody>
                    <a:bodyPr/>
                    <a:lstStyle/>
                    <a:p>
                      <a:pPr>
                        <a:lnSpc>
                          <a:spcPct val="115000"/>
                        </a:lnSpc>
                        <a:spcAft>
                          <a:spcPts val="1000"/>
                        </a:spcAft>
                      </a:pPr>
                      <a:r>
                        <a:rPr lang="nl-NL" sz="1400" b="1">
                          <a:effectLst/>
                          <a:sym typeface="Symbol"/>
                        </a:rPr>
                        <a:t></a:t>
                      </a:r>
                      <a:r>
                        <a:rPr lang="nl-NL" sz="1400" b="1">
                          <a:effectLst/>
                        </a:rPr>
                        <a:t> 3 jaar</a:t>
                      </a:r>
                      <a:endParaRPr lang="nl-NL" sz="1400" b="1">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dirty="0">
                          <a:effectLst/>
                        </a:rPr>
                        <a:t>12</a:t>
                      </a:r>
                      <a:endParaRPr lang="nl-NL" sz="1400" b="1" dirty="0">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a:effectLst/>
                        </a:rPr>
                        <a:t> </a:t>
                      </a:r>
                      <a:endParaRPr lang="nl-NL" sz="1400" b="1">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a:effectLst/>
                        </a:rPr>
                        <a:t> </a:t>
                      </a:r>
                      <a:endParaRPr lang="nl-NL" sz="1400" b="1">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200" b="1">
                          <a:effectLst/>
                        </a:rPr>
                        <a:t>50</a:t>
                      </a:r>
                      <a:endParaRPr lang="nl-NL" sz="1400" b="1">
                        <a:solidFill>
                          <a:sysClr val="windowText" lastClr="000000"/>
                        </a:solidFill>
                        <a:effectLst/>
                        <a:latin typeface="Calibri"/>
                        <a:ea typeface="Calibri"/>
                        <a:cs typeface="Calibri"/>
                      </a:endParaRPr>
                    </a:p>
                  </a:txBody>
                  <a:tcPr marL="61464" marR="61464" marT="0" marB="0"/>
                </a:tc>
                <a:extLst>
                  <a:ext uri="{0D108BD9-81ED-4DB2-BD59-A6C34878D82A}">
                    <a16:rowId xmlns:a16="http://schemas.microsoft.com/office/drawing/2014/main" val="10007"/>
                  </a:ext>
                </a:extLst>
              </a:tr>
              <a:tr h="218904">
                <a:tc>
                  <a:txBody>
                    <a:bodyPr/>
                    <a:lstStyle/>
                    <a:p>
                      <a:pPr>
                        <a:lnSpc>
                          <a:spcPct val="115000"/>
                        </a:lnSpc>
                        <a:spcAft>
                          <a:spcPts val="1000"/>
                        </a:spcAft>
                      </a:pPr>
                      <a:r>
                        <a:rPr lang="nl-NL" sz="1400" b="1">
                          <a:effectLst/>
                          <a:sym typeface="Symbol"/>
                        </a:rPr>
                        <a:t></a:t>
                      </a:r>
                      <a:r>
                        <a:rPr lang="nl-NL" sz="1400" b="1">
                          <a:effectLst/>
                        </a:rPr>
                        <a:t> 4 jaar</a:t>
                      </a:r>
                      <a:endParaRPr lang="nl-NL" sz="1400" b="1">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dirty="0">
                          <a:effectLst/>
                        </a:rPr>
                        <a:t>11,5</a:t>
                      </a:r>
                      <a:endParaRPr lang="nl-NL" sz="1400" b="1" dirty="0">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a:effectLst/>
                        </a:rPr>
                        <a:t> </a:t>
                      </a:r>
                      <a:endParaRPr lang="nl-NL" sz="1400" b="1">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a:effectLst/>
                        </a:rPr>
                        <a:t> </a:t>
                      </a:r>
                      <a:endParaRPr lang="nl-NL" sz="1400" b="1">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200" b="1">
                          <a:effectLst/>
                        </a:rPr>
                        <a:t>35</a:t>
                      </a:r>
                      <a:endParaRPr lang="nl-NL" sz="1400" b="1">
                        <a:solidFill>
                          <a:sysClr val="windowText" lastClr="000000"/>
                        </a:solidFill>
                        <a:effectLst/>
                        <a:latin typeface="Calibri"/>
                        <a:ea typeface="Calibri"/>
                        <a:cs typeface="Calibri"/>
                      </a:endParaRPr>
                    </a:p>
                  </a:txBody>
                  <a:tcPr marL="61464" marR="61464" marT="0" marB="0"/>
                </a:tc>
                <a:extLst>
                  <a:ext uri="{0D108BD9-81ED-4DB2-BD59-A6C34878D82A}">
                    <a16:rowId xmlns:a16="http://schemas.microsoft.com/office/drawing/2014/main" val="10008"/>
                  </a:ext>
                </a:extLst>
              </a:tr>
              <a:tr h="218904">
                <a:tc>
                  <a:txBody>
                    <a:bodyPr/>
                    <a:lstStyle/>
                    <a:p>
                      <a:pPr>
                        <a:lnSpc>
                          <a:spcPct val="115000"/>
                        </a:lnSpc>
                        <a:spcAft>
                          <a:spcPts val="1000"/>
                        </a:spcAft>
                      </a:pPr>
                      <a:r>
                        <a:rPr lang="nl-NL" sz="1400" b="1">
                          <a:effectLst/>
                          <a:sym typeface="Symbol"/>
                        </a:rPr>
                        <a:t></a:t>
                      </a:r>
                      <a:r>
                        <a:rPr lang="nl-NL" sz="1400" b="1">
                          <a:effectLst/>
                        </a:rPr>
                        <a:t> 5 jaar</a:t>
                      </a:r>
                      <a:endParaRPr lang="nl-NL" sz="1400" b="1">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dirty="0">
                          <a:effectLst/>
                        </a:rPr>
                        <a:t>11,5</a:t>
                      </a:r>
                      <a:endParaRPr lang="nl-NL" sz="1400" b="1" dirty="0">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a:effectLst/>
                        </a:rPr>
                        <a:t> </a:t>
                      </a:r>
                      <a:endParaRPr lang="nl-NL" sz="1400" b="1">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a:effectLst/>
                        </a:rPr>
                        <a:t> </a:t>
                      </a:r>
                      <a:endParaRPr lang="nl-NL" sz="1400" b="1">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200" b="1">
                          <a:effectLst/>
                        </a:rPr>
                        <a:t>8</a:t>
                      </a:r>
                      <a:endParaRPr lang="nl-NL" sz="1400" b="1">
                        <a:solidFill>
                          <a:sysClr val="windowText" lastClr="000000"/>
                        </a:solidFill>
                        <a:effectLst/>
                        <a:latin typeface="Calibri"/>
                        <a:ea typeface="Calibri"/>
                        <a:cs typeface="Calibri"/>
                      </a:endParaRPr>
                    </a:p>
                  </a:txBody>
                  <a:tcPr marL="61464" marR="61464" marT="0" marB="0"/>
                </a:tc>
                <a:extLst>
                  <a:ext uri="{0D108BD9-81ED-4DB2-BD59-A6C34878D82A}">
                    <a16:rowId xmlns:a16="http://schemas.microsoft.com/office/drawing/2014/main" val="10009"/>
                  </a:ext>
                </a:extLst>
              </a:tr>
              <a:tr h="218904">
                <a:tc>
                  <a:txBody>
                    <a:bodyPr/>
                    <a:lstStyle/>
                    <a:p>
                      <a:pPr>
                        <a:lnSpc>
                          <a:spcPct val="115000"/>
                        </a:lnSpc>
                        <a:spcAft>
                          <a:spcPts val="1000"/>
                        </a:spcAft>
                      </a:pPr>
                      <a:r>
                        <a:rPr lang="nl-NL" sz="1400" b="1">
                          <a:effectLst/>
                          <a:sym typeface="Symbol"/>
                        </a:rPr>
                        <a:t></a:t>
                      </a:r>
                      <a:r>
                        <a:rPr lang="nl-NL" sz="1400" b="1">
                          <a:effectLst/>
                        </a:rPr>
                        <a:t> 6 jaar</a:t>
                      </a:r>
                      <a:endParaRPr lang="nl-NL" sz="1400" b="1">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dirty="0">
                          <a:effectLst/>
                        </a:rPr>
                        <a:t>9,7</a:t>
                      </a:r>
                      <a:endParaRPr lang="nl-NL" sz="1400" b="1" dirty="0">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a:effectLst/>
                        </a:rPr>
                        <a:t> </a:t>
                      </a:r>
                      <a:endParaRPr lang="nl-NL" sz="1400" b="1">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a:effectLst/>
                        </a:rPr>
                        <a:t> </a:t>
                      </a:r>
                      <a:endParaRPr lang="nl-NL" sz="1400" b="1">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200" b="1">
                          <a:effectLst/>
                        </a:rPr>
                        <a:t>5</a:t>
                      </a:r>
                      <a:endParaRPr lang="nl-NL" sz="1400" b="1">
                        <a:solidFill>
                          <a:sysClr val="windowText" lastClr="000000"/>
                        </a:solidFill>
                        <a:effectLst/>
                        <a:latin typeface="Calibri"/>
                        <a:ea typeface="Calibri"/>
                        <a:cs typeface="Calibri"/>
                      </a:endParaRPr>
                    </a:p>
                  </a:txBody>
                  <a:tcPr marL="61464" marR="61464" marT="0" marB="0"/>
                </a:tc>
                <a:extLst>
                  <a:ext uri="{0D108BD9-81ED-4DB2-BD59-A6C34878D82A}">
                    <a16:rowId xmlns:a16="http://schemas.microsoft.com/office/drawing/2014/main" val="10010"/>
                  </a:ext>
                </a:extLst>
              </a:tr>
              <a:tr h="218904">
                <a:tc>
                  <a:txBody>
                    <a:bodyPr/>
                    <a:lstStyle/>
                    <a:p>
                      <a:pPr>
                        <a:lnSpc>
                          <a:spcPct val="115000"/>
                        </a:lnSpc>
                        <a:spcAft>
                          <a:spcPts val="1000"/>
                        </a:spcAft>
                      </a:pPr>
                      <a:r>
                        <a:rPr lang="nl-NL" sz="1400" b="1">
                          <a:effectLst/>
                          <a:sym typeface="Symbol"/>
                        </a:rPr>
                        <a:t></a:t>
                      </a:r>
                      <a:r>
                        <a:rPr lang="nl-NL" sz="1400" b="1">
                          <a:effectLst/>
                        </a:rPr>
                        <a:t> 7 jaar</a:t>
                      </a:r>
                      <a:endParaRPr lang="nl-NL" sz="1400" b="1">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dirty="0">
                          <a:effectLst/>
                        </a:rPr>
                        <a:t>9,4</a:t>
                      </a:r>
                      <a:endParaRPr lang="nl-NL" sz="1400" b="1" dirty="0">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a:effectLst/>
                        </a:rPr>
                        <a:t> </a:t>
                      </a:r>
                      <a:endParaRPr lang="nl-NL" sz="1400" b="1">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a:effectLst/>
                        </a:rPr>
                        <a:t> </a:t>
                      </a:r>
                      <a:endParaRPr lang="nl-NL" sz="1400" b="1">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200" b="1">
                          <a:effectLst/>
                        </a:rPr>
                        <a:t>1</a:t>
                      </a:r>
                      <a:endParaRPr lang="nl-NL" sz="1400" b="1">
                        <a:solidFill>
                          <a:sysClr val="windowText" lastClr="000000"/>
                        </a:solidFill>
                        <a:effectLst/>
                        <a:latin typeface="Calibri"/>
                        <a:ea typeface="Calibri"/>
                        <a:cs typeface="Calibri"/>
                      </a:endParaRPr>
                    </a:p>
                  </a:txBody>
                  <a:tcPr marL="61464" marR="61464" marT="0" marB="0"/>
                </a:tc>
                <a:extLst>
                  <a:ext uri="{0D108BD9-81ED-4DB2-BD59-A6C34878D82A}">
                    <a16:rowId xmlns:a16="http://schemas.microsoft.com/office/drawing/2014/main" val="10011"/>
                  </a:ext>
                </a:extLst>
              </a:tr>
              <a:tr h="218904">
                <a:tc>
                  <a:txBody>
                    <a:bodyPr/>
                    <a:lstStyle/>
                    <a:p>
                      <a:pPr>
                        <a:lnSpc>
                          <a:spcPct val="115000"/>
                        </a:lnSpc>
                        <a:spcAft>
                          <a:spcPts val="1000"/>
                        </a:spcAft>
                      </a:pPr>
                      <a:r>
                        <a:rPr lang="nl-NL" sz="1400" b="1">
                          <a:effectLst/>
                          <a:sym typeface="Symbol"/>
                        </a:rPr>
                        <a:t></a:t>
                      </a:r>
                      <a:r>
                        <a:rPr lang="nl-NL" sz="1400" b="1">
                          <a:effectLst/>
                        </a:rPr>
                        <a:t> 8 jaar</a:t>
                      </a:r>
                      <a:endParaRPr lang="nl-NL" sz="1400" b="1">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dirty="0">
                          <a:effectLst/>
                        </a:rPr>
                        <a:t>9,3 </a:t>
                      </a:r>
                      <a:endParaRPr lang="nl-NL" sz="1400" b="1" dirty="0">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dirty="0">
                          <a:effectLst/>
                        </a:rPr>
                        <a:t> </a:t>
                      </a:r>
                      <a:endParaRPr lang="nl-NL" sz="1400" b="1" dirty="0">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a:effectLst/>
                        </a:rPr>
                        <a:t> </a:t>
                      </a:r>
                      <a:endParaRPr lang="nl-NL" sz="1400" b="1">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a:effectLst/>
                        </a:rPr>
                        <a:t> </a:t>
                      </a:r>
                      <a:endParaRPr lang="nl-NL" sz="1400" b="1">
                        <a:solidFill>
                          <a:sysClr val="windowText" lastClr="000000"/>
                        </a:solidFill>
                        <a:effectLst/>
                        <a:latin typeface="Calibri"/>
                        <a:ea typeface="Calibri"/>
                        <a:cs typeface="Calibri"/>
                      </a:endParaRPr>
                    </a:p>
                  </a:txBody>
                  <a:tcPr marL="61464" marR="61464" marT="0" marB="0"/>
                </a:tc>
                <a:extLst>
                  <a:ext uri="{0D108BD9-81ED-4DB2-BD59-A6C34878D82A}">
                    <a16:rowId xmlns:a16="http://schemas.microsoft.com/office/drawing/2014/main" val="10012"/>
                  </a:ext>
                </a:extLst>
              </a:tr>
              <a:tr h="218904">
                <a:tc>
                  <a:txBody>
                    <a:bodyPr/>
                    <a:lstStyle/>
                    <a:p>
                      <a:pPr>
                        <a:lnSpc>
                          <a:spcPct val="115000"/>
                        </a:lnSpc>
                        <a:spcAft>
                          <a:spcPts val="1000"/>
                        </a:spcAft>
                      </a:pPr>
                      <a:r>
                        <a:rPr lang="nl-NL" sz="1400" b="1">
                          <a:effectLst/>
                          <a:sym typeface="Symbol"/>
                        </a:rPr>
                        <a:t></a:t>
                      </a:r>
                      <a:r>
                        <a:rPr lang="nl-NL" sz="1400" b="1">
                          <a:effectLst/>
                        </a:rPr>
                        <a:t> 9 jaar</a:t>
                      </a:r>
                      <a:endParaRPr lang="nl-NL" sz="1400" b="1">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dirty="0">
                          <a:effectLst/>
                        </a:rPr>
                        <a:t>9,3 </a:t>
                      </a:r>
                      <a:endParaRPr lang="nl-NL" sz="1400" b="1" dirty="0">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a:effectLst/>
                        </a:rPr>
                        <a:t> </a:t>
                      </a:r>
                      <a:endParaRPr lang="nl-NL" sz="1400" b="1">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a:effectLst/>
                        </a:rPr>
                        <a:t> </a:t>
                      </a:r>
                      <a:endParaRPr lang="nl-NL" sz="1400" b="1">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a:effectLst/>
                        </a:rPr>
                        <a:t> </a:t>
                      </a:r>
                      <a:endParaRPr lang="nl-NL" sz="1400" b="1">
                        <a:solidFill>
                          <a:sysClr val="windowText" lastClr="000000"/>
                        </a:solidFill>
                        <a:effectLst/>
                        <a:latin typeface="Calibri"/>
                        <a:ea typeface="Calibri"/>
                        <a:cs typeface="Calibri"/>
                      </a:endParaRPr>
                    </a:p>
                  </a:txBody>
                  <a:tcPr marL="61464" marR="61464" marT="0" marB="0"/>
                </a:tc>
                <a:extLst>
                  <a:ext uri="{0D108BD9-81ED-4DB2-BD59-A6C34878D82A}">
                    <a16:rowId xmlns:a16="http://schemas.microsoft.com/office/drawing/2014/main" val="10013"/>
                  </a:ext>
                </a:extLst>
              </a:tr>
              <a:tr h="218904">
                <a:tc>
                  <a:txBody>
                    <a:bodyPr/>
                    <a:lstStyle/>
                    <a:p>
                      <a:pPr>
                        <a:lnSpc>
                          <a:spcPct val="115000"/>
                        </a:lnSpc>
                        <a:spcAft>
                          <a:spcPts val="1000"/>
                        </a:spcAft>
                      </a:pPr>
                      <a:r>
                        <a:rPr lang="nl-NL" sz="1400" b="1">
                          <a:effectLst/>
                          <a:sym typeface="Symbol"/>
                        </a:rPr>
                        <a:t></a:t>
                      </a:r>
                      <a:r>
                        <a:rPr lang="nl-NL" sz="1400" b="1">
                          <a:effectLst/>
                        </a:rPr>
                        <a:t> 10 jaar</a:t>
                      </a:r>
                      <a:endParaRPr lang="nl-NL" sz="1400" b="1">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dirty="0">
                          <a:effectLst/>
                        </a:rPr>
                        <a:t>9,1</a:t>
                      </a:r>
                      <a:endParaRPr lang="nl-NL" sz="1400" b="1" dirty="0">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a:effectLst/>
                        </a:rPr>
                        <a:t> </a:t>
                      </a:r>
                      <a:endParaRPr lang="nl-NL" sz="1400" b="1">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a:effectLst/>
                        </a:rPr>
                        <a:t> </a:t>
                      </a:r>
                      <a:endParaRPr lang="nl-NL" sz="1400" b="1">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a:effectLst/>
                        </a:rPr>
                        <a:t> </a:t>
                      </a:r>
                      <a:endParaRPr lang="nl-NL" sz="1400" b="1">
                        <a:solidFill>
                          <a:sysClr val="windowText" lastClr="000000"/>
                        </a:solidFill>
                        <a:effectLst/>
                        <a:latin typeface="Calibri"/>
                        <a:ea typeface="Calibri"/>
                        <a:cs typeface="Calibri"/>
                      </a:endParaRPr>
                    </a:p>
                  </a:txBody>
                  <a:tcPr marL="61464" marR="61464" marT="0" marB="0"/>
                </a:tc>
                <a:extLst>
                  <a:ext uri="{0D108BD9-81ED-4DB2-BD59-A6C34878D82A}">
                    <a16:rowId xmlns:a16="http://schemas.microsoft.com/office/drawing/2014/main" val="10014"/>
                  </a:ext>
                </a:extLst>
              </a:tr>
              <a:tr h="218904">
                <a:tc>
                  <a:txBody>
                    <a:bodyPr/>
                    <a:lstStyle/>
                    <a:p>
                      <a:pPr>
                        <a:lnSpc>
                          <a:spcPct val="115000"/>
                        </a:lnSpc>
                        <a:spcAft>
                          <a:spcPts val="1000"/>
                        </a:spcAft>
                      </a:pPr>
                      <a:r>
                        <a:rPr lang="nl-NL" sz="1400" b="1">
                          <a:effectLst/>
                          <a:sym typeface="Symbol"/>
                        </a:rPr>
                        <a:t></a:t>
                      </a:r>
                      <a:r>
                        <a:rPr lang="nl-NL" sz="1400" b="1">
                          <a:effectLst/>
                        </a:rPr>
                        <a:t> 11 jaar</a:t>
                      </a:r>
                      <a:endParaRPr lang="nl-NL" sz="1400" b="1">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dirty="0">
                          <a:effectLst/>
                        </a:rPr>
                        <a:t> 9 </a:t>
                      </a:r>
                      <a:endParaRPr lang="nl-NL" sz="1400" b="1" dirty="0">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a:effectLst/>
                        </a:rPr>
                        <a:t> </a:t>
                      </a:r>
                      <a:endParaRPr lang="nl-NL" sz="1400" b="1">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a:effectLst/>
                        </a:rPr>
                        <a:t> </a:t>
                      </a:r>
                      <a:endParaRPr lang="nl-NL" sz="1400" b="1">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a:effectLst/>
                        </a:rPr>
                        <a:t> </a:t>
                      </a:r>
                      <a:endParaRPr lang="nl-NL" sz="1400" b="1">
                        <a:solidFill>
                          <a:sysClr val="windowText" lastClr="000000"/>
                        </a:solidFill>
                        <a:effectLst/>
                        <a:latin typeface="Calibri"/>
                        <a:ea typeface="Calibri"/>
                        <a:cs typeface="Calibri"/>
                      </a:endParaRPr>
                    </a:p>
                  </a:txBody>
                  <a:tcPr marL="61464" marR="61464" marT="0" marB="0"/>
                </a:tc>
                <a:extLst>
                  <a:ext uri="{0D108BD9-81ED-4DB2-BD59-A6C34878D82A}">
                    <a16:rowId xmlns:a16="http://schemas.microsoft.com/office/drawing/2014/main" val="10015"/>
                  </a:ext>
                </a:extLst>
              </a:tr>
              <a:tr h="218904">
                <a:tc>
                  <a:txBody>
                    <a:bodyPr/>
                    <a:lstStyle/>
                    <a:p>
                      <a:pPr>
                        <a:lnSpc>
                          <a:spcPct val="115000"/>
                        </a:lnSpc>
                        <a:spcAft>
                          <a:spcPts val="1000"/>
                        </a:spcAft>
                      </a:pPr>
                      <a:r>
                        <a:rPr lang="nl-NL" sz="1400" b="1">
                          <a:effectLst/>
                          <a:sym typeface="Symbol"/>
                        </a:rPr>
                        <a:t></a:t>
                      </a:r>
                      <a:r>
                        <a:rPr lang="nl-NL" sz="1400" b="1">
                          <a:effectLst/>
                        </a:rPr>
                        <a:t> 12 jaar</a:t>
                      </a:r>
                      <a:endParaRPr lang="nl-NL" sz="1400" b="1">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dirty="0">
                          <a:effectLst/>
                        </a:rPr>
                        <a:t>8,9 </a:t>
                      </a:r>
                      <a:endParaRPr lang="nl-NL" sz="1400" b="1" dirty="0">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a:effectLst/>
                        </a:rPr>
                        <a:t> </a:t>
                      </a:r>
                      <a:endParaRPr lang="nl-NL" sz="1400" b="1">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a:effectLst/>
                        </a:rPr>
                        <a:t> </a:t>
                      </a:r>
                      <a:endParaRPr lang="nl-NL" sz="1400" b="1">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a:effectLst/>
                        </a:rPr>
                        <a:t> </a:t>
                      </a:r>
                      <a:endParaRPr lang="nl-NL" sz="1400" b="1">
                        <a:solidFill>
                          <a:sysClr val="windowText" lastClr="000000"/>
                        </a:solidFill>
                        <a:effectLst/>
                        <a:latin typeface="Calibri"/>
                        <a:ea typeface="Calibri"/>
                        <a:cs typeface="Calibri"/>
                      </a:endParaRPr>
                    </a:p>
                  </a:txBody>
                  <a:tcPr marL="61464" marR="61464" marT="0" marB="0"/>
                </a:tc>
                <a:extLst>
                  <a:ext uri="{0D108BD9-81ED-4DB2-BD59-A6C34878D82A}">
                    <a16:rowId xmlns:a16="http://schemas.microsoft.com/office/drawing/2014/main" val="10016"/>
                  </a:ext>
                </a:extLst>
              </a:tr>
              <a:tr h="218904">
                <a:tc>
                  <a:txBody>
                    <a:bodyPr/>
                    <a:lstStyle/>
                    <a:p>
                      <a:pPr>
                        <a:lnSpc>
                          <a:spcPct val="115000"/>
                        </a:lnSpc>
                        <a:spcAft>
                          <a:spcPts val="1000"/>
                        </a:spcAft>
                      </a:pPr>
                      <a:r>
                        <a:rPr lang="nl-NL" sz="1400" b="1">
                          <a:effectLst/>
                          <a:sym typeface="Symbol"/>
                        </a:rPr>
                        <a:t></a:t>
                      </a:r>
                      <a:r>
                        <a:rPr lang="nl-NL" sz="1400" b="1">
                          <a:effectLst/>
                        </a:rPr>
                        <a:t> 13 jaar</a:t>
                      </a:r>
                      <a:endParaRPr lang="nl-NL" sz="1400" b="1">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dirty="0">
                          <a:effectLst/>
                        </a:rPr>
                        <a:t>9,0 </a:t>
                      </a:r>
                      <a:endParaRPr lang="nl-NL" sz="1400" b="1" dirty="0">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a:effectLst/>
                        </a:rPr>
                        <a:t> </a:t>
                      </a:r>
                      <a:endParaRPr lang="nl-NL" sz="1400" b="1">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a:effectLst/>
                        </a:rPr>
                        <a:t> </a:t>
                      </a:r>
                      <a:endParaRPr lang="nl-NL" sz="1400" b="1">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a:effectLst/>
                        </a:rPr>
                        <a:t> </a:t>
                      </a:r>
                      <a:endParaRPr lang="nl-NL" sz="1400" b="1">
                        <a:solidFill>
                          <a:sysClr val="windowText" lastClr="000000"/>
                        </a:solidFill>
                        <a:effectLst/>
                        <a:latin typeface="Calibri"/>
                        <a:ea typeface="Calibri"/>
                        <a:cs typeface="Calibri"/>
                      </a:endParaRPr>
                    </a:p>
                  </a:txBody>
                  <a:tcPr marL="61464" marR="61464" marT="0" marB="0"/>
                </a:tc>
                <a:extLst>
                  <a:ext uri="{0D108BD9-81ED-4DB2-BD59-A6C34878D82A}">
                    <a16:rowId xmlns:a16="http://schemas.microsoft.com/office/drawing/2014/main" val="10017"/>
                  </a:ext>
                </a:extLst>
              </a:tr>
              <a:tr h="218904">
                <a:tc>
                  <a:txBody>
                    <a:bodyPr/>
                    <a:lstStyle/>
                    <a:p>
                      <a:pPr>
                        <a:lnSpc>
                          <a:spcPct val="115000"/>
                        </a:lnSpc>
                        <a:spcAft>
                          <a:spcPts val="1000"/>
                        </a:spcAft>
                      </a:pPr>
                      <a:r>
                        <a:rPr lang="nl-NL" sz="1400" b="1">
                          <a:effectLst/>
                          <a:sym typeface="Symbol"/>
                        </a:rPr>
                        <a:t></a:t>
                      </a:r>
                      <a:r>
                        <a:rPr lang="nl-NL" sz="1400" b="1">
                          <a:effectLst/>
                        </a:rPr>
                        <a:t> 14 jaar</a:t>
                      </a:r>
                      <a:endParaRPr lang="nl-NL" sz="1400" b="1">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dirty="0">
                          <a:effectLst/>
                        </a:rPr>
                        <a:t>8,7 </a:t>
                      </a:r>
                      <a:endParaRPr lang="nl-NL" sz="1400" b="1" dirty="0">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a:effectLst/>
                        </a:rPr>
                        <a:t> </a:t>
                      </a:r>
                      <a:endParaRPr lang="nl-NL" sz="1400" b="1">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a:effectLst/>
                        </a:rPr>
                        <a:t> </a:t>
                      </a:r>
                      <a:endParaRPr lang="nl-NL" sz="1400" b="1">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a:effectLst/>
                        </a:rPr>
                        <a:t> </a:t>
                      </a:r>
                      <a:endParaRPr lang="nl-NL" sz="1400" b="1">
                        <a:solidFill>
                          <a:sysClr val="windowText" lastClr="000000"/>
                        </a:solidFill>
                        <a:effectLst/>
                        <a:latin typeface="Calibri"/>
                        <a:ea typeface="Calibri"/>
                        <a:cs typeface="Calibri"/>
                      </a:endParaRPr>
                    </a:p>
                  </a:txBody>
                  <a:tcPr marL="61464" marR="61464" marT="0" marB="0"/>
                </a:tc>
                <a:extLst>
                  <a:ext uri="{0D108BD9-81ED-4DB2-BD59-A6C34878D82A}">
                    <a16:rowId xmlns:a16="http://schemas.microsoft.com/office/drawing/2014/main" val="10018"/>
                  </a:ext>
                </a:extLst>
              </a:tr>
              <a:tr h="218904">
                <a:tc>
                  <a:txBody>
                    <a:bodyPr/>
                    <a:lstStyle/>
                    <a:p>
                      <a:pPr>
                        <a:lnSpc>
                          <a:spcPct val="115000"/>
                        </a:lnSpc>
                        <a:spcAft>
                          <a:spcPts val="1000"/>
                        </a:spcAft>
                      </a:pPr>
                      <a:r>
                        <a:rPr lang="nl-NL" sz="1400" b="1">
                          <a:effectLst/>
                          <a:sym typeface="Symbol"/>
                        </a:rPr>
                        <a:t></a:t>
                      </a:r>
                      <a:r>
                        <a:rPr lang="nl-NL" sz="1400" b="1">
                          <a:effectLst/>
                        </a:rPr>
                        <a:t> 15 jaar</a:t>
                      </a:r>
                      <a:endParaRPr lang="nl-NL" sz="1400" b="1">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dirty="0">
                          <a:effectLst/>
                        </a:rPr>
                        <a:t>8,4</a:t>
                      </a:r>
                      <a:endParaRPr lang="nl-NL" sz="1400" b="1" dirty="0">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a:effectLst/>
                        </a:rPr>
                        <a:t> </a:t>
                      </a:r>
                      <a:endParaRPr lang="nl-NL" sz="1400" b="1">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a:effectLst/>
                        </a:rPr>
                        <a:t> </a:t>
                      </a:r>
                      <a:endParaRPr lang="nl-NL" sz="1400" b="1">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a:effectLst/>
                        </a:rPr>
                        <a:t> </a:t>
                      </a:r>
                      <a:endParaRPr lang="nl-NL" sz="1400" b="1">
                        <a:solidFill>
                          <a:sysClr val="windowText" lastClr="000000"/>
                        </a:solidFill>
                        <a:effectLst/>
                        <a:latin typeface="Calibri"/>
                        <a:ea typeface="Calibri"/>
                        <a:cs typeface="Calibri"/>
                      </a:endParaRPr>
                    </a:p>
                  </a:txBody>
                  <a:tcPr marL="61464" marR="61464" marT="0" marB="0"/>
                </a:tc>
                <a:extLst>
                  <a:ext uri="{0D108BD9-81ED-4DB2-BD59-A6C34878D82A}">
                    <a16:rowId xmlns:a16="http://schemas.microsoft.com/office/drawing/2014/main" val="10019"/>
                  </a:ext>
                </a:extLst>
              </a:tr>
              <a:tr h="218904">
                <a:tc>
                  <a:txBody>
                    <a:bodyPr/>
                    <a:lstStyle/>
                    <a:p>
                      <a:pPr>
                        <a:lnSpc>
                          <a:spcPct val="115000"/>
                        </a:lnSpc>
                        <a:spcAft>
                          <a:spcPts val="1000"/>
                        </a:spcAft>
                      </a:pPr>
                      <a:r>
                        <a:rPr lang="nl-NL" sz="1400" b="1">
                          <a:effectLst/>
                          <a:sym typeface="Symbol"/>
                        </a:rPr>
                        <a:t></a:t>
                      </a:r>
                      <a:r>
                        <a:rPr lang="nl-NL" sz="1400" b="1">
                          <a:effectLst/>
                        </a:rPr>
                        <a:t> 16 jaar</a:t>
                      </a:r>
                      <a:endParaRPr lang="nl-NL" sz="1400" b="1">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dirty="0">
                          <a:effectLst/>
                        </a:rPr>
                        <a:t>8,1 </a:t>
                      </a:r>
                      <a:endParaRPr lang="nl-NL" sz="1400" b="1" dirty="0">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a:effectLst/>
                        </a:rPr>
                        <a:t> </a:t>
                      </a:r>
                      <a:endParaRPr lang="nl-NL" sz="1400" b="1">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a:effectLst/>
                        </a:rPr>
                        <a:t> </a:t>
                      </a:r>
                      <a:endParaRPr lang="nl-NL" sz="1400" b="1">
                        <a:solidFill>
                          <a:sysClr val="windowText" lastClr="000000"/>
                        </a:solidFill>
                        <a:effectLst/>
                        <a:latin typeface="Calibri"/>
                        <a:ea typeface="Calibri"/>
                        <a:cs typeface="Calibri"/>
                      </a:endParaRPr>
                    </a:p>
                  </a:txBody>
                  <a:tcPr marL="61464" marR="61464" marT="0" marB="0"/>
                </a:tc>
                <a:tc>
                  <a:txBody>
                    <a:bodyPr/>
                    <a:lstStyle/>
                    <a:p>
                      <a:pPr>
                        <a:lnSpc>
                          <a:spcPct val="115000"/>
                        </a:lnSpc>
                        <a:spcAft>
                          <a:spcPts val="1000"/>
                        </a:spcAft>
                      </a:pPr>
                      <a:r>
                        <a:rPr lang="nl-NL" sz="1400" b="1" dirty="0">
                          <a:effectLst/>
                        </a:rPr>
                        <a:t> </a:t>
                      </a:r>
                      <a:endParaRPr lang="nl-NL" sz="1400" b="1" dirty="0">
                        <a:solidFill>
                          <a:sysClr val="windowText" lastClr="000000"/>
                        </a:solidFill>
                        <a:effectLst/>
                        <a:latin typeface="Calibri"/>
                        <a:ea typeface="Calibri"/>
                        <a:cs typeface="Calibri"/>
                      </a:endParaRPr>
                    </a:p>
                  </a:txBody>
                  <a:tcPr marL="61464" marR="61464" marT="0" marB="0"/>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2853731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Definitie slaapprobleem &amp; stoornis</a:t>
            </a:r>
          </a:p>
        </p:txBody>
      </p:sp>
      <p:sp>
        <p:nvSpPr>
          <p:cNvPr id="3" name="Content Placeholder 2"/>
          <p:cNvSpPr>
            <a:spLocks noGrp="1"/>
          </p:cNvSpPr>
          <p:nvPr>
            <p:ph idx="1"/>
          </p:nvPr>
        </p:nvSpPr>
        <p:spPr/>
        <p:txBody>
          <a:bodyPr/>
          <a:lstStyle/>
          <a:p>
            <a:r>
              <a:rPr lang="nl-NL" dirty="0"/>
              <a:t>De grens tussen een slaapprobleem en een slaapstoornis is moeilijk scherp te definiëren</a:t>
            </a:r>
          </a:p>
        </p:txBody>
      </p:sp>
      <p:sp>
        <p:nvSpPr>
          <p:cNvPr id="4" name="Footer Placeholder 3"/>
          <p:cNvSpPr>
            <a:spLocks noGrp="1"/>
          </p:cNvSpPr>
          <p:nvPr>
            <p:ph type="ftr" sz="quarter" idx="11"/>
          </p:nvPr>
        </p:nvSpPr>
        <p:spPr/>
        <p:txBody>
          <a:bodyPr/>
          <a:lstStyle/>
          <a:p>
            <a:r>
              <a:rPr lang="nl-NL"/>
              <a:t>JGZ richtlijn Gezonde slaap en slaapproblemen bij kinderen.</a:t>
            </a:r>
            <a:endParaRPr lang="nl-NL" dirty="0"/>
          </a:p>
        </p:txBody>
      </p:sp>
      <p:cxnSp>
        <p:nvCxnSpPr>
          <p:cNvPr id="8" name="Straight Arrow Connector 7"/>
          <p:cNvCxnSpPr/>
          <p:nvPr/>
        </p:nvCxnSpPr>
        <p:spPr>
          <a:xfrm>
            <a:off x="1187624" y="3501008"/>
            <a:ext cx="6264696" cy="0"/>
          </a:xfrm>
          <a:prstGeom prst="straightConnector1">
            <a:avLst/>
          </a:prstGeom>
          <a:ln w="76200">
            <a:gradFill flip="none" rotWithShape="1">
              <a:gsLst>
                <a:gs pos="0">
                  <a:srgbClr val="00B050"/>
                </a:gs>
                <a:gs pos="30000">
                  <a:srgbClr val="92D050"/>
                </a:gs>
                <a:gs pos="43755">
                  <a:srgbClr val="C2C92D"/>
                </a:gs>
                <a:gs pos="51000">
                  <a:srgbClr val="DCC51A"/>
                </a:gs>
                <a:gs pos="64999">
                  <a:srgbClr val="FFC000"/>
                </a:gs>
                <a:gs pos="89999">
                  <a:srgbClr val="FF0000"/>
                </a:gs>
                <a:gs pos="100000">
                  <a:srgbClr val="C00000"/>
                </a:gs>
              </a:gsLst>
              <a:lin ang="0" scaled="1"/>
              <a:tileRect/>
            </a:gradFill>
            <a:headEnd type="arrow"/>
            <a:tailEnd type="arrow"/>
          </a:ln>
          <a:effectLst>
            <a:innerShdw blurRad="63500" dist="50800" dir="10800000">
              <a:srgbClr val="FF0000">
                <a:alpha val="50000"/>
              </a:srgbClr>
            </a:innerShdw>
          </a:effectLst>
        </p:spPr>
        <p:style>
          <a:lnRef idx="3">
            <a:schemeClr val="accent6"/>
          </a:lnRef>
          <a:fillRef idx="0">
            <a:schemeClr val="accent6"/>
          </a:fillRef>
          <a:effectRef idx="2">
            <a:schemeClr val="accent6"/>
          </a:effectRef>
          <a:fontRef idx="minor">
            <a:schemeClr val="tx1"/>
          </a:fontRef>
        </p:style>
      </p:cxnSp>
      <p:sp>
        <p:nvSpPr>
          <p:cNvPr id="9" name="TextBox 8"/>
          <p:cNvSpPr txBox="1"/>
          <p:nvPr/>
        </p:nvSpPr>
        <p:spPr>
          <a:xfrm>
            <a:off x="467544" y="3789040"/>
            <a:ext cx="1512168" cy="646331"/>
          </a:xfrm>
          <a:prstGeom prst="rect">
            <a:avLst/>
          </a:prstGeom>
          <a:noFill/>
        </p:spPr>
        <p:txBody>
          <a:bodyPr wrap="square" rtlCol="0">
            <a:spAutoFit/>
          </a:bodyPr>
          <a:lstStyle/>
          <a:p>
            <a:r>
              <a:rPr lang="nl-NL" dirty="0"/>
              <a:t>Normale slaap</a:t>
            </a:r>
          </a:p>
        </p:txBody>
      </p:sp>
      <p:sp>
        <p:nvSpPr>
          <p:cNvPr id="10" name="TextBox 9"/>
          <p:cNvSpPr txBox="1"/>
          <p:nvPr/>
        </p:nvSpPr>
        <p:spPr>
          <a:xfrm>
            <a:off x="3634904" y="4168282"/>
            <a:ext cx="1987748" cy="369332"/>
          </a:xfrm>
          <a:prstGeom prst="rect">
            <a:avLst/>
          </a:prstGeom>
          <a:noFill/>
        </p:spPr>
        <p:txBody>
          <a:bodyPr wrap="square" rtlCol="0">
            <a:spAutoFit/>
          </a:bodyPr>
          <a:lstStyle/>
          <a:p>
            <a:r>
              <a:rPr lang="nl-NL" dirty="0"/>
              <a:t>Slaapprobleem?</a:t>
            </a:r>
          </a:p>
        </p:txBody>
      </p:sp>
      <p:sp>
        <p:nvSpPr>
          <p:cNvPr id="11" name="TextBox 10"/>
          <p:cNvSpPr txBox="1"/>
          <p:nvPr/>
        </p:nvSpPr>
        <p:spPr>
          <a:xfrm>
            <a:off x="6948264" y="3793479"/>
            <a:ext cx="1843732" cy="369332"/>
          </a:xfrm>
          <a:prstGeom prst="rect">
            <a:avLst/>
          </a:prstGeom>
          <a:noFill/>
        </p:spPr>
        <p:txBody>
          <a:bodyPr wrap="square" rtlCol="0">
            <a:spAutoFit/>
          </a:bodyPr>
          <a:lstStyle/>
          <a:p>
            <a:r>
              <a:rPr lang="nl-NL" dirty="0"/>
              <a:t>Slaapstoornis</a:t>
            </a:r>
          </a:p>
        </p:txBody>
      </p:sp>
      <p:cxnSp>
        <p:nvCxnSpPr>
          <p:cNvPr id="13" name="Straight Arrow Connector 12"/>
          <p:cNvCxnSpPr>
            <a:stCxn id="10" idx="0"/>
          </p:cNvCxnSpPr>
          <p:nvPr/>
        </p:nvCxnSpPr>
        <p:spPr>
          <a:xfrm flipH="1" flipV="1">
            <a:off x="3048000" y="3657600"/>
            <a:ext cx="1580778" cy="510682"/>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4" name="Straight Arrow Connector 13"/>
          <p:cNvCxnSpPr/>
          <p:nvPr/>
        </p:nvCxnSpPr>
        <p:spPr>
          <a:xfrm flipV="1">
            <a:off x="4628778" y="3717032"/>
            <a:ext cx="1095350" cy="457032"/>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8" name="Straight Arrow Connector 17"/>
          <p:cNvCxnSpPr/>
          <p:nvPr/>
        </p:nvCxnSpPr>
        <p:spPr>
          <a:xfrm flipV="1">
            <a:off x="4628778" y="3501008"/>
            <a:ext cx="0" cy="684414"/>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20" name="Rectangle 19"/>
          <p:cNvSpPr/>
          <p:nvPr/>
        </p:nvSpPr>
        <p:spPr>
          <a:xfrm>
            <a:off x="793800" y="5163036"/>
            <a:ext cx="7632848" cy="369332"/>
          </a:xfrm>
          <a:prstGeom prst="rect">
            <a:avLst/>
          </a:prstGeom>
        </p:spPr>
        <p:txBody>
          <a:bodyPr wrap="square">
            <a:spAutoFit/>
          </a:bodyPr>
          <a:lstStyle/>
          <a:p>
            <a:r>
              <a:rPr lang="nl-NL" dirty="0"/>
              <a:t>JGZ professional: slaapstoornissen herkennen, maar niet diagnosticeren</a:t>
            </a:r>
          </a:p>
        </p:txBody>
      </p:sp>
    </p:spTree>
    <p:extLst>
      <p:ext uri="{BB962C8B-B14F-4D97-AF65-F5344CB8AC3E}">
        <p14:creationId xmlns:p14="http://schemas.microsoft.com/office/powerpoint/2010/main" val="3393116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340768"/>
            <a:ext cx="8054114" cy="720000"/>
          </a:xfrm>
        </p:spPr>
        <p:txBody>
          <a:bodyPr/>
          <a:lstStyle/>
          <a:p>
            <a:r>
              <a:rPr lang="nl-NL" dirty="0"/>
              <a:t>Primaire </a:t>
            </a:r>
            <a:r>
              <a:rPr lang="nl-NL" dirty="0" err="1"/>
              <a:t>Insomnie</a:t>
            </a:r>
            <a:br>
              <a:rPr lang="nl-NL" dirty="0">
                <a:solidFill>
                  <a:srgbClr val="000000"/>
                </a:solidFill>
                <a:latin typeface="Calibri"/>
                <a:ea typeface="Calibri"/>
                <a:cs typeface="Calibri"/>
              </a:rPr>
            </a:br>
            <a:endParaRPr lang="nl-NL" dirty="0"/>
          </a:p>
        </p:txBody>
      </p:sp>
      <p:sp>
        <p:nvSpPr>
          <p:cNvPr id="4" name="Footer Placeholder 3"/>
          <p:cNvSpPr>
            <a:spLocks noGrp="1"/>
          </p:cNvSpPr>
          <p:nvPr>
            <p:ph type="ftr" sz="quarter" idx="11"/>
          </p:nvPr>
        </p:nvSpPr>
        <p:spPr/>
        <p:txBody>
          <a:bodyPr/>
          <a:lstStyle/>
          <a:p>
            <a:r>
              <a:rPr lang="nl-NL"/>
              <a:t>JGZ richtlijn Gezonde slaap en slaapproblemen bij kinderen.</a:t>
            </a:r>
            <a:endParaRPr lang="nl-NL" dirty="0"/>
          </a:p>
        </p:txBody>
      </p:sp>
      <p:sp>
        <p:nvSpPr>
          <p:cNvPr id="7" name="Content Placeholder 6"/>
          <p:cNvSpPr>
            <a:spLocks noGrp="1"/>
          </p:cNvSpPr>
          <p:nvPr>
            <p:ph idx="1"/>
          </p:nvPr>
        </p:nvSpPr>
        <p:spPr/>
        <p:txBody>
          <a:bodyPr/>
          <a:lstStyle/>
          <a:p>
            <a:pPr marL="0" indent="0">
              <a:lnSpc>
                <a:spcPct val="115000"/>
              </a:lnSpc>
              <a:spcAft>
                <a:spcPts val="1000"/>
              </a:spcAft>
              <a:buNone/>
            </a:pPr>
            <a:r>
              <a:rPr lang="nl-NL" dirty="0"/>
              <a:t>Onvoldoende kwaliteit of kwantiteit van slaap</a:t>
            </a:r>
          </a:p>
          <a:p>
            <a:pPr marL="0" indent="0">
              <a:lnSpc>
                <a:spcPct val="115000"/>
              </a:lnSpc>
              <a:spcAft>
                <a:spcPts val="1000"/>
              </a:spcAft>
              <a:buNone/>
            </a:pPr>
            <a:r>
              <a:rPr lang="nl-NL" b="1" dirty="0">
                <a:solidFill>
                  <a:schemeClr val="tx1">
                    <a:lumMod val="65000"/>
                    <a:lumOff val="35000"/>
                  </a:schemeClr>
                </a:solidFill>
              </a:rPr>
              <a:t>&gt; 3 maanden lang </a:t>
            </a:r>
          </a:p>
          <a:p>
            <a:pPr marL="0" indent="0">
              <a:lnSpc>
                <a:spcPct val="115000"/>
              </a:lnSpc>
              <a:spcAft>
                <a:spcPts val="1000"/>
              </a:spcAft>
              <a:buNone/>
            </a:pPr>
            <a:r>
              <a:rPr lang="nl-NL" b="1" dirty="0">
                <a:solidFill>
                  <a:schemeClr val="tx1">
                    <a:lumMod val="65000"/>
                    <a:lumOff val="35000"/>
                  </a:schemeClr>
                </a:solidFill>
              </a:rPr>
              <a:t>&gt; 3 nachten per week</a:t>
            </a:r>
          </a:p>
          <a:p>
            <a:pPr>
              <a:lnSpc>
                <a:spcPct val="115000"/>
              </a:lnSpc>
              <a:spcAft>
                <a:spcPts val="1000"/>
              </a:spcAft>
            </a:pPr>
            <a:r>
              <a:rPr lang="nl-NL" b="1" dirty="0"/>
              <a:t>Inslapen</a:t>
            </a:r>
            <a:r>
              <a:rPr lang="nl-NL" dirty="0"/>
              <a:t> </a:t>
            </a:r>
            <a:r>
              <a:rPr lang="nl-NL" b="1" dirty="0">
                <a:solidFill>
                  <a:schemeClr val="tx2">
                    <a:lumMod val="75000"/>
                  </a:schemeClr>
                </a:solidFill>
              </a:rPr>
              <a:t>&gt;30 min </a:t>
            </a:r>
            <a:r>
              <a:rPr lang="nl-NL" dirty="0"/>
              <a:t>komt vaker voor bij adolescenten</a:t>
            </a:r>
          </a:p>
          <a:p>
            <a:pPr>
              <a:lnSpc>
                <a:spcPct val="115000"/>
              </a:lnSpc>
              <a:spcAft>
                <a:spcPts val="1000"/>
              </a:spcAft>
            </a:pPr>
            <a:r>
              <a:rPr lang="nl-NL" b="1" dirty="0"/>
              <a:t>Doorslapen</a:t>
            </a:r>
            <a:r>
              <a:rPr lang="nl-NL" dirty="0"/>
              <a:t> </a:t>
            </a:r>
            <a:r>
              <a:rPr lang="nl-NL" b="1" dirty="0">
                <a:solidFill>
                  <a:schemeClr val="tx2">
                    <a:lumMod val="75000"/>
                  </a:schemeClr>
                </a:solidFill>
              </a:rPr>
              <a:t>&gt; 3 x per nacht wakker worden of opnieuw in slaap vallen duurt &gt; 30 min</a:t>
            </a:r>
          </a:p>
          <a:p>
            <a:pPr>
              <a:lnSpc>
                <a:spcPct val="115000"/>
              </a:lnSpc>
              <a:spcAft>
                <a:spcPts val="1000"/>
              </a:spcAft>
            </a:pPr>
            <a:r>
              <a:rPr lang="nl-NL" b="1" dirty="0"/>
              <a:t>Te vroeg wakker worden </a:t>
            </a:r>
            <a:r>
              <a:rPr lang="nl-NL" b="1" dirty="0">
                <a:solidFill>
                  <a:schemeClr val="tx2">
                    <a:lumMod val="75000"/>
                  </a:schemeClr>
                </a:solidFill>
              </a:rPr>
              <a:t>&gt; 30 min. en/of men voelt zich niet voldoende uitgeslapen, terwijl er wel voldoende tijd was om te slapen </a:t>
            </a:r>
          </a:p>
          <a:p>
            <a:pPr marL="0" indent="0">
              <a:lnSpc>
                <a:spcPct val="115000"/>
              </a:lnSpc>
              <a:spcAft>
                <a:spcPts val="1000"/>
              </a:spcAft>
              <a:buNone/>
            </a:pPr>
            <a:r>
              <a:rPr lang="nl-NL" i="1" dirty="0"/>
              <a:t>De slaapproblemen veroorzaken problemen in het dagelijks functioneren en worden niet veroorzaakt door andere (slaap)stoornissen, of externe factoren (bijvoorbeeld middelengebruik)</a:t>
            </a:r>
          </a:p>
        </p:txBody>
      </p:sp>
    </p:spTree>
    <p:extLst>
      <p:ext uri="{BB962C8B-B14F-4D97-AF65-F5344CB8AC3E}">
        <p14:creationId xmlns:p14="http://schemas.microsoft.com/office/powerpoint/2010/main" val="1055000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Slaapafhankelijke ademhalingsstoornissen</a:t>
            </a:r>
          </a:p>
        </p:txBody>
      </p:sp>
      <p:sp>
        <p:nvSpPr>
          <p:cNvPr id="3" name="Content Placeholder 2"/>
          <p:cNvSpPr>
            <a:spLocks noGrp="1"/>
          </p:cNvSpPr>
          <p:nvPr>
            <p:ph idx="1"/>
          </p:nvPr>
        </p:nvSpPr>
        <p:spPr>
          <a:xfrm>
            <a:off x="556486" y="2199600"/>
            <a:ext cx="8164594" cy="4182150"/>
          </a:xfrm>
        </p:spPr>
        <p:txBody>
          <a:bodyPr/>
          <a:lstStyle/>
          <a:p>
            <a:r>
              <a:rPr lang="nl-NL" dirty="0"/>
              <a:t>Snurken komt bij ongeveer </a:t>
            </a:r>
            <a:r>
              <a:rPr lang="nl-NL" b="1" dirty="0">
                <a:solidFill>
                  <a:schemeClr val="tx2">
                    <a:lumMod val="75000"/>
                  </a:schemeClr>
                </a:solidFill>
              </a:rPr>
              <a:t>1/10 kinderen </a:t>
            </a:r>
            <a:r>
              <a:rPr lang="nl-NL" dirty="0"/>
              <a:t>voor </a:t>
            </a:r>
          </a:p>
          <a:p>
            <a:pPr marL="0" indent="0">
              <a:buNone/>
            </a:pPr>
            <a:r>
              <a:rPr lang="nl-NL" dirty="0"/>
              <a:t>    Vaak vergrote keel- en/of neusamandelen.</a:t>
            </a:r>
          </a:p>
          <a:p>
            <a:endParaRPr lang="nl-NL" dirty="0"/>
          </a:p>
          <a:p>
            <a:endParaRPr lang="nl-NL" dirty="0"/>
          </a:p>
          <a:p>
            <a:r>
              <a:rPr lang="nl-NL" dirty="0"/>
              <a:t>Obstructieve Slaapapneu Syndroom: </a:t>
            </a:r>
          </a:p>
          <a:p>
            <a:pPr marL="0" indent="0">
              <a:buNone/>
            </a:pPr>
            <a:r>
              <a:rPr lang="nl-NL" dirty="0"/>
              <a:t>een korte ademstilstand tijdens de </a:t>
            </a:r>
          </a:p>
          <a:p>
            <a:pPr marL="0" indent="0">
              <a:buNone/>
            </a:pPr>
            <a:r>
              <a:rPr lang="nl-NL" dirty="0"/>
              <a:t>slaap. </a:t>
            </a:r>
            <a:r>
              <a:rPr lang="nl-NL" i="1" u="sng" dirty="0"/>
              <a:t>Geen</a:t>
            </a:r>
            <a:r>
              <a:rPr lang="nl-NL" dirty="0"/>
              <a:t> gevaar voor verstikking </a:t>
            </a:r>
          </a:p>
          <a:p>
            <a:pPr marL="0" indent="0">
              <a:buNone/>
            </a:pPr>
            <a:endParaRPr lang="nl-NL" dirty="0"/>
          </a:p>
          <a:p>
            <a:pPr marL="0" indent="0">
              <a:buNone/>
            </a:pPr>
            <a:endParaRPr lang="nl-NL" dirty="0"/>
          </a:p>
          <a:p>
            <a:pPr marL="0" indent="0">
              <a:buNone/>
            </a:pPr>
            <a:r>
              <a:rPr lang="nl-NL" i="1" dirty="0"/>
              <a:t>Volg de multidisciplinaire CBO-richtlijn:</a:t>
            </a:r>
          </a:p>
          <a:p>
            <a:pPr marL="0" indent="0">
              <a:buNone/>
            </a:pPr>
            <a:r>
              <a:rPr lang="nl-NL" i="1" dirty="0"/>
              <a:t>OSAS bij kinderen (</a:t>
            </a:r>
            <a:r>
              <a:rPr lang="nl-NL" b="1" dirty="0"/>
              <a:t>2013)</a:t>
            </a:r>
          </a:p>
        </p:txBody>
      </p:sp>
      <p:sp>
        <p:nvSpPr>
          <p:cNvPr id="4" name="Footer Placeholder 3"/>
          <p:cNvSpPr>
            <a:spLocks noGrp="1"/>
          </p:cNvSpPr>
          <p:nvPr>
            <p:ph type="ftr" sz="quarter" idx="11"/>
          </p:nvPr>
        </p:nvSpPr>
        <p:spPr/>
        <p:txBody>
          <a:bodyPr/>
          <a:lstStyle/>
          <a:p>
            <a:r>
              <a:rPr lang="nl-NL"/>
              <a:t>JGZ richtlijn Gezonde slaap en slaapproblemen bij kinderen.</a:t>
            </a:r>
            <a:endParaRPr lang="nl-NL" dirty="0"/>
          </a:p>
        </p:txBody>
      </p:sp>
      <p:pic>
        <p:nvPicPr>
          <p:cNvPr id="9218" name="Picture 2" descr="https://j.gifs.com/y7pQXZ.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3284984"/>
            <a:ext cx="4077072" cy="3057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80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Primaire </a:t>
            </a:r>
            <a:r>
              <a:rPr lang="nl-NL" dirty="0" err="1"/>
              <a:t>hypersomnieën</a:t>
            </a:r>
            <a:endParaRPr lang="nl-NL" dirty="0"/>
          </a:p>
        </p:txBody>
      </p:sp>
      <p:sp>
        <p:nvSpPr>
          <p:cNvPr id="3" name="Content Placeholder 2"/>
          <p:cNvSpPr>
            <a:spLocks noGrp="1"/>
          </p:cNvSpPr>
          <p:nvPr>
            <p:ph idx="1"/>
          </p:nvPr>
        </p:nvSpPr>
        <p:spPr/>
        <p:txBody>
          <a:bodyPr/>
          <a:lstStyle/>
          <a:p>
            <a:pPr marL="0" indent="0">
              <a:buNone/>
            </a:pPr>
            <a:r>
              <a:rPr lang="nl-NL" dirty="0"/>
              <a:t>Bij </a:t>
            </a:r>
            <a:r>
              <a:rPr lang="nl-NL" dirty="0" err="1"/>
              <a:t>hypersomnie</a:t>
            </a:r>
            <a:r>
              <a:rPr lang="nl-NL" dirty="0"/>
              <a:t> of </a:t>
            </a:r>
            <a:r>
              <a:rPr lang="nl-NL" dirty="0" err="1"/>
              <a:t>hypersomnia</a:t>
            </a:r>
            <a:r>
              <a:rPr lang="nl-NL" dirty="0"/>
              <a:t> is er sprake van dagelijks terugkerende perioden van overmatige slaperigheid. </a:t>
            </a:r>
          </a:p>
          <a:p>
            <a:pPr marL="0" indent="0">
              <a:buNone/>
            </a:pPr>
            <a:endParaRPr lang="nl-NL" dirty="0"/>
          </a:p>
          <a:p>
            <a:r>
              <a:rPr lang="nl-NL" dirty="0"/>
              <a:t>Narcolepsie</a:t>
            </a:r>
          </a:p>
          <a:p>
            <a:pPr marL="0" indent="0">
              <a:buNone/>
            </a:pPr>
            <a:r>
              <a:rPr lang="nl-NL" dirty="0"/>
              <a:t>Bij narcolepsie is er sprake van oncontroleerbare slaapaanvallen overdag. Ook na voldoende nachtrust.</a:t>
            </a:r>
          </a:p>
          <a:p>
            <a:pPr marL="0" indent="0">
              <a:buNone/>
            </a:pPr>
            <a:endParaRPr lang="nl-NL" dirty="0"/>
          </a:p>
          <a:p>
            <a:r>
              <a:rPr lang="nl-NL" dirty="0"/>
              <a:t>Kleine-</a:t>
            </a:r>
            <a:r>
              <a:rPr lang="nl-NL" dirty="0" err="1"/>
              <a:t>Levin</a:t>
            </a:r>
            <a:r>
              <a:rPr lang="nl-NL" dirty="0"/>
              <a:t> syndroom</a:t>
            </a:r>
          </a:p>
          <a:p>
            <a:pPr marL="0" indent="0">
              <a:buNone/>
            </a:pPr>
            <a:r>
              <a:rPr lang="nl-NL" dirty="0"/>
              <a:t>Plotselinge omkeerbare, maar terugkerende episoden van </a:t>
            </a:r>
            <a:r>
              <a:rPr lang="nl-NL" dirty="0" err="1"/>
              <a:t>hypersomnie</a:t>
            </a:r>
            <a:r>
              <a:rPr lang="nl-NL" dirty="0"/>
              <a:t> met cognitieve en gedragsverstoringen.  Zeldzaam (als het voor komt, bij mannelijke adolescenten).</a:t>
            </a:r>
          </a:p>
        </p:txBody>
      </p:sp>
      <p:sp>
        <p:nvSpPr>
          <p:cNvPr id="4" name="Footer Placeholder 3"/>
          <p:cNvSpPr>
            <a:spLocks noGrp="1"/>
          </p:cNvSpPr>
          <p:nvPr>
            <p:ph type="ftr" sz="quarter" idx="11"/>
          </p:nvPr>
        </p:nvSpPr>
        <p:spPr/>
        <p:txBody>
          <a:bodyPr/>
          <a:lstStyle/>
          <a:p>
            <a:r>
              <a:rPr lang="nl-NL"/>
              <a:t>JGZ richtlijn Gezonde slaap en slaapproblemen bij kinderen.</a:t>
            </a:r>
            <a:endParaRPr lang="nl-NL" dirty="0"/>
          </a:p>
        </p:txBody>
      </p:sp>
    </p:spTree>
    <p:extLst>
      <p:ext uri="{BB962C8B-B14F-4D97-AF65-F5344CB8AC3E}">
        <p14:creationId xmlns:p14="http://schemas.microsoft.com/office/powerpoint/2010/main" val="302417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err="1"/>
              <a:t>Circadiane</a:t>
            </a:r>
            <a:r>
              <a:rPr lang="nl-NL" dirty="0"/>
              <a:t> ritmestoornissen</a:t>
            </a:r>
          </a:p>
        </p:txBody>
      </p:sp>
      <p:sp>
        <p:nvSpPr>
          <p:cNvPr id="3" name="Content Placeholder 2"/>
          <p:cNvSpPr>
            <a:spLocks noGrp="1"/>
          </p:cNvSpPr>
          <p:nvPr>
            <p:ph idx="1"/>
          </p:nvPr>
        </p:nvSpPr>
        <p:spPr>
          <a:xfrm>
            <a:off x="611560" y="2204864"/>
            <a:ext cx="8054114" cy="4182150"/>
          </a:xfrm>
        </p:spPr>
        <p:txBody>
          <a:bodyPr/>
          <a:lstStyle/>
          <a:p>
            <a:pPr marL="0" indent="0">
              <a:buNone/>
            </a:pPr>
            <a:r>
              <a:rPr lang="nl-NL" dirty="0"/>
              <a:t>De aandrijving van het slaap-waakritme door de biologische klok vindt te vroeg of te laat plaats vergeleken met het gewenste ritme. </a:t>
            </a:r>
          </a:p>
          <a:p>
            <a:endParaRPr lang="nl-NL" dirty="0"/>
          </a:p>
          <a:p>
            <a:r>
              <a:rPr lang="nl-NL" dirty="0"/>
              <a:t>Het te vroeg of te laat op gang komen van de endogene melatonineproductie gaat vaak gepaard met stoornissen van het slaap-waakritme. </a:t>
            </a:r>
          </a:p>
          <a:p>
            <a:endParaRPr lang="nl-NL" dirty="0"/>
          </a:p>
          <a:p>
            <a:r>
              <a:rPr lang="nl-NL" dirty="0"/>
              <a:t>Bij de helft van de kinderen met ADHD is de melatonineproductie gemiddeld één tot anderhalf uur later dan normaal.</a:t>
            </a:r>
          </a:p>
          <a:p>
            <a:endParaRPr lang="nl-NL" dirty="0"/>
          </a:p>
          <a:p>
            <a:r>
              <a:rPr lang="nl-NL" i="1" dirty="0"/>
              <a:t>Start met gedragsmatige aanpak. </a:t>
            </a:r>
          </a:p>
          <a:p>
            <a:r>
              <a:rPr lang="nl-NL" i="1" dirty="0"/>
              <a:t>Dit is de enige slaapstoornis waarbij melatonine effectief kan zijn.</a:t>
            </a:r>
          </a:p>
        </p:txBody>
      </p:sp>
      <p:sp>
        <p:nvSpPr>
          <p:cNvPr id="4" name="Footer Placeholder 3"/>
          <p:cNvSpPr>
            <a:spLocks noGrp="1"/>
          </p:cNvSpPr>
          <p:nvPr>
            <p:ph type="ftr" sz="quarter" idx="11"/>
          </p:nvPr>
        </p:nvSpPr>
        <p:spPr/>
        <p:txBody>
          <a:bodyPr/>
          <a:lstStyle/>
          <a:p>
            <a:r>
              <a:rPr lang="nl-NL"/>
              <a:t>JGZ richtlijn Gezonde slaap en slaapproblemen bij kinderen.</a:t>
            </a:r>
            <a:endParaRPr lang="nl-NL" dirty="0"/>
          </a:p>
        </p:txBody>
      </p:sp>
    </p:spTree>
    <p:extLst>
      <p:ext uri="{BB962C8B-B14F-4D97-AF65-F5344CB8AC3E}">
        <p14:creationId xmlns:p14="http://schemas.microsoft.com/office/powerpoint/2010/main" val="231695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Deel 1 (1,5 uur)</a:t>
            </a:r>
          </a:p>
        </p:txBody>
      </p:sp>
      <p:sp>
        <p:nvSpPr>
          <p:cNvPr id="3" name="Tijdelijke aanduiding voor inhoud 2"/>
          <p:cNvSpPr>
            <a:spLocks noGrp="1"/>
          </p:cNvSpPr>
          <p:nvPr>
            <p:ph idx="1"/>
          </p:nvPr>
        </p:nvSpPr>
        <p:spPr/>
        <p:txBody>
          <a:bodyPr/>
          <a:lstStyle/>
          <a:p>
            <a:pPr>
              <a:lnSpc>
                <a:spcPct val="150000"/>
              </a:lnSpc>
            </a:pPr>
            <a:r>
              <a:rPr lang="nl-NL" sz="2400" dirty="0"/>
              <a:t>Inleiding</a:t>
            </a:r>
          </a:p>
          <a:p>
            <a:pPr>
              <a:lnSpc>
                <a:spcPct val="150000"/>
              </a:lnSpc>
            </a:pPr>
            <a:r>
              <a:rPr lang="nl-NL" sz="2400" dirty="0"/>
              <a:t>Risicofactoren</a:t>
            </a:r>
          </a:p>
          <a:p>
            <a:pPr>
              <a:lnSpc>
                <a:spcPct val="150000"/>
              </a:lnSpc>
            </a:pPr>
            <a:r>
              <a:rPr lang="nl-NL" sz="2400" dirty="0"/>
              <a:t>Preventie</a:t>
            </a:r>
          </a:p>
          <a:p>
            <a:pPr>
              <a:lnSpc>
                <a:spcPct val="150000"/>
              </a:lnSpc>
            </a:pPr>
            <a:endParaRPr lang="nl-NL" sz="2400" dirty="0"/>
          </a:p>
        </p:txBody>
      </p:sp>
      <p:sp>
        <p:nvSpPr>
          <p:cNvPr id="5" name="Footer Placeholder 4"/>
          <p:cNvSpPr>
            <a:spLocks noGrp="1"/>
          </p:cNvSpPr>
          <p:nvPr>
            <p:ph type="ftr" sz="quarter" idx="11"/>
          </p:nvPr>
        </p:nvSpPr>
        <p:spPr/>
        <p:txBody>
          <a:bodyPr/>
          <a:lstStyle/>
          <a:p>
            <a:r>
              <a:rPr lang="nl-NL" dirty="0"/>
              <a:t>JGZ richtlijn Gezonde slaap en slaapproblemen bij kinderen.</a:t>
            </a:r>
          </a:p>
        </p:txBody>
      </p:sp>
      <p:pic>
        <p:nvPicPr>
          <p:cNvPr id="7" name="Picture 6"/>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318931" y="908720"/>
            <a:ext cx="8437644" cy="5976664"/>
          </a:xfrm>
          <a:prstGeom prst="rect">
            <a:avLst/>
          </a:prstGeom>
        </p:spPr>
      </p:pic>
    </p:spTree>
    <p:extLst>
      <p:ext uri="{BB962C8B-B14F-4D97-AF65-F5344CB8AC3E}">
        <p14:creationId xmlns:p14="http://schemas.microsoft.com/office/powerpoint/2010/main" val="1406188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err="1"/>
              <a:t>Parasomnieën</a:t>
            </a:r>
            <a:endParaRPr lang="nl-NL" dirty="0"/>
          </a:p>
        </p:txBody>
      </p:sp>
      <p:sp>
        <p:nvSpPr>
          <p:cNvPr id="3" name="Content Placeholder 2"/>
          <p:cNvSpPr>
            <a:spLocks noGrp="1"/>
          </p:cNvSpPr>
          <p:nvPr>
            <p:ph idx="1"/>
          </p:nvPr>
        </p:nvSpPr>
        <p:spPr/>
        <p:txBody>
          <a:bodyPr/>
          <a:lstStyle/>
          <a:p>
            <a:r>
              <a:rPr lang="nl-NL" dirty="0"/>
              <a:t>Nachtmerries (</a:t>
            </a:r>
            <a:r>
              <a:rPr lang="nl-NL" dirty="0" err="1"/>
              <a:t>parasomnia’s</a:t>
            </a:r>
            <a:r>
              <a:rPr lang="nl-NL" dirty="0"/>
              <a:t>) komen voor tijdens de </a:t>
            </a:r>
            <a:r>
              <a:rPr lang="nl-NL" dirty="0" err="1"/>
              <a:t>REM-slaap</a:t>
            </a:r>
            <a:r>
              <a:rPr lang="nl-NL" dirty="0"/>
              <a:t>, met name tijdens de 2e helft van de nacht.</a:t>
            </a:r>
          </a:p>
          <a:p>
            <a:pPr marL="0" indent="0">
              <a:buNone/>
            </a:pPr>
            <a:endParaRPr lang="nl-NL" dirty="0"/>
          </a:p>
          <a:p>
            <a:endParaRPr lang="nl-NL" dirty="0"/>
          </a:p>
          <a:p>
            <a:r>
              <a:rPr lang="nl-NL" dirty="0"/>
              <a:t>Nachtelijke verwardheid, slaapwandelen en nachtelijke angst (</a:t>
            </a:r>
            <a:r>
              <a:rPr lang="nl-NL" dirty="0" err="1"/>
              <a:t>Pavor</a:t>
            </a:r>
            <a:r>
              <a:rPr lang="nl-NL" dirty="0"/>
              <a:t> Nocturnus) komen voor tijdens de overgang van diepe naar lichte slaap, met name tijdens de 1e helft van de nacht. </a:t>
            </a:r>
          </a:p>
          <a:p>
            <a:pPr marL="0" indent="0">
              <a:buNone/>
            </a:pPr>
            <a:r>
              <a:rPr lang="nl-NL" i="1" dirty="0"/>
              <a:t>   Geen herinnering de volgende ochtend. </a:t>
            </a:r>
          </a:p>
          <a:p>
            <a:endParaRPr lang="nl-NL" dirty="0"/>
          </a:p>
        </p:txBody>
      </p:sp>
      <p:sp>
        <p:nvSpPr>
          <p:cNvPr id="4" name="Footer Placeholder 3"/>
          <p:cNvSpPr>
            <a:spLocks noGrp="1"/>
          </p:cNvSpPr>
          <p:nvPr>
            <p:ph type="ftr" sz="quarter" idx="11"/>
          </p:nvPr>
        </p:nvSpPr>
        <p:spPr/>
        <p:txBody>
          <a:bodyPr/>
          <a:lstStyle/>
          <a:p>
            <a:r>
              <a:rPr lang="nl-NL"/>
              <a:t>JGZ richtlijn Gezonde slaap en slaapproblemen bij kinderen.</a:t>
            </a:r>
            <a:endParaRPr lang="nl-NL" dirty="0"/>
          </a:p>
        </p:txBody>
      </p:sp>
    </p:spTree>
    <p:extLst>
      <p:ext uri="{BB962C8B-B14F-4D97-AF65-F5344CB8AC3E}">
        <p14:creationId xmlns:p14="http://schemas.microsoft.com/office/powerpoint/2010/main" val="3249830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err="1"/>
              <a:t>Slaapgebonden</a:t>
            </a:r>
            <a:r>
              <a:rPr lang="nl-NL" dirty="0"/>
              <a:t> bewegingsstoornissen</a:t>
            </a:r>
          </a:p>
        </p:txBody>
      </p:sp>
      <p:sp>
        <p:nvSpPr>
          <p:cNvPr id="3" name="Content Placeholder 2"/>
          <p:cNvSpPr>
            <a:spLocks noGrp="1"/>
          </p:cNvSpPr>
          <p:nvPr>
            <p:ph idx="1"/>
          </p:nvPr>
        </p:nvSpPr>
        <p:spPr/>
        <p:txBody>
          <a:bodyPr/>
          <a:lstStyle/>
          <a:p>
            <a:pPr>
              <a:spcBef>
                <a:spcPts val="1200"/>
              </a:spcBef>
            </a:pPr>
            <a:r>
              <a:rPr lang="nl-NL" dirty="0"/>
              <a:t>Restless </a:t>
            </a:r>
            <a:r>
              <a:rPr lang="nl-NL" dirty="0" err="1"/>
              <a:t>legs</a:t>
            </a:r>
            <a:r>
              <a:rPr lang="nl-NL" dirty="0"/>
              <a:t> syndroom: pijnlijk brandend of kriebelend gevoel in de benen dat optreedt in rust, met name bij het slapengaan, hetgeen problemen met inslapen kan veroorzaken. Bij kinderen wordt dit soms verward met groeipijnen.</a:t>
            </a:r>
          </a:p>
          <a:p>
            <a:pPr>
              <a:spcBef>
                <a:spcPts val="1200"/>
              </a:spcBef>
            </a:pPr>
            <a:r>
              <a:rPr lang="nl-NL" dirty="0"/>
              <a:t>Periodieke bewegingen van de ledematen bij inslapen en tijdens de lichte non-REM slaap. </a:t>
            </a:r>
          </a:p>
          <a:p>
            <a:pPr>
              <a:spcBef>
                <a:spcPts val="1200"/>
              </a:spcBef>
            </a:pPr>
            <a:r>
              <a:rPr lang="nl-NL" dirty="0"/>
              <a:t>Tandenknarsen (</a:t>
            </a:r>
            <a:r>
              <a:rPr lang="nl-NL" dirty="0" err="1"/>
              <a:t>Bruxisme</a:t>
            </a:r>
            <a:r>
              <a:rPr lang="nl-NL" dirty="0"/>
              <a:t>). De oorzaak is meestal stress gebonden.</a:t>
            </a:r>
          </a:p>
          <a:p>
            <a:pPr>
              <a:spcBef>
                <a:spcPts val="1200"/>
              </a:spcBef>
            </a:pPr>
            <a:r>
              <a:rPr lang="nl-NL" dirty="0"/>
              <a:t>Hoofdbonken (</a:t>
            </a:r>
            <a:r>
              <a:rPr lang="nl-NL" dirty="0" err="1"/>
              <a:t>Jactatio</a:t>
            </a:r>
            <a:r>
              <a:rPr lang="nl-NL" dirty="0"/>
              <a:t> capitis) komt vaak voor bij jonge kinderen, met name tijdens het inslapen. </a:t>
            </a:r>
          </a:p>
          <a:p>
            <a:endParaRPr lang="nl-NL" dirty="0"/>
          </a:p>
          <a:p>
            <a:endParaRPr lang="nl-NL" dirty="0"/>
          </a:p>
          <a:p>
            <a:endParaRPr lang="nl-NL" dirty="0"/>
          </a:p>
        </p:txBody>
      </p:sp>
      <p:sp>
        <p:nvSpPr>
          <p:cNvPr id="4" name="Footer Placeholder 3"/>
          <p:cNvSpPr>
            <a:spLocks noGrp="1"/>
          </p:cNvSpPr>
          <p:nvPr>
            <p:ph type="ftr" sz="quarter" idx="11"/>
          </p:nvPr>
        </p:nvSpPr>
        <p:spPr/>
        <p:txBody>
          <a:bodyPr/>
          <a:lstStyle/>
          <a:p>
            <a:r>
              <a:rPr lang="nl-NL"/>
              <a:t>JGZ richtlijn Gezonde slaap en slaapproblemen bij kinderen.</a:t>
            </a:r>
            <a:endParaRPr lang="nl-NL" dirty="0"/>
          </a:p>
        </p:txBody>
      </p:sp>
    </p:spTree>
    <p:extLst>
      <p:ext uri="{BB962C8B-B14F-4D97-AF65-F5344CB8AC3E}">
        <p14:creationId xmlns:p14="http://schemas.microsoft.com/office/powerpoint/2010/main" val="311340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Prevalentie slaapproblemen </a:t>
            </a:r>
          </a:p>
        </p:txBody>
      </p:sp>
      <p:sp>
        <p:nvSpPr>
          <p:cNvPr id="3" name="Content Placeholder 2"/>
          <p:cNvSpPr>
            <a:spLocks noGrp="1"/>
          </p:cNvSpPr>
          <p:nvPr>
            <p:ph idx="1"/>
          </p:nvPr>
        </p:nvSpPr>
        <p:spPr/>
        <p:txBody>
          <a:bodyPr/>
          <a:lstStyle/>
          <a:p>
            <a:pPr marL="0" indent="0">
              <a:buNone/>
            </a:pPr>
            <a:r>
              <a:rPr lang="nl-NL" dirty="0"/>
              <a:t>Baby’s </a:t>
            </a:r>
          </a:p>
          <a:p>
            <a:r>
              <a:rPr lang="nl-NL" dirty="0"/>
              <a:t>1/10 ouders ervaart het slapen van hun baby (6 maanden) als een probleem</a:t>
            </a:r>
          </a:p>
          <a:p>
            <a:r>
              <a:rPr lang="nl-NL" dirty="0"/>
              <a:t>Huisartsenconsulten &lt; 1 jaar = 1% slaapproblemen </a:t>
            </a:r>
          </a:p>
          <a:p>
            <a:pPr marL="0" indent="0">
              <a:buNone/>
            </a:pPr>
            <a:r>
              <a:rPr lang="nl-NL" dirty="0"/>
              <a:t> </a:t>
            </a:r>
          </a:p>
          <a:p>
            <a:pPr marL="0" indent="0">
              <a:buNone/>
            </a:pPr>
            <a:r>
              <a:rPr lang="nl-NL" dirty="0"/>
              <a:t>Kinderen 2-14 jaar </a:t>
            </a:r>
          </a:p>
          <a:p>
            <a:r>
              <a:rPr lang="nl-NL" dirty="0"/>
              <a:t>Een kwart van de ouders ervaart minstens 1 slaap gerelateerd probleem</a:t>
            </a:r>
          </a:p>
          <a:p>
            <a:endParaRPr lang="nl-NL" dirty="0"/>
          </a:p>
          <a:p>
            <a:pPr marL="0" indent="0">
              <a:buNone/>
            </a:pPr>
            <a:r>
              <a:rPr lang="nl-NL" dirty="0"/>
              <a:t>Adolescenten:</a:t>
            </a:r>
          </a:p>
          <a:p>
            <a:r>
              <a:rPr lang="nl-NL" dirty="0"/>
              <a:t>Tussen de 7 en 36% heeft een slaapprobleem (geen NL cijfers beschikbaar)</a:t>
            </a:r>
          </a:p>
          <a:p>
            <a:pPr marL="0" indent="0">
              <a:buNone/>
            </a:pPr>
            <a:endParaRPr lang="nl-NL" dirty="0"/>
          </a:p>
          <a:p>
            <a:pPr marL="0" indent="0">
              <a:buNone/>
            </a:pPr>
            <a:r>
              <a:rPr lang="nl-NL" i="1" dirty="0"/>
              <a:t>Prevalentie is afhankelijk van de gebruikte definitie</a:t>
            </a:r>
          </a:p>
        </p:txBody>
      </p:sp>
      <p:sp>
        <p:nvSpPr>
          <p:cNvPr id="4" name="Footer Placeholder 3"/>
          <p:cNvSpPr>
            <a:spLocks noGrp="1"/>
          </p:cNvSpPr>
          <p:nvPr>
            <p:ph type="ftr" sz="quarter" idx="11"/>
          </p:nvPr>
        </p:nvSpPr>
        <p:spPr/>
        <p:txBody>
          <a:bodyPr/>
          <a:lstStyle/>
          <a:p>
            <a:r>
              <a:rPr lang="nl-NL"/>
              <a:t>JGZ richtlijn Gezonde slaap en slaapproblemen bij kinderen.</a:t>
            </a:r>
            <a:endParaRPr lang="nl-NL" dirty="0"/>
          </a:p>
        </p:txBody>
      </p:sp>
    </p:spTree>
    <p:extLst>
      <p:ext uri="{BB962C8B-B14F-4D97-AF65-F5344CB8AC3E}">
        <p14:creationId xmlns:p14="http://schemas.microsoft.com/office/powerpoint/2010/main" val="4034080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baby spaghetti"/>
          <p:cNvPicPr>
            <a:picLocks noChangeAspect="1" noChangeArrowheads="1"/>
          </p:cNvPicPr>
          <p:nvPr/>
        </p:nvPicPr>
        <p:blipFill>
          <a:blip r:embed="rId2">
            <a:extLst>
              <a:ext uri="{28A0092B-C50C-407E-A947-70E740481C1C}">
                <a14:useLocalDpi xmlns:a14="http://schemas.microsoft.com/office/drawing/2010/main" val="0"/>
              </a:ext>
            </a:extLst>
          </a:blip>
          <a:srcRect b="10078"/>
          <a:stretch>
            <a:fillRect/>
          </a:stretch>
        </p:blipFill>
        <p:spPr bwMode="auto">
          <a:xfrm>
            <a:off x="5380037" y="1430362"/>
            <a:ext cx="3800475"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lvl="0"/>
            <a:r>
              <a:rPr lang="nl-NL" dirty="0"/>
              <a:t>Gevolgen van slaapproblemen</a:t>
            </a:r>
            <a:br>
              <a:rPr lang="nl-NL" dirty="0"/>
            </a:br>
            <a:endParaRPr lang="nl-NL" dirty="0"/>
          </a:p>
        </p:txBody>
      </p:sp>
      <p:sp>
        <p:nvSpPr>
          <p:cNvPr id="3" name="Content Placeholder 2"/>
          <p:cNvSpPr>
            <a:spLocks noGrp="1"/>
          </p:cNvSpPr>
          <p:nvPr>
            <p:ph idx="1"/>
          </p:nvPr>
        </p:nvSpPr>
        <p:spPr/>
        <p:txBody>
          <a:bodyPr/>
          <a:lstStyle/>
          <a:p>
            <a:pPr marL="0" indent="0">
              <a:buNone/>
            </a:pPr>
            <a:r>
              <a:rPr lang="nl-NL" dirty="0"/>
              <a:t>Bij jeugdigen zelf:</a:t>
            </a:r>
          </a:p>
          <a:p>
            <a:pPr marL="0" indent="0">
              <a:buNone/>
            </a:pPr>
            <a:endParaRPr lang="nl-NL" dirty="0"/>
          </a:p>
          <a:p>
            <a:r>
              <a:rPr lang="nl-NL" dirty="0"/>
              <a:t>Aandachtsproblemen </a:t>
            </a:r>
          </a:p>
          <a:p>
            <a:r>
              <a:rPr lang="nl-NL" dirty="0"/>
              <a:t>Verminderde schoolprestaties</a:t>
            </a:r>
          </a:p>
          <a:p>
            <a:r>
              <a:rPr lang="nl-NL" dirty="0"/>
              <a:t>Gedragsproblemen </a:t>
            </a:r>
          </a:p>
          <a:p>
            <a:r>
              <a:rPr lang="nl-NL" dirty="0"/>
              <a:t>Angst en depressie klachten</a:t>
            </a:r>
          </a:p>
          <a:p>
            <a:r>
              <a:rPr lang="nl-NL" dirty="0"/>
              <a:t>Ongevallen</a:t>
            </a:r>
          </a:p>
          <a:p>
            <a:r>
              <a:rPr lang="nl-NL" dirty="0"/>
              <a:t>Gewichtstoename </a:t>
            </a:r>
          </a:p>
          <a:p>
            <a:r>
              <a:rPr lang="nl-NL" dirty="0"/>
              <a:t>Risicogedrag (roken, alcohol en drugsgebruik)</a:t>
            </a:r>
          </a:p>
          <a:p>
            <a:endParaRPr lang="nl-NL" dirty="0"/>
          </a:p>
          <a:p>
            <a:endParaRPr lang="nl-NL" dirty="0"/>
          </a:p>
        </p:txBody>
      </p:sp>
      <p:sp>
        <p:nvSpPr>
          <p:cNvPr id="4" name="Footer Placeholder 3"/>
          <p:cNvSpPr>
            <a:spLocks noGrp="1"/>
          </p:cNvSpPr>
          <p:nvPr>
            <p:ph type="ftr" sz="quarter" idx="11"/>
          </p:nvPr>
        </p:nvSpPr>
        <p:spPr/>
        <p:txBody>
          <a:bodyPr/>
          <a:lstStyle/>
          <a:p>
            <a:r>
              <a:rPr lang="nl-NL"/>
              <a:t>JGZ richtlijn Gezonde slaap en slaapproblemen bij kinderen.</a:t>
            </a:r>
            <a:endParaRPr lang="nl-NL" dirty="0"/>
          </a:p>
        </p:txBody>
      </p:sp>
    </p:spTree>
    <p:extLst>
      <p:ext uri="{BB962C8B-B14F-4D97-AF65-F5344CB8AC3E}">
        <p14:creationId xmlns:p14="http://schemas.microsoft.com/office/powerpoint/2010/main" val="575080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nl-NL" dirty="0"/>
              <a:t>Gevolgen van slaapproblemen</a:t>
            </a:r>
            <a:br>
              <a:rPr lang="nl-NL" dirty="0"/>
            </a:br>
            <a:endParaRPr lang="nl-NL" dirty="0"/>
          </a:p>
        </p:txBody>
      </p:sp>
      <p:sp>
        <p:nvSpPr>
          <p:cNvPr id="3" name="Content Placeholder 2"/>
          <p:cNvSpPr>
            <a:spLocks noGrp="1"/>
          </p:cNvSpPr>
          <p:nvPr>
            <p:ph idx="1"/>
          </p:nvPr>
        </p:nvSpPr>
        <p:spPr/>
        <p:txBody>
          <a:bodyPr/>
          <a:lstStyle/>
          <a:p>
            <a:pPr marL="0" indent="0">
              <a:buNone/>
            </a:pPr>
            <a:r>
              <a:rPr lang="nl-NL" dirty="0"/>
              <a:t>Bij ouders van jeugdigen met slaapproblemen:</a:t>
            </a:r>
          </a:p>
          <a:p>
            <a:pPr marL="0" indent="0">
              <a:buNone/>
            </a:pPr>
            <a:endParaRPr lang="nl-NL" dirty="0"/>
          </a:p>
          <a:p>
            <a:r>
              <a:rPr lang="nl-NL" dirty="0"/>
              <a:t>Stress</a:t>
            </a:r>
          </a:p>
          <a:p>
            <a:r>
              <a:rPr lang="nl-NL" dirty="0"/>
              <a:t>Relatieproblemen </a:t>
            </a:r>
          </a:p>
          <a:p>
            <a:r>
              <a:rPr lang="nl-NL" dirty="0"/>
              <a:t>Verhoogd risico op kindermishandeling </a:t>
            </a:r>
          </a:p>
          <a:p>
            <a:r>
              <a:rPr lang="nl-NL" dirty="0"/>
              <a:t>Slaapproblemen bij ouders zelf</a:t>
            </a:r>
          </a:p>
          <a:p>
            <a:endParaRPr lang="nl-NL" dirty="0"/>
          </a:p>
        </p:txBody>
      </p:sp>
      <p:sp>
        <p:nvSpPr>
          <p:cNvPr id="4" name="Footer Placeholder 3"/>
          <p:cNvSpPr>
            <a:spLocks noGrp="1"/>
          </p:cNvSpPr>
          <p:nvPr>
            <p:ph type="ftr" sz="quarter" idx="11"/>
          </p:nvPr>
        </p:nvSpPr>
        <p:spPr/>
        <p:txBody>
          <a:bodyPr/>
          <a:lstStyle/>
          <a:p>
            <a:r>
              <a:rPr lang="nl-NL"/>
              <a:t>JGZ richtlijn Gezonde slaap en slaapproblemen bij kinderen.</a:t>
            </a:r>
            <a:endParaRPr lang="nl-NL" dirty="0"/>
          </a:p>
        </p:txBody>
      </p:sp>
      <p:pic>
        <p:nvPicPr>
          <p:cNvPr id="5" name="Picture 8" descr="SBS3"/>
          <p:cNvPicPr>
            <a:picLocks noChangeAspect="1" noChangeArrowheads="1"/>
          </p:cNvPicPr>
          <p:nvPr/>
        </p:nvPicPr>
        <p:blipFill>
          <a:blip r:embed="rId2"/>
          <a:srcRect/>
          <a:stretch>
            <a:fillRect/>
          </a:stretch>
        </p:blipFill>
        <p:spPr bwMode="auto">
          <a:xfrm>
            <a:off x="5508104" y="2636912"/>
            <a:ext cx="2928938" cy="3168650"/>
          </a:xfrm>
          <a:prstGeom prst="rect">
            <a:avLst/>
          </a:prstGeom>
          <a:noFill/>
        </p:spPr>
      </p:pic>
    </p:spTree>
    <p:extLst>
      <p:ext uri="{BB962C8B-B14F-4D97-AF65-F5344CB8AC3E}">
        <p14:creationId xmlns:p14="http://schemas.microsoft.com/office/powerpoint/2010/main" val="696112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Culturele verschillen </a:t>
            </a:r>
          </a:p>
        </p:txBody>
      </p:sp>
      <p:sp>
        <p:nvSpPr>
          <p:cNvPr id="3" name="Content Placeholder 2"/>
          <p:cNvSpPr>
            <a:spLocks noGrp="1"/>
          </p:cNvSpPr>
          <p:nvPr>
            <p:ph idx="1"/>
          </p:nvPr>
        </p:nvSpPr>
        <p:spPr/>
        <p:txBody>
          <a:bodyPr/>
          <a:lstStyle/>
          <a:p>
            <a:r>
              <a:rPr lang="nl-NL" dirty="0"/>
              <a:t>Geen onderzoek naar cultuurverschillen in omgang van de ouders met slaapproblemen binnen NL.</a:t>
            </a:r>
          </a:p>
          <a:p>
            <a:endParaRPr lang="nl-NL" dirty="0"/>
          </a:p>
          <a:p>
            <a:r>
              <a:rPr lang="nl-NL" dirty="0"/>
              <a:t>In hoeverre gedrag en verwachtingen van ouders rondom het slapen een probleem is (zoals ’s nachts wakker worden) is afhankelijk van de culturele achtergrond van ouders.</a:t>
            </a:r>
          </a:p>
          <a:p>
            <a:endParaRPr lang="nl-NL" dirty="0"/>
          </a:p>
          <a:p>
            <a:r>
              <a:rPr lang="nl-NL" dirty="0"/>
              <a:t>NL onderzoek 2.000 kinderen van 8-9 jaar uit Eindhoven en Rotterdam.</a:t>
            </a:r>
          </a:p>
          <a:p>
            <a:pPr marL="0" indent="0">
              <a:buNone/>
            </a:pPr>
            <a:r>
              <a:rPr lang="nl-NL" dirty="0"/>
              <a:t>NL kinderen: &gt; 11 uur per nacht. </a:t>
            </a:r>
          </a:p>
          <a:p>
            <a:pPr marL="0" indent="0">
              <a:buNone/>
            </a:pPr>
            <a:r>
              <a:rPr lang="nl-NL" dirty="0"/>
              <a:t>Kinderen met een niet-NL  achtergrond: &lt; 11 uur.</a:t>
            </a:r>
          </a:p>
          <a:p>
            <a:pPr marL="0" indent="0">
              <a:buNone/>
            </a:pPr>
            <a:r>
              <a:rPr lang="nl-NL" dirty="0"/>
              <a:t>Turkse en Marokkaanse kinderen: 25 min. korter dan NL.</a:t>
            </a:r>
          </a:p>
          <a:p>
            <a:endParaRPr lang="nl-NL" dirty="0"/>
          </a:p>
        </p:txBody>
      </p:sp>
      <p:sp>
        <p:nvSpPr>
          <p:cNvPr id="4" name="Footer Placeholder 3"/>
          <p:cNvSpPr>
            <a:spLocks noGrp="1"/>
          </p:cNvSpPr>
          <p:nvPr>
            <p:ph type="ftr" sz="quarter" idx="11"/>
          </p:nvPr>
        </p:nvSpPr>
        <p:spPr/>
        <p:txBody>
          <a:bodyPr/>
          <a:lstStyle/>
          <a:p>
            <a:r>
              <a:rPr lang="nl-NL" dirty="0"/>
              <a:t>JGZ richtlijn Gezonde slaap en slaapproblemen bij kinderen.</a:t>
            </a:r>
          </a:p>
        </p:txBody>
      </p:sp>
    </p:spTree>
    <p:extLst>
      <p:ext uri="{BB962C8B-B14F-4D97-AF65-F5344CB8AC3E}">
        <p14:creationId xmlns:p14="http://schemas.microsoft.com/office/powerpoint/2010/main" val="4238210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40768"/>
            <a:ext cx="8054114" cy="720000"/>
          </a:xfrm>
        </p:spPr>
        <p:txBody>
          <a:bodyPr/>
          <a:lstStyle/>
          <a:p>
            <a:r>
              <a:rPr lang="nl-NL" dirty="0"/>
              <a:t>Risicofactoren</a:t>
            </a:r>
          </a:p>
        </p:txBody>
      </p:sp>
      <p:sp>
        <p:nvSpPr>
          <p:cNvPr id="3" name="Content Placeholder 2"/>
          <p:cNvSpPr>
            <a:spLocks noGrp="1"/>
          </p:cNvSpPr>
          <p:nvPr>
            <p:ph idx="1"/>
          </p:nvPr>
        </p:nvSpPr>
        <p:spPr/>
        <p:txBody>
          <a:bodyPr/>
          <a:lstStyle/>
          <a:p>
            <a:pPr marL="0" lvl="0" indent="0">
              <a:buNone/>
            </a:pPr>
            <a:r>
              <a:rPr lang="nl-NL" b="1" i="1" dirty="0"/>
              <a:t>Samenhangende stoornissen en ontwikkelingsproblemen</a:t>
            </a:r>
          </a:p>
          <a:p>
            <a:r>
              <a:rPr lang="nl-NL" dirty="0"/>
              <a:t>ADHD </a:t>
            </a:r>
          </a:p>
          <a:p>
            <a:r>
              <a:rPr lang="nl-NL" dirty="0"/>
              <a:t>Overgewicht of obesitas</a:t>
            </a:r>
          </a:p>
          <a:p>
            <a:r>
              <a:rPr lang="nl-NL" dirty="0"/>
              <a:t>Autisme Spectrum Stoornissen </a:t>
            </a:r>
          </a:p>
          <a:p>
            <a:r>
              <a:rPr lang="nl-NL" dirty="0"/>
              <a:t>Chronische pijn </a:t>
            </a:r>
          </a:p>
          <a:p>
            <a:r>
              <a:rPr lang="nl-NL" dirty="0"/>
              <a:t>(Lichamelijke) beperking (bijv. visuele beperking)</a:t>
            </a:r>
          </a:p>
          <a:p>
            <a:r>
              <a:rPr lang="nl-NL" dirty="0"/>
              <a:t>Epilepsie</a:t>
            </a:r>
          </a:p>
          <a:p>
            <a:r>
              <a:rPr lang="nl-NL" dirty="0"/>
              <a:t>Depressie </a:t>
            </a:r>
          </a:p>
          <a:p>
            <a:r>
              <a:rPr lang="nl-NL" dirty="0"/>
              <a:t>Angststoornis </a:t>
            </a:r>
          </a:p>
          <a:p>
            <a:r>
              <a:rPr lang="nl-NL" dirty="0"/>
              <a:t>Syndroom van Down </a:t>
            </a:r>
          </a:p>
          <a:p>
            <a:r>
              <a:rPr lang="nl-NL" dirty="0"/>
              <a:t>Gedragsproblemen </a:t>
            </a:r>
          </a:p>
          <a:p>
            <a:r>
              <a:rPr lang="nl-NL" dirty="0"/>
              <a:t>Eczeem, oorontsteking</a:t>
            </a:r>
          </a:p>
        </p:txBody>
      </p:sp>
      <p:sp>
        <p:nvSpPr>
          <p:cNvPr id="4" name="Footer Placeholder 3"/>
          <p:cNvSpPr>
            <a:spLocks noGrp="1"/>
          </p:cNvSpPr>
          <p:nvPr>
            <p:ph type="ftr" sz="quarter" idx="11"/>
          </p:nvPr>
        </p:nvSpPr>
        <p:spPr/>
        <p:txBody>
          <a:bodyPr/>
          <a:lstStyle/>
          <a:p>
            <a:r>
              <a:rPr lang="nl-NL"/>
              <a:t>JGZ richtlijn Gezonde slaap en slaapproblemen bij kinderen.</a:t>
            </a:r>
            <a:endParaRPr lang="nl-NL" dirty="0"/>
          </a:p>
        </p:txBody>
      </p:sp>
    </p:spTree>
    <p:extLst>
      <p:ext uri="{BB962C8B-B14F-4D97-AF65-F5344CB8AC3E}">
        <p14:creationId xmlns:p14="http://schemas.microsoft.com/office/powerpoint/2010/main" val="954060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3005" y="2924944"/>
            <a:ext cx="2218556" cy="2218556"/>
          </a:xfrm>
          <a:prstGeom prst="rect">
            <a:avLst/>
          </a:prstGeom>
        </p:spPr>
      </p:pic>
      <p:sp>
        <p:nvSpPr>
          <p:cNvPr id="2" name="Title 1"/>
          <p:cNvSpPr>
            <a:spLocks noGrp="1"/>
          </p:cNvSpPr>
          <p:nvPr>
            <p:ph type="title"/>
          </p:nvPr>
        </p:nvSpPr>
        <p:spPr/>
        <p:txBody>
          <a:bodyPr/>
          <a:lstStyle/>
          <a:p>
            <a:r>
              <a:rPr lang="nl-NL" dirty="0"/>
              <a:t>Risicofactoren</a:t>
            </a:r>
          </a:p>
        </p:txBody>
      </p:sp>
      <p:sp>
        <p:nvSpPr>
          <p:cNvPr id="3" name="Content Placeholder 2"/>
          <p:cNvSpPr>
            <a:spLocks noGrp="1"/>
          </p:cNvSpPr>
          <p:nvPr>
            <p:ph idx="1"/>
          </p:nvPr>
        </p:nvSpPr>
        <p:spPr/>
        <p:txBody>
          <a:bodyPr/>
          <a:lstStyle/>
          <a:p>
            <a:pPr marL="0" indent="0">
              <a:buNone/>
            </a:pPr>
            <a:r>
              <a:rPr lang="nl-NL" b="1" i="1" dirty="0"/>
              <a:t>Slechte slaaphygiëne</a:t>
            </a:r>
            <a:r>
              <a:rPr lang="nl-NL" i="1" dirty="0"/>
              <a:t> </a:t>
            </a:r>
          </a:p>
          <a:p>
            <a:r>
              <a:rPr lang="nl-NL" dirty="0"/>
              <a:t>Onregelmatige bedtijden</a:t>
            </a:r>
          </a:p>
          <a:p>
            <a:r>
              <a:rPr lang="nl-NL" dirty="0"/>
              <a:t>Ontbreken van een routine voor het slapen gaan</a:t>
            </a:r>
          </a:p>
          <a:p>
            <a:r>
              <a:rPr lang="nl-NL" dirty="0"/>
              <a:t>Late stimulerende activiteiten </a:t>
            </a:r>
          </a:p>
          <a:p>
            <a:r>
              <a:rPr lang="nl-NL" dirty="0"/>
              <a:t>Borstvoeding</a:t>
            </a:r>
            <a:r>
              <a:rPr lang="nl-NL" i="1" dirty="0"/>
              <a:t> </a:t>
            </a:r>
          </a:p>
          <a:p>
            <a:r>
              <a:rPr lang="nl-NL" dirty="0"/>
              <a:t>Schermen (blauw licht)</a:t>
            </a:r>
          </a:p>
          <a:p>
            <a:r>
              <a:rPr lang="nl-NL" dirty="0"/>
              <a:t>Cafeïne </a:t>
            </a:r>
          </a:p>
          <a:p>
            <a:r>
              <a:rPr lang="nl-NL" dirty="0"/>
              <a:t>Roken</a:t>
            </a:r>
          </a:p>
          <a:p>
            <a:r>
              <a:rPr lang="nl-NL" dirty="0"/>
              <a:t>Alcohol</a:t>
            </a:r>
          </a:p>
          <a:p>
            <a:r>
              <a:rPr lang="nl-NL" dirty="0"/>
              <a:t>Drugs</a:t>
            </a:r>
          </a:p>
          <a:p>
            <a:r>
              <a:rPr lang="nl-NL" dirty="0"/>
              <a:t>Vroege schooltijden </a:t>
            </a:r>
          </a:p>
        </p:txBody>
      </p:sp>
      <p:sp>
        <p:nvSpPr>
          <p:cNvPr id="4" name="Footer Placeholder 3"/>
          <p:cNvSpPr>
            <a:spLocks noGrp="1"/>
          </p:cNvSpPr>
          <p:nvPr>
            <p:ph type="ftr" sz="quarter" idx="11"/>
          </p:nvPr>
        </p:nvSpPr>
        <p:spPr/>
        <p:txBody>
          <a:bodyPr/>
          <a:lstStyle/>
          <a:p>
            <a:r>
              <a:rPr lang="nl-NL"/>
              <a:t>JGZ richtlijn Gezonde slaap en slaapproblemen bij kinderen.</a:t>
            </a:r>
            <a:endParaRPr lang="nl-NL"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283" y="836712"/>
            <a:ext cx="3108229" cy="175336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3782" r="20717"/>
          <a:stretch/>
        </p:blipFill>
        <p:spPr>
          <a:xfrm>
            <a:off x="7463440" y="3456384"/>
            <a:ext cx="1429040" cy="3429000"/>
          </a:xfrm>
          <a:prstGeom prst="rect">
            <a:avLst/>
          </a:prstGeom>
        </p:spPr>
      </p:pic>
    </p:spTree>
    <p:extLst>
      <p:ext uri="{BB962C8B-B14F-4D97-AF65-F5344CB8AC3E}">
        <p14:creationId xmlns:p14="http://schemas.microsoft.com/office/powerpoint/2010/main" val="168576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Goede slaaphygiëne </a:t>
            </a:r>
          </a:p>
        </p:txBody>
      </p:sp>
      <p:sp>
        <p:nvSpPr>
          <p:cNvPr id="3" name="Content Placeholder 2"/>
          <p:cNvSpPr>
            <a:spLocks noGrp="1"/>
          </p:cNvSpPr>
          <p:nvPr>
            <p:ph idx="1"/>
          </p:nvPr>
        </p:nvSpPr>
        <p:spPr/>
        <p:txBody>
          <a:bodyPr/>
          <a:lstStyle/>
          <a:p>
            <a:r>
              <a:rPr lang="nl-NL" dirty="0"/>
              <a:t>Vast Slaapschema </a:t>
            </a:r>
          </a:p>
          <a:p>
            <a:r>
              <a:rPr lang="nl-NL" dirty="0"/>
              <a:t>Vast Slaapritueel/routine  </a:t>
            </a:r>
            <a:r>
              <a:rPr lang="nl-NL" i="1" dirty="0">
                <a:solidFill>
                  <a:schemeClr val="tx2">
                    <a:lumMod val="75000"/>
                  </a:schemeClr>
                </a:solidFill>
              </a:rPr>
              <a:t>bij baby’s ‘slaperig maar nog wakker’ in bed leggen</a:t>
            </a:r>
          </a:p>
          <a:p>
            <a:r>
              <a:rPr lang="nl-NL" dirty="0"/>
              <a:t>Slaapkamer: comfortabel, rustig en donker te zijn, ~17</a:t>
            </a:r>
            <a:r>
              <a:rPr lang="nl-NL" baseline="30000" dirty="0"/>
              <a:t>o</a:t>
            </a:r>
            <a:r>
              <a:rPr lang="nl-NL" dirty="0"/>
              <a:t> C, alleen voor rustgevende activiteiten</a:t>
            </a:r>
          </a:p>
          <a:p>
            <a:r>
              <a:rPr lang="nl-NL" dirty="0"/>
              <a:t>Geen zware maaltijden voor bedtijd</a:t>
            </a:r>
          </a:p>
          <a:p>
            <a:r>
              <a:rPr lang="nl-NL" dirty="0"/>
              <a:t>Cafeïne vermijden, in ieder geval niet in de 3-4 uur voor het slapen gaan. </a:t>
            </a:r>
          </a:p>
          <a:p>
            <a:r>
              <a:rPr lang="nl-NL" dirty="0"/>
              <a:t>Alcohol vermijden, alcohol verkort de tijd van het inslapen, maar verstoort de slaap later in de nacht</a:t>
            </a:r>
          </a:p>
          <a:p>
            <a:r>
              <a:rPr lang="nl-NL" dirty="0"/>
              <a:t>Roken en blowen vermijden</a:t>
            </a:r>
          </a:p>
        </p:txBody>
      </p:sp>
      <p:sp>
        <p:nvSpPr>
          <p:cNvPr id="4" name="Footer Placeholder 3"/>
          <p:cNvSpPr>
            <a:spLocks noGrp="1"/>
          </p:cNvSpPr>
          <p:nvPr>
            <p:ph type="ftr" sz="quarter" idx="11"/>
          </p:nvPr>
        </p:nvSpPr>
        <p:spPr/>
        <p:txBody>
          <a:bodyPr/>
          <a:lstStyle/>
          <a:p>
            <a:r>
              <a:rPr lang="nl-NL"/>
              <a:t>JGZ richtlijn Gezonde slaap en slaapproblemen bij kinderen.</a:t>
            </a:r>
            <a:endParaRPr lang="nl-NL" dirty="0"/>
          </a:p>
        </p:txBody>
      </p:sp>
    </p:spTree>
    <p:extLst>
      <p:ext uri="{BB962C8B-B14F-4D97-AF65-F5344CB8AC3E}">
        <p14:creationId xmlns:p14="http://schemas.microsoft.com/office/powerpoint/2010/main" val="3783757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gezonde slaaphygiëne </a:t>
            </a:r>
          </a:p>
        </p:txBody>
      </p:sp>
      <p:sp>
        <p:nvSpPr>
          <p:cNvPr id="3" name="Content Placeholder 2"/>
          <p:cNvSpPr>
            <a:spLocks noGrp="1"/>
          </p:cNvSpPr>
          <p:nvPr>
            <p:ph idx="1"/>
          </p:nvPr>
        </p:nvSpPr>
        <p:spPr/>
        <p:txBody>
          <a:bodyPr/>
          <a:lstStyle/>
          <a:p>
            <a:r>
              <a:rPr lang="nl-NL" dirty="0"/>
              <a:t>Vermijd zware inspanning en stimulerende activiteiten</a:t>
            </a:r>
          </a:p>
          <a:p>
            <a:r>
              <a:rPr lang="nl-NL" dirty="0"/>
              <a:t>Vermijd televisie, computers, etc. in de slaapkamer </a:t>
            </a:r>
          </a:p>
          <a:p>
            <a:r>
              <a:rPr lang="nl-NL" dirty="0"/>
              <a:t>Vermijd dutjes bij oudere kinderen </a:t>
            </a:r>
          </a:p>
          <a:p>
            <a:r>
              <a:rPr lang="nl-NL" dirty="0"/>
              <a:t>Beweeg regelmatig gedurende de dag</a:t>
            </a:r>
          </a:p>
          <a:p>
            <a:r>
              <a:rPr lang="nl-NL" dirty="0"/>
              <a:t>Blootstelling aan zonlicht helpt om een normaal slaap-waakritme te behouden</a:t>
            </a:r>
          </a:p>
          <a:p>
            <a:endParaRPr lang="nl-NL" dirty="0"/>
          </a:p>
        </p:txBody>
      </p:sp>
      <p:sp>
        <p:nvSpPr>
          <p:cNvPr id="4" name="Footer Placeholder 3"/>
          <p:cNvSpPr>
            <a:spLocks noGrp="1"/>
          </p:cNvSpPr>
          <p:nvPr>
            <p:ph type="ftr" sz="quarter" idx="11"/>
          </p:nvPr>
        </p:nvSpPr>
        <p:spPr/>
        <p:txBody>
          <a:bodyPr/>
          <a:lstStyle/>
          <a:p>
            <a:r>
              <a:rPr lang="nl-NL"/>
              <a:t>JGZ richtlijn Gezonde slaap en slaapproblemen bij kinderen.</a:t>
            </a:r>
            <a:endParaRPr lang="nl-NL" dirty="0"/>
          </a:p>
        </p:txBody>
      </p:sp>
    </p:spTree>
    <p:extLst>
      <p:ext uri="{BB962C8B-B14F-4D97-AF65-F5344CB8AC3E}">
        <p14:creationId xmlns:p14="http://schemas.microsoft.com/office/powerpoint/2010/main" val="275706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Deel 2 (1,5 uur)</a:t>
            </a:r>
          </a:p>
        </p:txBody>
      </p:sp>
      <p:sp>
        <p:nvSpPr>
          <p:cNvPr id="3" name="Tijdelijke aanduiding voor inhoud 2"/>
          <p:cNvSpPr>
            <a:spLocks noGrp="1"/>
          </p:cNvSpPr>
          <p:nvPr>
            <p:ph idx="1"/>
          </p:nvPr>
        </p:nvSpPr>
        <p:spPr>
          <a:xfrm>
            <a:off x="556486" y="2199600"/>
            <a:ext cx="4231538" cy="4182150"/>
          </a:xfrm>
        </p:spPr>
        <p:txBody>
          <a:bodyPr/>
          <a:lstStyle/>
          <a:p>
            <a:pPr>
              <a:lnSpc>
                <a:spcPct val="150000"/>
              </a:lnSpc>
            </a:pPr>
            <a:r>
              <a:rPr lang="nl-NL" sz="2000" dirty="0"/>
              <a:t>Signaleren</a:t>
            </a:r>
          </a:p>
          <a:p>
            <a:pPr>
              <a:lnSpc>
                <a:spcPct val="150000"/>
              </a:lnSpc>
            </a:pPr>
            <a:r>
              <a:rPr lang="nl-NL" sz="2000" dirty="0"/>
              <a:t>Interventie</a:t>
            </a:r>
          </a:p>
          <a:p>
            <a:pPr lvl="1">
              <a:lnSpc>
                <a:spcPct val="150000"/>
              </a:lnSpc>
            </a:pPr>
            <a:r>
              <a:rPr lang="nl-NL" sz="2000" dirty="0"/>
              <a:t>Aanpak slaapproblemen bij baby’s en jonge kinderen</a:t>
            </a:r>
          </a:p>
          <a:p>
            <a:pPr marL="371475" lvl="2" indent="0">
              <a:lnSpc>
                <a:spcPct val="150000"/>
              </a:lnSpc>
              <a:buNone/>
            </a:pPr>
            <a:r>
              <a:rPr lang="nl-NL" sz="2000" i="1" dirty="0"/>
              <a:t>Laten huilen, is dat schadelijk?</a:t>
            </a:r>
          </a:p>
          <a:p>
            <a:pPr lvl="1">
              <a:lnSpc>
                <a:spcPct val="150000"/>
              </a:lnSpc>
            </a:pPr>
            <a:r>
              <a:rPr lang="nl-NL" sz="2000" dirty="0"/>
              <a:t>Aanpak slaapproblemen bij oudere kinderen en adolescenten</a:t>
            </a:r>
          </a:p>
          <a:p>
            <a:pPr marL="371475" lvl="2" indent="0">
              <a:lnSpc>
                <a:spcPct val="150000"/>
              </a:lnSpc>
              <a:buNone/>
            </a:pPr>
            <a:r>
              <a:rPr lang="nl-NL" sz="2000" i="1" dirty="0"/>
              <a:t>Melatonine</a:t>
            </a:r>
          </a:p>
          <a:p>
            <a:pPr>
              <a:lnSpc>
                <a:spcPct val="150000"/>
              </a:lnSpc>
            </a:pPr>
            <a:r>
              <a:rPr lang="nl-NL" sz="2000" dirty="0"/>
              <a:t>Samenwerken en doorverwijzen</a:t>
            </a:r>
          </a:p>
          <a:p>
            <a:endParaRPr lang="nl-NL" dirty="0"/>
          </a:p>
          <a:p>
            <a:endParaRPr lang="nl-NL" dirty="0"/>
          </a:p>
        </p:txBody>
      </p:sp>
      <p:sp>
        <p:nvSpPr>
          <p:cNvPr id="5" name="Footer Placeholder 4"/>
          <p:cNvSpPr>
            <a:spLocks noGrp="1"/>
          </p:cNvSpPr>
          <p:nvPr>
            <p:ph type="ftr" sz="quarter" idx="11"/>
          </p:nvPr>
        </p:nvSpPr>
        <p:spPr/>
        <p:txBody>
          <a:bodyPr/>
          <a:lstStyle/>
          <a:p>
            <a:r>
              <a:rPr lang="nl-NL" dirty="0"/>
              <a:t>JGZ richtlijn Gezonde slaap en slaapproblemen bij kinderen.</a:t>
            </a:r>
          </a:p>
        </p:txBody>
      </p:sp>
      <p:pic>
        <p:nvPicPr>
          <p:cNvPr id="8194" name="Picture 2" descr="http://i.imgur.com/hFPltJ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2348880"/>
            <a:ext cx="3609975" cy="2733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030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0279656" cy="6858000"/>
          </a:xfrm>
        </p:spPr>
      </p:pic>
      <p:sp>
        <p:nvSpPr>
          <p:cNvPr id="2" name="Title 1"/>
          <p:cNvSpPr>
            <a:spLocks noGrp="1"/>
          </p:cNvSpPr>
          <p:nvPr>
            <p:ph type="title"/>
          </p:nvPr>
        </p:nvSpPr>
        <p:spPr/>
        <p:txBody>
          <a:bodyPr/>
          <a:lstStyle/>
          <a:p>
            <a:r>
              <a:rPr lang="nl-NL" sz="8800" dirty="0"/>
              <a:t>pauze</a:t>
            </a:r>
          </a:p>
        </p:txBody>
      </p:sp>
      <p:sp>
        <p:nvSpPr>
          <p:cNvPr id="4" name="Footer Placeholder 3"/>
          <p:cNvSpPr>
            <a:spLocks noGrp="1"/>
          </p:cNvSpPr>
          <p:nvPr>
            <p:ph type="ftr" sz="quarter" idx="11"/>
          </p:nvPr>
        </p:nvSpPr>
        <p:spPr/>
        <p:txBody>
          <a:bodyPr/>
          <a:lstStyle/>
          <a:p>
            <a:r>
              <a:rPr lang="nl-NL"/>
              <a:t>JGZ richtlijn Gezonde slaap en slaapproblemen bij kinderen.</a:t>
            </a:r>
            <a:endParaRPr lang="nl-NL" dirty="0"/>
          </a:p>
        </p:txBody>
      </p:sp>
    </p:spTree>
    <p:extLst>
      <p:ext uri="{BB962C8B-B14F-4D97-AF65-F5344CB8AC3E}">
        <p14:creationId xmlns:p14="http://schemas.microsoft.com/office/powerpoint/2010/main" val="39248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iStock_000008287479Mediu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560" y="0"/>
            <a:ext cx="1033164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50502"/>
            <a:ext cx="9324528" cy="6991066"/>
          </a:xfrm>
          <a:prstGeom prst="rect">
            <a:avLst/>
          </a:prstGeom>
        </p:spPr>
      </p:pic>
      <p:sp>
        <p:nvSpPr>
          <p:cNvPr id="4" name="Rectangle 3"/>
          <p:cNvSpPr/>
          <p:nvPr/>
        </p:nvSpPr>
        <p:spPr>
          <a:xfrm>
            <a:off x="1163065" y="980728"/>
            <a:ext cx="7801423" cy="1661993"/>
          </a:xfrm>
          <a:prstGeom prst="rect">
            <a:avLst/>
          </a:prstGeom>
          <a:noFill/>
        </p:spPr>
        <p:style>
          <a:lnRef idx="0">
            <a:schemeClr val="accent1"/>
          </a:lnRef>
          <a:fillRef idx="3">
            <a:schemeClr val="accent1"/>
          </a:fillRef>
          <a:effectRef idx="3">
            <a:schemeClr val="accent1"/>
          </a:effectRef>
          <a:fontRef idx="minor">
            <a:schemeClr val="lt1"/>
          </a:fontRef>
        </p:style>
        <p:txBody>
          <a:bodyPr wrap="square">
            <a:spAutoFit/>
          </a:bodyPr>
          <a:lstStyle/>
          <a:p>
            <a:pPr eaLnBrk="1" hangingPunct="1">
              <a:tabLst>
                <a:tab pos="4845050" algn="l"/>
              </a:tabLst>
            </a:pPr>
            <a:r>
              <a:rPr lang="en-GB" sz="3400" dirty="0">
                <a:latin typeface="Arial Black" pitchFamily="34" charset="0"/>
                <a:cs typeface="Aharoni" pitchFamily="2" charset="-79"/>
              </a:rPr>
              <a:t>SLAAPPROBLEMEN</a:t>
            </a:r>
          </a:p>
          <a:p>
            <a:pPr algn="r" eaLnBrk="1" hangingPunct="1">
              <a:tabLst>
                <a:tab pos="4845050" algn="l"/>
              </a:tabLst>
            </a:pPr>
            <a:r>
              <a:rPr lang="en-GB" sz="3400" dirty="0">
                <a:solidFill>
                  <a:schemeClr val="bg1"/>
                </a:solidFill>
                <a:latin typeface="Arial Black" pitchFamily="34" charset="0"/>
                <a:cs typeface="Aharoni" pitchFamily="2" charset="-79"/>
              </a:rPr>
              <a:t>De </a:t>
            </a:r>
            <a:r>
              <a:rPr lang="en-GB" sz="3400" dirty="0" err="1">
                <a:solidFill>
                  <a:schemeClr val="bg1"/>
                </a:solidFill>
                <a:latin typeface="Arial Black" pitchFamily="34" charset="0"/>
                <a:cs typeface="Aharoni" pitchFamily="2" charset="-79"/>
              </a:rPr>
              <a:t>meeste</a:t>
            </a:r>
            <a:r>
              <a:rPr lang="en-GB" sz="3400" dirty="0">
                <a:solidFill>
                  <a:schemeClr val="bg1"/>
                </a:solidFill>
                <a:latin typeface="Arial Black" pitchFamily="34" charset="0"/>
                <a:cs typeface="Aharoni" pitchFamily="2" charset="-79"/>
              </a:rPr>
              <a:t> </a:t>
            </a:r>
            <a:r>
              <a:rPr lang="en-GB" sz="3400" dirty="0" err="1">
                <a:solidFill>
                  <a:schemeClr val="bg1"/>
                </a:solidFill>
                <a:latin typeface="Arial Black" pitchFamily="34" charset="0"/>
                <a:cs typeface="Aharoni" pitchFamily="2" charset="-79"/>
              </a:rPr>
              <a:t>slaapproblemen</a:t>
            </a:r>
            <a:r>
              <a:rPr lang="en-GB" sz="3400" dirty="0">
                <a:solidFill>
                  <a:schemeClr val="bg1"/>
                </a:solidFill>
                <a:latin typeface="Arial Black" pitchFamily="34" charset="0"/>
                <a:cs typeface="Aharoni" pitchFamily="2" charset="-79"/>
              </a:rPr>
              <a:t> </a:t>
            </a:r>
            <a:r>
              <a:rPr lang="en-GB" sz="3400" dirty="0" err="1">
                <a:solidFill>
                  <a:schemeClr val="bg1"/>
                </a:solidFill>
                <a:latin typeface="Arial Black" pitchFamily="34" charset="0"/>
                <a:cs typeface="Aharoni" pitchFamily="2" charset="-79"/>
              </a:rPr>
              <a:t>gaan</a:t>
            </a:r>
            <a:r>
              <a:rPr lang="en-GB" sz="3400" dirty="0">
                <a:solidFill>
                  <a:schemeClr val="bg1"/>
                </a:solidFill>
                <a:latin typeface="Arial Black" pitchFamily="34" charset="0"/>
                <a:cs typeface="Aharoni" pitchFamily="2" charset="-79"/>
              </a:rPr>
              <a:t> </a:t>
            </a:r>
            <a:r>
              <a:rPr lang="en-GB" sz="3400" dirty="0" err="1">
                <a:solidFill>
                  <a:schemeClr val="bg1"/>
                </a:solidFill>
                <a:latin typeface="Arial Black" pitchFamily="34" charset="0"/>
                <a:cs typeface="Aharoni" pitchFamily="2" charset="-79"/>
              </a:rPr>
              <a:t>vanzelf</a:t>
            </a:r>
            <a:r>
              <a:rPr lang="en-GB" sz="3400" dirty="0">
                <a:solidFill>
                  <a:schemeClr val="bg1"/>
                </a:solidFill>
                <a:latin typeface="Arial Black" pitchFamily="34" charset="0"/>
                <a:cs typeface="Aharoni" pitchFamily="2" charset="-79"/>
              </a:rPr>
              <a:t> </a:t>
            </a:r>
            <a:r>
              <a:rPr lang="en-GB" sz="3400" dirty="0" err="1">
                <a:solidFill>
                  <a:schemeClr val="bg1"/>
                </a:solidFill>
                <a:latin typeface="Arial Black" pitchFamily="34" charset="0"/>
                <a:cs typeface="Aharoni" pitchFamily="2" charset="-79"/>
              </a:rPr>
              <a:t>weer</a:t>
            </a:r>
            <a:r>
              <a:rPr lang="en-GB" sz="3400" dirty="0">
                <a:solidFill>
                  <a:schemeClr val="bg1"/>
                </a:solidFill>
                <a:latin typeface="Arial Black" pitchFamily="34" charset="0"/>
                <a:cs typeface="Aharoni" pitchFamily="2" charset="-79"/>
              </a:rPr>
              <a:t> over</a:t>
            </a:r>
            <a:endParaRPr lang="en-GB" sz="1600" dirty="0">
              <a:solidFill>
                <a:schemeClr val="bg1"/>
              </a:solidFill>
              <a:latin typeface="Arial Black" pitchFamily="34" charset="0"/>
              <a:cs typeface="Aharoni" pitchFamily="2" charset="-79"/>
            </a:endParaRPr>
          </a:p>
        </p:txBody>
      </p:sp>
      <p:pic>
        <p:nvPicPr>
          <p:cNvPr id="5" name="Afbeelding 1" descr="background_story_tno_timeline_lin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592" y="980728"/>
            <a:ext cx="246502" cy="5353521"/>
          </a:xfrm>
          <a:prstGeom prst="rect">
            <a:avLst/>
          </a:prstGeom>
        </p:spPr>
      </p:pic>
    </p:spTree>
    <p:extLst>
      <p:ext uri="{BB962C8B-B14F-4D97-AF65-F5344CB8AC3E}">
        <p14:creationId xmlns:p14="http://schemas.microsoft.com/office/powerpoint/2010/main" val="410411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Signaleren</a:t>
            </a:r>
          </a:p>
        </p:txBody>
      </p:sp>
      <p:sp>
        <p:nvSpPr>
          <p:cNvPr id="3" name="Content Placeholder 2"/>
          <p:cNvSpPr>
            <a:spLocks noGrp="1"/>
          </p:cNvSpPr>
          <p:nvPr>
            <p:ph idx="1"/>
          </p:nvPr>
        </p:nvSpPr>
        <p:spPr/>
        <p:txBody>
          <a:bodyPr/>
          <a:lstStyle/>
          <a:p>
            <a:pPr lvl="0"/>
            <a:r>
              <a:rPr lang="nl-NL" dirty="0"/>
              <a:t>Aangezien er in Nederland geen gevalideerde signaleringsinstrumenten zijn, die bruikbaar zijn voor de JGZ, zijn de zorgen over slaap van ouders en/of kinderen zelf vooralsnog leidend.</a:t>
            </a:r>
          </a:p>
          <a:p>
            <a:endParaRPr lang="nl-NL" dirty="0"/>
          </a:p>
          <a:p>
            <a:r>
              <a:rPr lang="nl-NL" dirty="0"/>
              <a:t>Stel ouders/jeugdigen de vraag: Heeft u wel eens zorgen gehad over het slapen (van uw kind)? Wanneer ouders/jeugdigen geen problemen ervaren bij het slapen, dan wordt niet verder gevraagd.</a:t>
            </a:r>
          </a:p>
          <a:p>
            <a:endParaRPr lang="nl-NL" dirty="0"/>
          </a:p>
          <a:p>
            <a:r>
              <a:rPr lang="nl-NL" dirty="0"/>
              <a:t>Ouders kunnen door de slaapproblemen van hun kind in een crisissituatie beland zijn. Vraag of ouders de situatie nog aan kunnen. Het borgen van de veiligheid van het kind is essentieel! </a:t>
            </a:r>
          </a:p>
        </p:txBody>
      </p:sp>
      <p:sp>
        <p:nvSpPr>
          <p:cNvPr id="4" name="Footer Placeholder 3"/>
          <p:cNvSpPr>
            <a:spLocks noGrp="1"/>
          </p:cNvSpPr>
          <p:nvPr>
            <p:ph type="ftr" sz="quarter" idx="11"/>
          </p:nvPr>
        </p:nvSpPr>
        <p:spPr/>
        <p:txBody>
          <a:bodyPr/>
          <a:lstStyle/>
          <a:p>
            <a:r>
              <a:rPr lang="nl-NL"/>
              <a:t>JGZ richtlijn Gezonde slaap en slaapproblemen bij kinderen.</a:t>
            </a:r>
            <a:endParaRPr lang="nl-NL" dirty="0"/>
          </a:p>
        </p:txBody>
      </p:sp>
    </p:spTree>
    <p:extLst>
      <p:ext uri="{BB962C8B-B14F-4D97-AF65-F5344CB8AC3E}">
        <p14:creationId xmlns:p14="http://schemas.microsoft.com/office/powerpoint/2010/main" val="60314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Signaleren</a:t>
            </a:r>
          </a:p>
        </p:txBody>
      </p:sp>
      <p:sp>
        <p:nvSpPr>
          <p:cNvPr id="3" name="Content Placeholder 2"/>
          <p:cNvSpPr>
            <a:spLocks noGrp="1"/>
          </p:cNvSpPr>
          <p:nvPr>
            <p:ph idx="1"/>
          </p:nvPr>
        </p:nvSpPr>
        <p:spPr/>
        <p:txBody>
          <a:bodyPr/>
          <a:lstStyle/>
          <a:p>
            <a:pPr lvl="0"/>
            <a:r>
              <a:rPr lang="nl-NL" dirty="0"/>
              <a:t>Als ouders zorgen hebben over het slapen van hun kind volgt eerst een oriënterend gesprek en wordt met ouders overlegd of een vervolgafspraak met een vragenlijst en brede anamnese wenselijk is.</a:t>
            </a:r>
          </a:p>
          <a:p>
            <a:endParaRPr lang="nl-NL" dirty="0"/>
          </a:p>
        </p:txBody>
      </p:sp>
      <p:sp>
        <p:nvSpPr>
          <p:cNvPr id="4" name="Footer Placeholder 3"/>
          <p:cNvSpPr>
            <a:spLocks noGrp="1"/>
          </p:cNvSpPr>
          <p:nvPr>
            <p:ph type="ftr" sz="quarter" idx="11"/>
          </p:nvPr>
        </p:nvSpPr>
        <p:spPr/>
        <p:txBody>
          <a:bodyPr/>
          <a:lstStyle/>
          <a:p>
            <a:r>
              <a:rPr lang="nl-NL"/>
              <a:t>JGZ richtlijn Gezonde slaap en slaapproblemen bij kinderen.</a:t>
            </a:r>
            <a:endParaRPr lang="nl-NL" dirty="0"/>
          </a:p>
        </p:txBody>
      </p:sp>
    </p:spTree>
    <p:extLst>
      <p:ext uri="{BB962C8B-B14F-4D97-AF65-F5344CB8AC3E}">
        <p14:creationId xmlns:p14="http://schemas.microsoft.com/office/powerpoint/2010/main" val="3127829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Oriënterend gesprek</a:t>
            </a:r>
          </a:p>
        </p:txBody>
      </p:sp>
      <p:sp>
        <p:nvSpPr>
          <p:cNvPr id="3" name="Content Placeholder 2"/>
          <p:cNvSpPr>
            <a:spLocks noGrp="1"/>
          </p:cNvSpPr>
          <p:nvPr>
            <p:ph idx="1"/>
          </p:nvPr>
        </p:nvSpPr>
        <p:spPr/>
        <p:txBody>
          <a:bodyPr/>
          <a:lstStyle/>
          <a:p>
            <a:pPr marL="0" lvl="0" indent="0">
              <a:buNone/>
            </a:pPr>
            <a:r>
              <a:rPr lang="nl-NL" dirty="0"/>
              <a:t>Als ouders zorgen hebben over het slapen van hun kind volgt eerst een oriënterend gesprek en wordt met ouders overlegd of een vervolgafspraak met een brede anamnese wenselijk is.</a:t>
            </a:r>
          </a:p>
          <a:p>
            <a:pPr marL="0" indent="0">
              <a:buNone/>
            </a:pPr>
            <a:r>
              <a:rPr lang="nl-NL" dirty="0"/>
              <a:t>Vraag naar:</a:t>
            </a:r>
          </a:p>
          <a:p>
            <a:r>
              <a:rPr lang="nl-NL" b="1" dirty="0">
                <a:solidFill>
                  <a:schemeClr val="tx2">
                    <a:lumMod val="75000"/>
                  </a:schemeClr>
                </a:solidFill>
              </a:rPr>
              <a:t>de slaapduur: </a:t>
            </a:r>
            <a:r>
              <a:rPr lang="nl-NL" dirty="0"/>
              <a:t>slaapt het kind/ de jongere te weinig (perceptie ouders/jongere zelf)? </a:t>
            </a:r>
          </a:p>
          <a:p>
            <a:r>
              <a:rPr lang="nl-NL" b="1" dirty="0">
                <a:solidFill>
                  <a:schemeClr val="tx2">
                    <a:lumMod val="75000"/>
                  </a:schemeClr>
                </a:solidFill>
              </a:rPr>
              <a:t>het slaapgedrag</a:t>
            </a:r>
            <a:r>
              <a:rPr lang="nl-NL" dirty="0"/>
              <a:t>: zijn er problemen rond het in slaap vallen? Zijn er problemen met doorslapen? </a:t>
            </a:r>
          </a:p>
          <a:p>
            <a:r>
              <a:rPr lang="nl-NL" b="1" dirty="0">
                <a:solidFill>
                  <a:schemeClr val="tx2">
                    <a:lumMod val="75000"/>
                  </a:schemeClr>
                </a:solidFill>
              </a:rPr>
              <a:t>slaperigheid overdag</a:t>
            </a:r>
            <a:r>
              <a:rPr lang="nl-NL" dirty="0"/>
              <a:t>: is het kind/ de jongere overdag slaperig? </a:t>
            </a:r>
          </a:p>
          <a:p>
            <a:r>
              <a:rPr lang="nl-NL" b="1" dirty="0">
                <a:solidFill>
                  <a:schemeClr val="tx2">
                    <a:lumMod val="75000"/>
                  </a:schemeClr>
                </a:solidFill>
              </a:rPr>
              <a:t>Zijn er ongebruikelijke of vreemde gedragingen ’s nachts </a:t>
            </a:r>
            <a:r>
              <a:rPr lang="nl-NL" dirty="0"/>
              <a:t>(zoals snurken en slaapwandelen).</a:t>
            </a:r>
          </a:p>
          <a:p>
            <a:endParaRPr lang="nl-NL" dirty="0"/>
          </a:p>
        </p:txBody>
      </p:sp>
      <p:sp>
        <p:nvSpPr>
          <p:cNvPr id="4" name="Footer Placeholder 3"/>
          <p:cNvSpPr>
            <a:spLocks noGrp="1"/>
          </p:cNvSpPr>
          <p:nvPr>
            <p:ph type="ftr" sz="quarter" idx="11"/>
          </p:nvPr>
        </p:nvSpPr>
        <p:spPr/>
        <p:txBody>
          <a:bodyPr/>
          <a:lstStyle/>
          <a:p>
            <a:r>
              <a:rPr lang="nl-NL"/>
              <a:t>JGZ richtlijn Gezonde slaap en slaapproblemen bij kinderen.</a:t>
            </a:r>
            <a:endParaRPr lang="nl-NL" dirty="0"/>
          </a:p>
        </p:txBody>
      </p:sp>
    </p:spTree>
    <p:extLst>
      <p:ext uri="{BB962C8B-B14F-4D97-AF65-F5344CB8AC3E}">
        <p14:creationId xmlns:p14="http://schemas.microsoft.com/office/powerpoint/2010/main" val="5304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Slaapdagboek</a:t>
            </a:r>
          </a:p>
        </p:txBody>
      </p:sp>
      <p:sp>
        <p:nvSpPr>
          <p:cNvPr id="4" name="Footer Placeholder 3"/>
          <p:cNvSpPr>
            <a:spLocks noGrp="1"/>
          </p:cNvSpPr>
          <p:nvPr>
            <p:ph type="ftr" sz="quarter" idx="11"/>
          </p:nvPr>
        </p:nvSpPr>
        <p:spPr/>
        <p:txBody>
          <a:bodyPr/>
          <a:lstStyle/>
          <a:p>
            <a:r>
              <a:rPr lang="nl-NL"/>
              <a:t>JGZ richtlijn Gezonde slaap en slaapproblemen bij kinderen.</a:t>
            </a:r>
            <a:endParaRPr lang="nl-NL" dirty="0"/>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graphicFrame>
        <p:nvGraphicFramePr>
          <p:cNvPr id="7" name="Object 6"/>
          <p:cNvGraphicFramePr>
            <a:graphicFrameLocks noChangeAspect="1"/>
          </p:cNvGraphicFramePr>
          <p:nvPr>
            <p:extLst>
              <p:ext uri="{D42A27DB-BD31-4B8C-83A1-F6EECF244321}">
                <p14:modId xmlns:p14="http://schemas.microsoft.com/office/powerpoint/2010/main" val="4159929342"/>
              </p:ext>
            </p:extLst>
          </p:nvPr>
        </p:nvGraphicFramePr>
        <p:xfrm>
          <a:off x="395536" y="2060848"/>
          <a:ext cx="9486900" cy="1228725"/>
        </p:xfrm>
        <a:graphic>
          <a:graphicData uri="http://schemas.openxmlformats.org/presentationml/2006/ole">
            <mc:AlternateContent xmlns:mc="http://schemas.openxmlformats.org/markup-compatibility/2006">
              <mc:Choice xmlns:v="urn:schemas-microsoft-com:vml" Requires="v">
                <p:oleObj spid="_x0000_s7204" name="Worksheet" r:id="rId3" imgW="9029792" imgH="1276246" progId="Excel.Sheet.8">
                  <p:embed/>
                </p:oleObj>
              </mc:Choice>
              <mc:Fallback>
                <p:oleObj name="Worksheet" r:id="rId3" imgW="9029792" imgH="1276246" progId="Excel.Sheet.8">
                  <p:embed/>
                  <p:pic>
                    <p:nvPicPr>
                      <p:cNvPr id="0" name="Object 1"/>
                      <p:cNvPicPr>
                        <a:picLocks noChangeAspect="1" noChangeArrowheads="1"/>
                      </p:cNvPicPr>
                      <p:nvPr/>
                    </p:nvPicPr>
                    <p:blipFill>
                      <a:blip r:embed="rId4"/>
                      <a:srcRect/>
                      <a:stretch>
                        <a:fillRect/>
                      </a:stretch>
                    </p:blipFill>
                    <p:spPr bwMode="auto">
                      <a:xfrm>
                        <a:off x="395536" y="2060848"/>
                        <a:ext cx="9486900" cy="1228725"/>
                      </a:xfrm>
                      <a:prstGeom prst="rect">
                        <a:avLst/>
                      </a:prstGeom>
                      <a:noFill/>
                    </p:spPr>
                  </p:pic>
                </p:oleObj>
              </mc:Fallback>
            </mc:AlternateContent>
          </a:graphicData>
        </a:graphic>
      </p:graphicFrame>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056" y="1988840"/>
            <a:ext cx="7403632" cy="4437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rot="1130485">
            <a:off x="6382748" y="3636112"/>
            <a:ext cx="2335720" cy="1569660"/>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nl-NL" sz="9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endParaRPr lang="nl-NL"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116581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fade">
                                      <p:cBhvr>
                                        <p:cTn id="12" dur="500"/>
                                        <p:tgtEl>
                                          <p:spTgt spid="7171"/>
                                        </p:tgtEl>
                                      </p:cBhvr>
                                    </p:animEffect>
                                  </p:childTnLst>
                                </p:cTn>
                              </p:par>
                              <p:par>
                                <p:cTn id="13" presetID="10" presetClass="exit" presetSubtype="0" fill="hold" nodeType="with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grpId="1"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000"/>
                                        <p:tgtEl>
                                          <p:spTgt spid="3"/>
                                        </p:tgtEl>
                                      </p:cBhvr>
                                    </p:animEffect>
                                    <p:anim calcmode="lin" valueType="num">
                                      <p:cBhvr>
                                        <p:cTn id="21" dur="2000" fill="hold"/>
                                        <p:tgtEl>
                                          <p:spTgt spid="3"/>
                                        </p:tgtEl>
                                        <p:attrNameLst>
                                          <p:attrName>ppt_w</p:attrName>
                                        </p:attrNameLst>
                                      </p:cBhvr>
                                      <p:tavLst>
                                        <p:tav tm="0" fmla="#ppt_w*sin(2.5*pi*$)">
                                          <p:val>
                                            <p:fltVal val="0"/>
                                          </p:val>
                                        </p:tav>
                                        <p:tav tm="100000">
                                          <p:val>
                                            <p:fltVal val="1"/>
                                          </p:val>
                                        </p:tav>
                                      </p:tavLst>
                                    </p:anim>
                                    <p:anim calcmode="lin" valueType="num">
                                      <p:cBhvr>
                                        <p:cTn id="22"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nl-NL" dirty="0"/>
              <a:t>medische oorzaak uitsluiten</a:t>
            </a:r>
            <a:br>
              <a:rPr lang="nl-NL" dirty="0"/>
            </a:br>
            <a:endParaRPr lang="nl-NL" dirty="0"/>
          </a:p>
        </p:txBody>
      </p:sp>
      <p:sp>
        <p:nvSpPr>
          <p:cNvPr id="3" name="Content Placeholder 2"/>
          <p:cNvSpPr>
            <a:spLocks noGrp="1"/>
          </p:cNvSpPr>
          <p:nvPr>
            <p:ph idx="1"/>
          </p:nvPr>
        </p:nvSpPr>
        <p:spPr/>
        <p:txBody>
          <a:bodyPr/>
          <a:lstStyle/>
          <a:p>
            <a:r>
              <a:rPr lang="nl-NL" dirty="0"/>
              <a:t>Een medische oorzaak voor het slaapprobleem moet altijd worden onderzocht door een jeugdarts of verpleegkundig specialist</a:t>
            </a:r>
          </a:p>
          <a:p>
            <a:r>
              <a:rPr lang="nl-NL" dirty="0"/>
              <a:t>Volledig uitsluiten is niet altijd mogelijk!</a:t>
            </a:r>
          </a:p>
          <a:p>
            <a:r>
              <a:rPr lang="nl-NL" dirty="0"/>
              <a:t>Het is mogelijk dat een slaapstoornis gemist wordt. De werkgroep acht het risico op ernstige gevolgen hiervan echter klein. </a:t>
            </a:r>
          </a:p>
          <a:p>
            <a:r>
              <a:rPr lang="nl-NL" dirty="0"/>
              <a:t>Bij ernstige aandoeningen: andere problemen die aandacht van de JGZ professional zullen trekken. </a:t>
            </a:r>
          </a:p>
          <a:p>
            <a:r>
              <a:rPr lang="nl-NL" dirty="0"/>
              <a:t>Niet tijdig ingrijpen = vertraging van doorverwijzing en adequate behandeling </a:t>
            </a:r>
          </a:p>
          <a:p>
            <a:r>
              <a:rPr lang="nl-NL" dirty="0"/>
              <a:t>Belangrijk ouders adequaat te ondersteunen.</a:t>
            </a:r>
          </a:p>
          <a:p>
            <a:pPr marL="0" indent="0">
              <a:buNone/>
            </a:pPr>
            <a:endParaRPr lang="nl-NL" dirty="0"/>
          </a:p>
        </p:txBody>
      </p:sp>
      <p:sp>
        <p:nvSpPr>
          <p:cNvPr id="4" name="Footer Placeholder 3"/>
          <p:cNvSpPr>
            <a:spLocks noGrp="1"/>
          </p:cNvSpPr>
          <p:nvPr>
            <p:ph type="ftr" sz="quarter" idx="11"/>
          </p:nvPr>
        </p:nvSpPr>
        <p:spPr/>
        <p:txBody>
          <a:bodyPr/>
          <a:lstStyle/>
          <a:p>
            <a:r>
              <a:rPr lang="nl-NL"/>
              <a:t>JGZ richtlijn Gezonde slaap en slaapproblemen bij kinderen.</a:t>
            </a:r>
            <a:endParaRPr lang="nl-NL" dirty="0"/>
          </a:p>
        </p:txBody>
      </p:sp>
    </p:spTree>
    <p:extLst>
      <p:ext uri="{BB962C8B-B14F-4D97-AF65-F5344CB8AC3E}">
        <p14:creationId xmlns:p14="http://schemas.microsoft.com/office/powerpoint/2010/main" val="194567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Lichamelijk onderzoek</a:t>
            </a:r>
          </a:p>
        </p:txBody>
      </p:sp>
      <p:sp>
        <p:nvSpPr>
          <p:cNvPr id="3" name="Content Placeholder 2"/>
          <p:cNvSpPr>
            <a:spLocks noGrp="1"/>
          </p:cNvSpPr>
          <p:nvPr>
            <p:ph idx="1"/>
          </p:nvPr>
        </p:nvSpPr>
        <p:spPr/>
        <p:txBody>
          <a:bodyPr/>
          <a:lstStyle/>
          <a:p>
            <a:r>
              <a:rPr lang="nl-NL" dirty="0"/>
              <a:t>Bij het lichamelijk onderzoek is het belangrijk te letten op:</a:t>
            </a:r>
          </a:p>
          <a:p>
            <a:pPr lvl="1"/>
            <a:r>
              <a:rPr lang="nl-NL" dirty="0"/>
              <a:t>Vergrote amandelen</a:t>
            </a:r>
          </a:p>
          <a:p>
            <a:pPr lvl="1"/>
            <a:r>
              <a:rPr lang="nl-NL" dirty="0"/>
              <a:t>Rhinitis</a:t>
            </a:r>
          </a:p>
          <a:p>
            <a:pPr lvl="1"/>
            <a:r>
              <a:rPr lang="nl-NL" dirty="0"/>
              <a:t>Otitis</a:t>
            </a:r>
          </a:p>
          <a:p>
            <a:pPr lvl="1"/>
            <a:r>
              <a:rPr lang="nl-NL" dirty="0"/>
              <a:t>Moeilijke ademhaling, benauwdheid</a:t>
            </a:r>
          </a:p>
          <a:p>
            <a:pPr lvl="1"/>
            <a:r>
              <a:rPr lang="nl-NL" dirty="0"/>
              <a:t>Atopie, eczeem of andere huidaandoeningen</a:t>
            </a:r>
          </a:p>
          <a:p>
            <a:pPr lvl="1"/>
            <a:r>
              <a:rPr lang="nl-NL" dirty="0"/>
              <a:t>Mondgezondheid</a:t>
            </a:r>
          </a:p>
          <a:p>
            <a:endParaRPr lang="nl-NL" dirty="0"/>
          </a:p>
        </p:txBody>
      </p:sp>
      <p:sp>
        <p:nvSpPr>
          <p:cNvPr id="4" name="Footer Placeholder 3"/>
          <p:cNvSpPr>
            <a:spLocks noGrp="1"/>
          </p:cNvSpPr>
          <p:nvPr>
            <p:ph type="ftr" sz="quarter" idx="11"/>
          </p:nvPr>
        </p:nvSpPr>
        <p:spPr/>
        <p:txBody>
          <a:bodyPr/>
          <a:lstStyle/>
          <a:p>
            <a:r>
              <a:rPr lang="nl-NL"/>
              <a:t>JGZ richtlijn Gezonde slaap en slaapproblemen bij kinderen.</a:t>
            </a:r>
            <a:endParaRPr lang="nl-NL" dirty="0"/>
          </a:p>
        </p:txBody>
      </p:sp>
    </p:spTree>
    <p:extLst>
      <p:ext uri="{BB962C8B-B14F-4D97-AF65-F5344CB8AC3E}">
        <p14:creationId xmlns:p14="http://schemas.microsoft.com/office/powerpoint/2010/main" val="36537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Interventie of doorverwijzen</a:t>
            </a:r>
          </a:p>
        </p:txBody>
      </p:sp>
      <p:sp>
        <p:nvSpPr>
          <p:cNvPr id="3" name="Content Placeholder 2"/>
          <p:cNvSpPr>
            <a:spLocks noGrp="1"/>
          </p:cNvSpPr>
          <p:nvPr>
            <p:ph idx="1"/>
          </p:nvPr>
        </p:nvSpPr>
        <p:spPr/>
        <p:txBody>
          <a:bodyPr/>
          <a:lstStyle/>
          <a:p>
            <a:r>
              <a:rPr lang="nl-NL" dirty="0"/>
              <a:t>Indien er na gedegen anamnese, lichamelijk en psychosociaal onderzoek geen aanwijzingen zijn voor onderliggende pathologie, wordt gestart met een interventie of wordt, indien nodig, doorverwezen.</a:t>
            </a:r>
          </a:p>
          <a:p>
            <a:endParaRPr lang="nl-NL" dirty="0"/>
          </a:p>
          <a:p>
            <a:endParaRPr lang="nl-NL" dirty="0"/>
          </a:p>
        </p:txBody>
      </p:sp>
      <p:sp>
        <p:nvSpPr>
          <p:cNvPr id="4" name="Footer Placeholder 3"/>
          <p:cNvSpPr>
            <a:spLocks noGrp="1"/>
          </p:cNvSpPr>
          <p:nvPr>
            <p:ph type="ftr" sz="quarter" idx="11"/>
          </p:nvPr>
        </p:nvSpPr>
        <p:spPr/>
        <p:txBody>
          <a:bodyPr/>
          <a:lstStyle/>
          <a:p>
            <a:r>
              <a:rPr lang="nl-NL"/>
              <a:t>JGZ richtlijn Gezonde slaap en slaapproblemen bij kinderen.</a:t>
            </a:r>
            <a:endParaRPr lang="nl-NL" dirty="0"/>
          </a:p>
        </p:txBody>
      </p:sp>
    </p:spTree>
    <p:extLst>
      <p:ext uri="{BB962C8B-B14F-4D97-AF65-F5344CB8AC3E}">
        <p14:creationId xmlns:p14="http://schemas.microsoft.com/office/powerpoint/2010/main" val="365834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Doorverwijzen</a:t>
            </a:r>
          </a:p>
        </p:txBody>
      </p:sp>
      <p:sp>
        <p:nvSpPr>
          <p:cNvPr id="3" name="Content Placeholder 2"/>
          <p:cNvSpPr>
            <a:spLocks noGrp="1"/>
          </p:cNvSpPr>
          <p:nvPr>
            <p:ph idx="1"/>
          </p:nvPr>
        </p:nvSpPr>
        <p:spPr/>
        <p:txBody>
          <a:bodyPr/>
          <a:lstStyle/>
          <a:p>
            <a:pPr marL="0" lvl="0" indent="0">
              <a:buNone/>
            </a:pPr>
            <a:r>
              <a:rPr lang="nl-NL" dirty="0"/>
              <a:t>Verwijs door naar de huisarts, een kinderarts of een andere specialist in het ziekenhuis, die eventueel kan doorverwijzen naar een slaap-waak centrum indien:</a:t>
            </a:r>
          </a:p>
          <a:p>
            <a:pPr lvl="0"/>
            <a:r>
              <a:rPr lang="nl-NL" dirty="0"/>
              <a:t>de oorzaak van het slaapprobleem van medische aard lijkt </a:t>
            </a:r>
          </a:p>
          <a:p>
            <a:pPr lvl="0"/>
            <a:r>
              <a:rPr lang="nl-NL" dirty="0"/>
              <a:t>de oorzaak van het slaapprobleem onduidelijk is, na een gedegen anamnese een gedragsmatige aanpak door de JGZ professional niet effectief is</a:t>
            </a:r>
          </a:p>
          <a:p>
            <a:r>
              <a:rPr lang="nl-NL" dirty="0"/>
              <a:t>er sprake is van complexe problematiek waarbij de behandeling door meerdere specialismen gewenst is.</a:t>
            </a:r>
          </a:p>
        </p:txBody>
      </p:sp>
      <p:sp>
        <p:nvSpPr>
          <p:cNvPr id="4" name="Footer Placeholder 3"/>
          <p:cNvSpPr>
            <a:spLocks noGrp="1"/>
          </p:cNvSpPr>
          <p:nvPr>
            <p:ph type="ftr" sz="quarter" idx="11"/>
          </p:nvPr>
        </p:nvSpPr>
        <p:spPr/>
        <p:txBody>
          <a:bodyPr/>
          <a:lstStyle/>
          <a:p>
            <a:r>
              <a:rPr lang="nl-NL"/>
              <a:t>JGZ richtlijn Gezonde slaap en slaapproblemen bij kinderen.</a:t>
            </a:r>
            <a:endParaRPr lang="nl-NL" dirty="0"/>
          </a:p>
        </p:txBody>
      </p:sp>
    </p:spTree>
    <p:extLst>
      <p:ext uri="{BB962C8B-B14F-4D97-AF65-F5344CB8AC3E}">
        <p14:creationId xmlns:p14="http://schemas.microsoft.com/office/powerpoint/2010/main" val="59565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Inleiding</a:t>
            </a:r>
          </a:p>
        </p:txBody>
      </p:sp>
      <p:sp>
        <p:nvSpPr>
          <p:cNvPr id="3" name="Content Placeholder 2"/>
          <p:cNvSpPr>
            <a:spLocks noGrp="1"/>
          </p:cNvSpPr>
          <p:nvPr>
            <p:ph idx="1"/>
          </p:nvPr>
        </p:nvSpPr>
        <p:spPr/>
        <p:txBody>
          <a:bodyPr/>
          <a:lstStyle/>
          <a:p>
            <a:pPr marL="0" indent="0">
              <a:lnSpc>
                <a:spcPct val="150000"/>
              </a:lnSpc>
              <a:buNone/>
            </a:pPr>
            <a:r>
              <a:rPr lang="nl-NL" sz="2800" b="1" cap="all" dirty="0">
                <a:solidFill>
                  <a:schemeClr val="tx2"/>
                </a:solidFill>
                <a:latin typeface="Arial Black"/>
                <a:ea typeface="+mj-ea"/>
                <a:cs typeface="Arial Black"/>
              </a:rPr>
              <a:t>“</a:t>
            </a:r>
            <a:r>
              <a:rPr lang="nl-NL" sz="2800" i="1" dirty="0"/>
              <a:t>Slaap is een normale, periodiek optredende toestand van rust, die gepaard gaat met een verlaging van het bewustzijn, waarbij het lichaam en de geest tot rust komen</a:t>
            </a:r>
            <a:r>
              <a:rPr lang="nl-NL" sz="2800" b="1" cap="all" dirty="0">
                <a:solidFill>
                  <a:schemeClr val="tx2"/>
                </a:solidFill>
                <a:latin typeface="Arial Black"/>
                <a:ea typeface="+mj-ea"/>
                <a:cs typeface="Arial Black"/>
              </a:rPr>
              <a:t>”</a:t>
            </a:r>
          </a:p>
          <a:p>
            <a:endParaRPr lang="nl-NL" dirty="0"/>
          </a:p>
        </p:txBody>
      </p:sp>
      <p:sp>
        <p:nvSpPr>
          <p:cNvPr id="4" name="Footer Placeholder 3"/>
          <p:cNvSpPr>
            <a:spLocks noGrp="1"/>
          </p:cNvSpPr>
          <p:nvPr>
            <p:ph type="ftr" sz="quarter" idx="11"/>
          </p:nvPr>
        </p:nvSpPr>
        <p:spPr/>
        <p:txBody>
          <a:bodyPr/>
          <a:lstStyle/>
          <a:p>
            <a:r>
              <a:rPr lang="nl-NL"/>
              <a:t>JGZ richtlijn Gezonde slaap en slaapproblemen bij kinderen.</a:t>
            </a:r>
            <a:endParaRPr lang="nl-NL" dirty="0"/>
          </a:p>
        </p:txBody>
      </p:sp>
    </p:spTree>
    <p:extLst>
      <p:ext uri="{BB962C8B-B14F-4D97-AF65-F5344CB8AC3E}">
        <p14:creationId xmlns:p14="http://schemas.microsoft.com/office/powerpoint/2010/main" val="1780299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00100"/>
            <a:ext cx="9144000" cy="6858001"/>
          </a:xfrm>
          <a:prstGeom prst="rect">
            <a:avLst/>
          </a:prstGeom>
        </p:spPr>
      </p:pic>
      <p:sp>
        <p:nvSpPr>
          <p:cNvPr id="2" name="Title 1"/>
          <p:cNvSpPr>
            <a:spLocks noGrp="1"/>
          </p:cNvSpPr>
          <p:nvPr>
            <p:ph type="title"/>
          </p:nvPr>
        </p:nvSpPr>
        <p:spPr/>
        <p:txBody>
          <a:bodyPr/>
          <a:lstStyle/>
          <a:p>
            <a:r>
              <a:rPr lang="nl-NL" dirty="0"/>
              <a:t>Deel 2</a:t>
            </a:r>
          </a:p>
        </p:txBody>
      </p:sp>
      <p:sp>
        <p:nvSpPr>
          <p:cNvPr id="4" name="Footer Placeholder 3"/>
          <p:cNvSpPr>
            <a:spLocks noGrp="1"/>
          </p:cNvSpPr>
          <p:nvPr>
            <p:ph type="ftr" sz="quarter" idx="11"/>
          </p:nvPr>
        </p:nvSpPr>
        <p:spPr/>
        <p:txBody>
          <a:bodyPr/>
          <a:lstStyle/>
          <a:p>
            <a:r>
              <a:rPr lang="nl-NL"/>
              <a:t>JGZ richtlijn Gezonde slaap en slaapproblemen bij kinderen.</a:t>
            </a:r>
            <a:endParaRPr lang="nl-NL" dirty="0"/>
          </a:p>
        </p:txBody>
      </p:sp>
    </p:spTree>
    <p:extLst>
      <p:ext uri="{BB962C8B-B14F-4D97-AF65-F5344CB8AC3E}">
        <p14:creationId xmlns:p14="http://schemas.microsoft.com/office/powerpoint/2010/main" val="169212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Extinctie</a:t>
            </a:r>
            <a:br>
              <a:rPr lang="nl-NL" dirty="0"/>
            </a:br>
            <a:endParaRPr lang="nl-NL" b="0" dirty="0"/>
          </a:p>
        </p:txBody>
      </p:sp>
      <p:sp>
        <p:nvSpPr>
          <p:cNvPr id="3" name="Content Placeholder 2"/>
          <p:cNvSpPr>
            <a:spLocks noGrp="1"/>
          </p:cNvSpPr>
          <p:nvPr>
            <p:ph idx="1"/>
          </p:nvPr>
        </p:nvSpPr>
        <p:spPr/>
        <p:txBody>
          <a:bodyPr/>
          <a:lstStyle/>
          <a:p>
            <a:r>
              <a:rPr lang="nl-NL" dirty="0"/>
              <a:t>Extinctie = uitdoven</a:t>
            </a:r>
          </a:p>
          <a:p>
            <a:endParaRPr lang="nl-NL" dirty="0"/>
          </a:p>
          <a:p>
            <a:r>
              <a:rPr lang="nl-NL" dirty="0"/>
              <a:t>&gt; 6 maanden (daarvoor geen sprake van een slaapprobleem, maar natuurlijke ontwikkeling). </a:t>
            </a:r>
          </a:p>
          <a:p>
            <a:endParaRPr lang="nl-NL" dirty="0"/>
          </a:p>
          <a:p>
            <a:endParaRPr lang="nl-NL" dirty="0"/>
          </a:p>
          <a:p>
            <a:endParaRPr lang="nl-NL" dirty="0"/>
          </a:p>
        </p:txBody>
      </p:sp>
      <p:sp>
        <p:nvSpPr>
          <p:cNvPr id="4" name="Footer Placeholder 3"/>
          <p:cNvSpPr>
            <a:spLocks noGrp="1"/>
          </p:cNvSpPr>
          <p:nvPr>
            <p:ph type="ftr" sz="quarter" idx="11"/>
          </p:nvPr>
        </p:nvSpPr>
        <p:spPr/>
        <p:txBody>
          <a:bodyPr/>
          <a:lstStyle/>
          <a:p>
            <a:r>
              <a:rPr lang="nl-NL"/>
              <a:t>JGZ richtlijn Gezonde slaap en slaapproblemen bij kinderen.</a:t>
            </a:r>
            <a:endParaRPr lang="nl-NL" dirty="0"/>
          </a:p>
        </p:txBody>
      </p:sp>
    </p:spTree>
    <p:extLst>
      <p:ext uri="{BB962C8B-B14F-4D97-AF65-F5344CB8AC3E}">
        <p14:creationId xmlns:p14="http://schemas.microsoft.com/office/powerpoint/2010/main" val="3401977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Ongemodificeerde extinctie</a:t>
            </a:r>
          </a:p>
        </p:txBody>
      </p:sp>
      <p:sp>
        <p:nvSpPr>
          <p:cNvPr id="3" name="Content Placeholder 2"/>
          <p:cNvSpPr>
            <a:spLocks noGrp="1"/>
          </p:cNvSpPr>
          <p:nvPr>
            <p:ph idx="1"/>
          </p:nvPr>
        </p:nvSpPr>
        <p:spPr/>
        <p:txBody>
          <a:bodyPr/>
          <a:lstStyle/>
          <a:p>
            <a:r>
              <a:rPr lang="nl-NL" dirty="0"/>
              <a:t>‘laten huilen aanpak’/ de “Schregardus”-methode. </a:t>
            </a:r>
          </a:p>
          <a:p>
            <a:pPr marL="0" indent="0">
              <a:buNone/>
            </a:pPr>
            <a:endParaRPr lang="nl-NL" dirty="0"/>
          </a:p>
          <a:p>
            <a:r>
              <a:rPr lang="nl-NL" dirty="0"/>
              <a:t>Ouder legt kind op bed en geeft geen aandacht tot in de ochtend. </a:t>
            </a:r>
            <a:r>
              <a:rPr lang="nl-NL" i="1" dirty="0"/>
              <a:t>Wel altijd blijven controleren op ziekte of verwondingen bij het kind.</a:t>
            </a:r>
          </a:p>
          <a:p>
            <a:r>
              <a:rPr lang="nl-NL" dirty="0"/>
              <a:t>Vooraf wordt het kind verteld dat de ouder niet zal komen als het kind roept of schreeuwt.</a:t>
            </a:r>
          </a:p>
          <a:p>
            <a:r>
              <a:rPr lang="nl-NL" dirty="0"/>
              <a:t>Als ouders na een bepaalde tijd toch reageren, zal het kind leren dat het de volgende keer weer zo lang moet huilen en dat de ouders dan toch komen.</a:t>
            </a:r>
          </a:p>
          <a:p>
            <a:r>
              <a:rPr lang="nl-NL" dirty="0"/>
              <a:t>Laten huilen is voor veel ouders stressvol</a:t>
            </a:r>
          </a:p>
          <a:p>
            <a:r>
              <a:rPr lang="nl-NL" dirty="0"/>
              <a:t>Mits consequent uitgevoerd is wel effectief</a:t>
            </a:r>
          </a:p>
          <a:p>
            <a:endParaRPr lang="nl-NL" dirty="0"/>
          </a:p>
        </p:txBody>
      </p:sp>
      <p:sp>
        <p:nvSpPr>
          <p:cNvPr id="4" name="Footer Placeholder 3"/>
          <p:cNvSpPr>
            <a:spLocks noGrp="1"/>
          </p:cNvSpPr>
          <p:nvPr>
            <p:ph type="ftr" sz="quarter" idx="11"/>
          </p:nvPr>
        </p:nvSpPr>
        <p:spPr/>
        <p:txBody>
          <a:bodyPr/>
          <a:lstStyle/>
          <a:p>
            <a:r>
              <a:rPr lang="nl-NL"/>
              <a:t>JGZ richtlijn Gezonde slaap en slaapproblemen bij kinderen.</a:t>
            </a:r>
            <a:endParaRPr lang="nl-NL" dirty="0"/>
          </a:p>
        </p:txBody>
      </p:sp>
    </p:spTree>
    <p:extLst>
      <p:ext uri="{BB962C8B-B14F-4D97-AF65-F5344CB8AC3E}">
        <p14:creationId xmlns:p14="http://schemas.microsoft.com/office/powerpoint/2010/main" val="1417953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Schregardus</a:t>
            </a:r>
          </a:p>
        </p:txBody>
      </p:sp>
      <p:sp>
        <p:nvSpPr>
          <p:cNvPr id="3" name="Content Placeholder 2"/>
          <p:cNvSpPr>
            <a:spLocks noGrp="1"/>
          </p:cNvSpPr>
          <p:nvPr>
            <p:ph idx="1"/>
          </p:nvPr>
        </p:nvSpPr>
        <p:spPr/>
        <p:txBody>
          <a:bodyPr/>
          <a:lstStyle/>
          <a:p>
            <a:pPr marL="381000" indent="-381000">
              <a:lnSpc>
                <a:spcPct val="90000"/>
              </a:lnSpc>
              <a:buFontTx/>
              <a:buAutoNum type="arabicPeriod"/>
            </a:pPr>
            <a:r>
              <a:rPr lang="nl-NL" altLang="nl-NL" sz="1600" dirty="0">
                <a:latin typeface="Arial" charset="0"/>
                <a:cs typeface="Arial" charset="0"/>
              </a:rPr>
              <a:t>‘Eerste week aanpak overdag’</a:t>
            </a:r>
          </a:p>
          <a:p>
            <a:pPr marL="762000" lvl="1" indent="-381000">
              <a:lnSpc>
                <a:spcPct val="90000"/>
              </a:lnSpc>
            </a:pPr>
            <a:r>
              <a:rPr lang="nl-NL" altLang="nl-NL" sz="1600" dirty="0">
                <a:latin typeface="Arial" charset="0"/>
                <a:cs typeface="Arial" charset="0"/>
              </a:rPr>
              <a:t>Op ander gebieden dan slapen, kind extra bekrachtigen voor positief, gewenst gedrag, grenzen stellen, negeren</a:t>
            </a:r>
          </a:p>
          <a:p>
            <a:pPr marL="762000" lvl="1" indent="-381000">
              <a:lnSpc>
                <a:spcPct val="90000"/>
              </a:lnSpc>
            </a:pPr>
            <a:r>
              <a:rPr lang="nl-NL" altLang="nl-NL" sz="1600" dirty="0">
                <a:latin typeface="Arial" charset="0"/>
                <a:cs typeface="Arial" charset="0"/>
              </a:rPr>
              <a:t>Ontstaan disfunctionele patronen en </a:t>
            </a:r>
            <a:r>
              <a:rPr lang="nl-NL" altLang="nl-NL" sz="1600" dirty="0" err="1">
                <a:latin typeface="Arial" charset="0"/>
                <a:cs typeface="Arial" charset="0"/>
              </a:rPr>
              <a:t>leertheoretische</a:t>
            </a:r>
            <a:r>
              <a:rPr lang="nl-NL" altLang="nl-NL" sz="1600" dirty="0">
                <a:latin typeface="Arial" charset="0"/>
                <a:cs typeface="Arial" charset="0"/>
              </a:rPr>
              <a:t> principes</a:t>
            </a:r>
          </a:p>
          <a:p>
            <a:pPr marL="381000" indent="-381000">
              <a:lnSpc>
                <a:spcPct val="90000"/>
              </a:lnSpc>
              <a:buFontTx/>
              <a:buAutoNum type="arabicPeriod"/>
            </a:pPr>
            <a:endParaRPr lang="nl-NL" altLang="nl-NL" sz="1600" dirty="0">
              <a:latin typeface="Arial" charset="0"/>
              <a:cs typeface="Arial" charset="0"/>
            </a:endParaRPr>
          </a:p>
          <a:p>
            <a:pPr marL="381000" indent="-381000">
              <a:lnSpc>
                <a:spcPct val="90000"/>
              </a:lnSpc>
              <a:buFontTx/>
              <a:buAutoNum type="arabicPeriod"/>
            </a:pPr>
            <a:r>
              <a:rPr lang="nl-NL" altLang="nl-NL" sz="1600" dirty="0">
                <a:latin typeface="Arial" charset="0"/>
                <a:cs typeface="Arial" charset="0"/>
              </a:rPr>
              <a:t>Concrete aanpak slaapproblemen</a:t>
            </a:r>
          </a:p>
          <a:p>
            <a:pPr marL="762000" lvl="1" indent="-381000">
              <a:lnSpc>
                <a:spcPct val="90000"/>
              </a:lnSpc>
            </a:pPr>
            <a:r>
              <a:rPr lang="nl-NL" altLang="nl-NL" sz="1600" dirty="0">
                <a:latin typeface="Arial" charset="0"/>
                <a:cs typeface="Arial" charset="0"/>
              </a:rPr>
              <a:t>Overdag regelmaat en eenduidigheid</a:t>
            </a:r>
          </a:p>
          <a:p>
            <a:pPr marL="762000" lvl="1" indent="-381000">
              <a:lnSpc>
                <a:spcPct val="90000"/>
              </a:lnSpc>
            </a:pPr>
            <a:r>
              <a:rPr lang="nl-NL" altLang="nl-NL" sz="1600" dirty="0">
                <a:latin typeface="Arial" charset="0"/>
                <a:cs typeface="Arial" charset="0"/>
              </a:rPr>
              <a:t>Consequent gedrag ouders</a:t>
            </a:r>
          </a:p>
          <a:p>
            <a:pPr marL="762000" lvl="1" indent="-381000">
              <a:lnSpc>
                <a:spcPct val="90000"/>
              </a:lnSpc>
            </a:pPr>
            <a:r>
              <a:rPr lang="nl-NL" altLang="nl-NL" sz="1600" dirty="0">
                <a:latin typeface="Arial" charset="0"/>
                <a:cs typeface="Arial" charset="0"/>
              </a:rPr>
              <a:t>Aandacht voor wat goed gaat</a:t>
            </a:r>
          </a:p>
          <a:p>
            <a:pPr marL="762000" lvl="1" indent="-381000">
              <a:lnSpc>
                <a:spcPct val="90000"/>
              </a:lnSpc>
            </a:pPr>
            <a:r>
              <a:rPr lang="nl-NL" altLang="nl-NL" sz="1600" dirty="0">
                <a:latin typeface="Arial" charset="0"/>
                <a:cs typeface="Arial" charset="0"/>
              </a:rPr>
              <a:t>Effectief “nee” zeggen</a:t>
            </a:r>
          </a:p>
          <a:p>
            <a:pPr marL="381000" indent="-381000">
              <a:lnSpc>
                <a:spcPct val="90000"/>
              </a:lnSpc>
              <a:buFontTx/>
              <a:buAutoNum type="arabicPeriod"/>
            </a:pPr>
            <a:endParaRPr lang="nl-NL" altLang="nl-NL" sz="1600" dirty="0">
              <a:latin typeface="Arial" charset="0"/>
              <a:cs typeface="Arial" charset="0"/>
            </a:endParaRPr>
          </a:p>
          <a:p>
            <a:pPr marL="381000" indent="-381000">
              <a:lnSpc>
                <a:spcPct val="90000"/>
              </a:lnSpc>
              <a:buFontTx/>
              <a:buAutoNum type="arabicPeriod"/>
            </a:pPr>
            <a:r>
              <a:rPr lang="nl-NL" altLang="nl-NL" sz="1600" dirty="0">
                <a:latin typeface="Arial" charset="0"/>
                <a:cs typeface="Arial" charset="0"/>
              </a:rPr>
              <a:t>Adviezen voor de nacht</a:t>
            </a:r>
          </a:p>
          <a:p>
            <a:pPr marL="762000" lvl="1" indent="-381000">
              <a:lnSpc>
                <a:spcPct val="90000"/>
              </a:lnSpc>
            </a:pPr>
            <a:r>
              <a:rPr lang="nl-NL" altLang="nl-NL" sz="1600" dirty="0">
                <a:latin typeface="Arial" charset="0"/>
                <a:cs typeface="Arial" charset="0"/>
              </a:rPr>
              <a:t>‘Naar bed gaan’-ritueel</a:t>
            </a:r>
          </a:p>
          <a:p>
            <a:pPr marL="762000" lvl="1" indent="-381000">
              <a:lnSpc>
                <a:spcPct val="90000"/>
              </a:lnSpc>
            </a:pPr>
            <a:r>
              <a:rPr lang="nl-NL" altLang="nl-NL" sz="1600" dirty="0">
                <a:latin typeface="Arial" charset="0"/>
                <a:cs typeface="Arial" charset="0"/>
              </a:rPr>
              <a:t>Eén keer kijken, daarna negeren</a:t>
            </a:r>
          </a:p>
          <a:p>
            <a:pPr marL="762000" lvl="1" indent="-381000">
              <a:lnSpc>
                <a:spcPct val="90000"/>
              </a:lnSpc>
            </a:pPr>
            <a:r>
              <a:rPr lang="nl-NL" altLang="nl-NL" sz="1600" dirty="0">
                <a:latin typeface="Arial" charset="0"/>
                <a:cs typeface="Arial" charset="0"/>
              </a:rPr>
              <a:t>Belonen wanneer goed geslapen</a:t>
            </a:r>
          </a:p>
          <a:p>
            <a:pPr marL="381000" indent="-381000">
              <a:lnSpc>
                <a:spcPct val="90000"/>
              </a:lnSpc>
              <a:buFontTx/>
              <a:buAutoNum type="arabicPeriod"/>
            </a:pPr>
            <a:endParaRPr lang="nl-NL" altLang="nl-NL" sz="1600" dirty="0">
              <a:latin typeface="Arial" charset="0"/>
              <a:cs typeface="Arial" charset="0"/>
            </a:endParaRPr>
          </a:p>
          <a:p>
            <a:pPr marL="381000" indent="-381000">
              <a:lnSpc>
                <a:spcPct val="90000"/>
              </a:lnSpc>
              <a:buFontTx/>
              <a:buAutoNum type="arabicPeriod"/>
            </a:pPr>
            <a:r>
              <a:rPr lang="nl-NL" altLang="nl-NL" sz="1600" dirty="0">
                <a:latin typeface="Arial" charset="0"/>
                <a:cs typeface="Arial" charset="0"/>
              </a:rPr>
              <a:t>Cognitief herstructureren</a:t>
            </a:r>
          </a:p>
          <a:p>
            <a:pPr marL="762000" lvl="1" indent="-381000">
              <a:lnSpc>
                <a:spcPct val="90000"/>
              </a:lnSpc>
            </a:pPr>
            <a:r>
              <a:rPr lang="nl-NL" altLang="nl-NL" sz="1600" dirty="0">
                <a:latin typeface="Arial" charset="0"/>
                <a:cs typeface="Arial" charset="0"/>
              </a:rPr>
              <a:t>Bespreken angst ouders</a:t>
            </a:r>
          </a:p>
          <a:p>
            <a:pPr marL="762000" lvl="1" indent="-381000">
              <a:lnSpc>
                <a:spcPct val="90000"/>
              </a:lnSpc>
            </a:pPr>
            <a:r>
              <a:rPr lang="nl-NL" altLang="nl-NL" sz="1600" dirty="0">
                <a:latin typeface="Arial" charset="0"/>
                <a:cs typeface="Arial" charset="0"/>
              </a:rPr>
              <a:t>Vertrouwen (terugkrijgen in) slaap kind</a:t>
            </a:r>
          </a:p>
          <a:p>
            <a:endParaRPr lang="nl-NL" dirty="0"/>
          </a:p>
        </p:txBody>
      </p:sp>
      <p:sp>
        <p:nvSpPr>
          <p:cNvPr id="4" name="Footer Placeholder 3"/>
          <p:cNvSpPr>
            <a:spLocks noGrp="1"/>
          </p:cNvSpPr>
          <p:nvPr>
            <p:ph type="ftr" sz="quarter" idx="11"/>
          </p:nvPr>
        </p:nvSpPr>
        <p:spPr/>
        <p:txBody>
          <a:bodyPr/>
          <a:lstStyle/>
          <a:p>
            <a:r>
              <a:rPr lang="nl-NL"/>
              <a:t>JGZ richtlijn Gezonde slaap en slaapproblemen bij kinderen.</a:t>
            </a:r>
            <a:endParaRPr lang="nl-NL" dirty="0"/>
          </a:p>
        </p:txBody>
      </p:sp>
    </p:spTree>
    <p:extLst>
      <p:ext uri="{BB962C8B-B14F-4D97-AF65-F5344CB8AC3E}">
        <p14:creationId xmlns:p14="http://schemas.microsoft.com/office/powerpoint/2010/main" val="173471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1631"/>
          <a:stretch/>
        </p:blipFill>
        <p:spPr>
          <a:xfrm>
            <a:off x="5382090" y="836712"/>
            <a:ext cx="3689042" cy="5904655"/>
          </a:xfrm>
          <a:prstGeom prst="rect">
            <a:avLst/>
          </a:prstGeom>
        </p:spPr>
      </p:pic>
      <p:sp>
        <p:nvSpPr>
          <p:cNvPr id="2" name="Title 1"/>
          <p:cNvSpPr>
            <a:spLocks noGrp="1"/>
          </p:cNvSpPr>
          <p:nvPr>
            <p:ph type="title"/>
          </p:nvPr>
        </p:nvSpPr>
        <p:spPr/>
        <p:txBody>
          <a:bodyPr/>
          <a:lstStyle/>
          <a:p>
            <a:r>
              <a:rPr lang="nl-NL" dirty="0"/>
              <a:t>Variant extinctie met aanwezigheid van de ouders</a:t>
            </a:r>
          </a:p>
        </p:txBody>
      </p:sp>
      <p:sp>
        <p:nvSpPr>
          <p:cNvPr id="3" name="Content Placeholder 2"/>
          <p:cNvSpPr>
            <a:spLocks noGrp="1"/>
          </p:cNvSpPr>
          <p:nvPr>
            <p:ph idx="1"/>
          </p:nvPr>
        </p:nvSpPr>
        <p:spPr>
          <a:xfrm>
            <a:off x="556486" y="2199600"/>
            <a:ext cx="4663586" cy="4182150"/>
          </a:xfrm>
        </p:spPr>
        <p:txBody>
          <a:bodyPr/>
          <a:lstStyle/>
          <a:p>
            <a:r>
              <a:rPr lang="nl-NL" dirty="0"/>
              <a:t>Hierbij blijven de ouders in de kamer van het kind tijdens bedtijd, maar negeren ze het kind en zijn/haar gedrag. </a:t>
            </a:r>
          </a:p>
          <a:p>
            <a:endParaRPr lang="nl-NL" dirty="0"/>
          </a:p>
          <a:p>
            <a:r>
              <a:rPr lang="nl-NL" dirty="0"/>
              <a:t>Sommige ouders vinden deze werkwijze meer acceptabel en zijn hierdoor meer in staat om consequent te zijn.</a:t>
            </a:r>
          </a:p>
        </p:txBody>
      </p:sp>
      <p:sp>
        <p:nvSpPr>
          <p:cNvPr id="4" name="Footer Placeholder 3"/>
          <p:cNvSpPr>
            <a:spLocks noGrp="1"/>
          </p:cNvSpPr>
          <p:nvPr>
            <p:ph type="ftr" sz="quarter" idx="11"/>
          </p:nvPr>
        </p:nvSpPr>
        <p:spPr/>
        <p:txBody>
          <a:bodyPr/>
          <a:lstStyle/>
          <a:p>
            <a:r>
              <a:rPr lang="nl-NL"/>
              <a:t>JGZ richtlijn Gezonde slaap en slaapproblemen bij kinderen.</a:t>
            </a:r>
            <a:endParaRPr lang="nl-NL" dirty="0"/>
          </a:p>
        </p:txBody>
      </p:sp>
    </p:spTree>
    <p:extLst>
      <p:ext uri="{BB962C8B-B14F-4D97-AF65-F5344CB8AC3E}">
        <p14:creationId xmlns:p14="http://schemas.microsoft.com/office/powerpoint/2010/main" val="4185662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Stapsgewijze methode </a:t>
            </a:r>
          </a:p>
        </p:txBody>
      </p:sp>
      <p:sp>
        <p:nvSpPr>
          <p:cNvPr id="3" name="Content Placeholder 2"/>
          <p:cNvSpPr>
            <a:spLocks noGrp="1"/>
          </p:cNvSpPr>
          <p:nvPr>
            <p:ph idx="1"/>
          </p:nvPr>
        </p:nvSpPr>
        <p:spPr/>
        <p:txBody>
          <a:bodyPr/>
          <a:lstStyle/>
          <a:p>
            <a:r>
              <a:rPr lang="nl-BE" altLang="nl-NL" dirty="0">
                <a:latin typeface="Arial" charset="0"/>
                <a:cs typeface="Arial" charset="0"/>
              </a:rPr>
              <a:t>Bij kind op bed</a:t>
            </a:r>
          </a:p>
          <a:p>
            <a:endParaRPr lang="nl-BE" altLang="nl-NL" dirty="0">
              <a:latin typeface="Arial" charset="0"/>
              <a:cs typeface="Arial" charset="0"/>
            </a:endParaRPr>
          </a:p>
          <a:p>
            <a:r>
              <a:rPr lang="nl-BE" altLang="nl-NL" dirty="0">
                <a:latin typeface="Arial" charset="0"/>
                <a:cs typeface="Arial" charset="0"/>
              </a:rPr>
              <a:t>Naast bed zitten lezen, “afwezige-aanwezige”</a:t>
            </a:r>
          </a:p>
          <a:p>
            <a:endParaRPr lang="nl-BE" altLang="nl-NL" dirty="0">
              <a:latin typeface="Arial" charset="0"/>
              <a:cs typeface="Arial" charset="0"/>
            </a:endParaRPr>
          </a:p>
          <a:p>
            <a:r>
              <a:rPr lang="nl-BE" altLang="nl-NL" dirty="0">
                <a:latin typeface="Arial" charset="0"/>
                <a:cs typeface="Arial" charset="0"/>
              </a:rPr>
              <a:t>Steeds verder van bed lezen, tot in de deuropening</a:t>
            </a:r>
          </a:p>
          <a:p>
            <a:endParaRPr lang="nl-BE" altLang="nl-NL" dirty="0">
              <a:latin typeface="Arial" charset="0"/>
              <a:cs typeface="Arial" charset="0"/>
            </a:endParaRPr>
          </a:p>
          <a:p>
            <a:r>
              <a:rPr lang="nl-BE" altLang="nl-NL" dirty="0">
                <a:latin typeface="Arial" charset="0"/>
                <a:cs typeface="Arial" charset="0"/>
              </a:rPr>
              <a:t>Buiten de kamer lezen of iets doen in de buurt van kamer</a:t>
            </a:r>
          </a:p>
          <a:p>
            <a:endParaRPr lang="nl-BE" altLang="nl-NL" dirty="0">
              <a:latin typeface="Arial" charset="0"/>
              <a:cs typeface="Arial" charset="0"/>
            </a:endParaRPr>
          </a:p>
          <a:p>
            <a:r>
              <a:rPr lang="nl-BE" altLang="nl-NL" dirty="0">
                <a:latin typeface="Arial" charset="0"/>
                <a:cs typeface="Arial" charset="0"/>
              </a:rPr>
              <a:t>Pas de stappen aan </a:t>
            </a:r>
            <a:r>
              <a:rPr lang="nl-BE" altLang="nl-NL" dirty="0" err="1">
                <a:latin typeface="Arial" charset="0"/>
                <a:cs typeface="Arial" charset="0"/>
              </a:rPr>
              <a:t>aan</a:t>
            </a:r>
            <a:r>
              <a:rPr lang="nl-BE" altLang="nl-NL" dirty="0">
                <a:latin typeface="Arial" charset="0"/>
                <a:cs typeface="Arial" charset="0"/>
              </a:rPr>
              <a:t> je kind</a:t>
            </a:r>
          </a:p>
          <a:p>
            <a:endParaRPr lang="nl-BE" altLang="nl-NL" dirty="0">
              <a:latin typeface="Arial" charset="0"/>
              <a:cs typeface="Arial" charset="0"/>
            </a:endParaRPr>
          </a:p>
          <a:p>
            <a:r>
              <a:rPr lang="nl-BE" altLang="nl-NL" dirty="0">
                <a:latin typeface="Arial" charset="0"/>
                <a:cs typeface="Arial" charset="0"/>
              </a:rPr>
              <a:t>Je kan enkele nachten een stap op de plaats maken</a:t>
            </a:r>
            <a:endParaRPr lang="nl-NL" altLang="nl-NL" dirty="0">
              <a:latin typeface="Arial" charset="0"/>
              <a:cs typeface="Arial" charset="0"/>
            </a:endParaRPr>
          </a:p>
          <a:p>
            <a:endParaRPr lang="nl-NL" dirty="0"/>
          </a:p>
        </p:txBody>
      </p:sp>
      <p:sp>
        <p:nvSpPr>
          <p:cNvPr id="4" name="Footer Placeholder 3"/>
          <p:cNvSpPr>
            <a:spLocks noGrp="1"/>
          </p:cNvSpPr>
          <p:nvPr>
            <p:ph type="ftr" sz="quarter" idx="11"/>
          </p:nvPr>
        </p:nvSpPr>
        <p:spPr/>
        <p:txBody>
          <a:bodyPr/>
          <a:lstStyle/>
          <a:p>
            <a:r>
              <a:rPr lang="nl-NL"/>
              <a:t>JGZ richtlijn Gezonde slaap en slaapproblemen bij kinderen.</a:t>
            </a:r>
            <a:endParaRPr lang="nl-NL" dirty="0"/>
          </a:p>
        </p:txBody>
      </p:sp>
    </p:spTree>
    <p:extLst>
      <p:ext uri="{BB962C8B-B14F-4D97-AF65-F5344CB8AC3E}">
        <p14:creationId xmlns:p14="http://schemas.microsoft.com/office/powerpoint/2010/main" val="54270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Graduele extinctie</a:t>
            </a:r>
          </a:p>
        </p:txBody>
      </p:sp>
      <p:sp>
        <p:nvSpPr>
          <p:cNvPr id="3" name="Content Placeholder 2"/>
          <p:cNvSpPr>
            <a:spLocks noGrp="1"/>
          </p:cNvSpPr>
          <p:nvPr>
            <p:ph idx="1"/>
          </p:nvPr>
        </p:nvSpPr>
        <p:spPr>
          <a:xfrm>
            <a:off x="556486" y="2199600"/>
            <a:ext cx="4663586" cy="4182150"/>
          </a:xfrm>
        </p:spPr>
        <p:txBody>
          <a:bodyPr/>
          <a:lstStyle/>
          <a:p>
            <a:r>
              <a:rPr lang="nl-NL" dirty="0"/>
              <a:t>Vast schema (om de 5 min. kijken), </a:t>
            </a:r>
          </a:p>
          <a:p>
            <a:r>
              <a:rPr lang="nl-NL" dirty="0"/>
              <a:t>Tijd verlengen (eerst na 5 min., dan 10 min, dan 15 min etc.)</a:t>
            </a:r>
          </a:p>
          <a:p>
            <a:r>
              <a:rPr lang="nl-NL" dirty="0"/>
              <a:t>Tijd moet passen bij de leeftijd en het temperament van het kind.</a:t>
            </a:r>
          </a:p>
          <a:p>
            <a:endParaRPr lang="nl-NL" dirty="0"/>
          </a:p>
          <a:p>
            <a:r>
              <a:rPr lang="nl-NL" dirty="0"/>
              <a:t>Als ouders naar het kind gaan: weinig aandacht om probleemgedrag niet te versterken.</a:t>
            </a:r>
          </a:p>
          <a:p>
            <a:endParaRPr lang="nl-NL" dirty="0"/>
          </a:p>
          <a:p>
            <a:r>
              <a:rPr lang="nl-NL" dirty="0"/>
              <a:t>Zelfregulerende gedrag aanleren </a:t>
            </a:r>
          </a:p>
        </p:txBody>
      </p:sp>
      <p:sp>
        <p:nvSpPr>
          <p:cNvPr id="4" name="Footer Placeholder 3"/>
          <p:cNvSpPr>
            <a:spLocks noGrp="1"/>
          </p:cNvSpPr>
          <p:nvPr>
            <p:ph type="ftr" sz="quarter" idx="11"/>
          </p:nvPr>
        </p:nvSpPr>
        <p:spPr/>
        <p:txBody>
          <a:bodyPr/>
          <a:lstStyle/>
          <a:p>
            <a:r>
              <a:rPr lang="nl-NL"/>
              <a:t>JGZ richtlijn Gezonde slaap en slaapproblemen bij kinderen.</a:t>
            </a:r>
            <a:endParaRPr lang="nl-NL" dirty="0"/>
          </a:p>
        </p:txBody>
      </p:sp>
      <p:pic>
        <p:nvPicPr>
          <p:cNvPr id="5" name="Picture 73" descr="iStock_000005206679Lar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82090" y="836713"/>
            <a:ext cx="3689042" cy="590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54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positieve routines/ het uitstellen van de slaap </a:t>
            </a:r>
          </a:p>
        </p:txBody>
      </p:sp>
      <p:sp>
        <p:nvSpPr>
          <p:cNvPr id="3" name="Content Placeholder 2"/>
          <p:cNvSpPr>
            <a:spLocks noGrp="1"/>
          </p:cNvSpPr>
          <p:nvPr>
            <p:ph idx="1"/>
          </p:nvPr>
        </p:nvSpPr>
        <p:spPr/>
        <p:txBody>
          <a:bodyPr/>
          <a:lstStyle/>
          <a:p>
            <a:r>
              <a:rPr lang="nl-NL" dirty="0"/>
              <a:t>Benadrukken positieve routines rond bedtijd maken het slapen gaan gemakkelijker</a:t>
            </a:r>
          </a:p>
          <a:p>
            <a:endParaRPr lang="nl-NL" dirty="0"/>
          </a:p>
          <a:p>
            <a:r>
              <a:rPr lang="nl-NL" dirty="0"/>
              <a:t>Bedtijd tijdelijk verlaten waardoor sneller inslapen en de juiste signalen van in slaap vallen gekoppeld worden aan positieve ouder-kind interacties</a:t>
            </a:r>
          </a:p>
          <a:p>
            <a:r>
              <a:rPr lang="nl-NL" dirty="0"/>
              <a:t>Zodra juiste gedragsketen bereikt, bedtijd naar voren schuiven met 15 – 30 minuten tot gewenste bedtijd</a:t>
            </a:r>
          </a:p>
          <a:p>
            <a:r>
              <a:rPr lang="nl-NL" dirty="0"/>
              <a:t>Koppelen aan geplande </a:t>
            </a:r>
            <a:r>
              <a:rPr lang="nl-NL" dirty="0" err="1"/>
              <a:t>wektijd</a:t>
            </a:r>
            <a:r>
              <a:rPr lang="nl-NL" dirty="0"/>
              <a:t>, slapen overdag niet toegestaan (m.u.v. bij leeftijd passende slaapjes)</a:t>
            </a:r>
          </a:p>
          <a:p>
            <a:r>
              <a:rPr lang="nl-NL" dirty="0"/>
              <a:t>Effectief bij opstandig gedrag rond bedtijd (‘</a:t>
            </a:r>
            <a:r>
              <a:rPr lang="nl-NL" dirty="0" err="1"/>
              <a:t>tantrums</a:t>
            </a:r>
            <a:r>
              <a:rPr lang="nl-NL" dirty="0"/>
              <a:t>’)</a:t>
            </a:r>
          </a:p>
        </p:txBody>
      </p:sp>
      <p:sp>
        <p:nvSpPr>
          <p:cNvPr id="4" name="Footer Placeholder 3"/>
          <p:cNvSpPr>
            <a:spLocks noGrp="1"/>
          </p:cNvSpPr>
          <p:nvPr>
            <p:ph type="ftr" sz="quarter" idx="11"/>
          </p:nvPr>
        </p:nvSpPr>
        <p:spPr/>
        <p:txBody>
          <a:bodyPr/>
          <a:lstStyle/>
          <a:p>
            <a:r>
              <a:rPr lang="nl-NL" dirty="0"/>
              <a:t>JGZ richtlijn Gezonde slaap en slaapproblemen bij kinderen.</a:t>
            </a:r>
          </a:p>
        </p:txBody>
      </p:sp>
    </p:spTree>
    <p:extLst>
      <p:ext uri="{BB962C8B-B14F-4D97-AF65-F5344CB8AC3E}">
        <p14:creationId xmlns:p14="http://schemas.microsoft.com/office/powerpoint/2010/main" val="143631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8686" y="909389"/>
            <a:ext cx="6535313" cy="3095675"/>
          </a:xfrm>
          <a:prstGeom prst="rect">
            <a:avLst/>
          </a:prstGeom>
        </p:spPr>
      </p:pic>
      <p:sp>
        <p:nvSpPr>
          <p:cNvPr id="2" name="Title 1"/>
          <p:cNvSpPr>
            <a:spLocks noGrp="1"/>
          </p:cNvSpPr>
          <p:nvPr>
            <p:ph type="title"/>
          </p:nvPr>
        </p:nvSpPr>
        <p:spPr/>
        <p:txBody>
          <a:bodyPr/>
          <a:lstStyle/>
          <a:p>
            <a:r>
              <a:rPr lang="nl-NL" dirty="0"/>
              <a:t>Massagetherapie</a:t>
            </a:r>
            <a:br>
              <a:rPr lang="nl-NL" dirty="0"/>
            </a:br>
            <a:br>
              <a:rPr lang="nl-NL" dirty="0"/>
            </a:br>
            <a:endParaRPr lang="nl-NL" dirty="0"/>
          </a:p>
        </p:txBody>
      </p:sp>
      <p:sp>
        <p:nvSpPr>
          <p:cNvPr id="3" name="Content Placeholder 2"/>
          <p:cNvSpPr>
            <a:spLocks noGrp="1"/>
          </p:cNvSpPr>
          <p:nvPr>
            <p:ph idx="1"/>
          </p:nvPr>
        </p:nvSpPr>
        <p:spPr>
          <a:xfrm>
            <a:off x="556485" y="2199600"/>
            <a:ext cx="8587513" cy="4182150"/>
          </a:xfrm>
        </p:spPr>
        <p:txBody>
          <a:bodyPr/>
          <a:lstStyle/>
          <a:p>
            <a:r>
              <a:rPr lang="nl-NL" dirty="0"/>
              <a:t>Kleine </a:t>
            </a:r>
          </a:p>
          <a:p>
            <a:pPr marL="0" indent="0">
              <a:buNone/>
            </a:pPr>
            <a:r>
              <a:rPr lang="nl-NL" dirty="0"/>
              <a:t>onderzoeken!</a:t>
            </a:r>
          </a:p>
          <a:p>
            <a:endParaRPr lang="nl-NL" dirty="0"/>
          </a:p>
          <a:p>
            <a:endParaRPr lang="nl-NL" dirty="0"/>
          </a:p>
          <a:p>
            <a:endParaRPr lang="nl-NL" dirty="0"/>
          </a:p>
          <a:p>
            <a:endParaRPr lang="nl-NL" dirty="0"/>
          </a:p>
          <a:p>
            <a:endParaRPr lang="nl-NL" dirty="0"/>
          </a:p>
          <a:p>
            <a:endParaRPr lang="nl-NL" dirty="0"/>
          </a:p>
        </p:txBody>
      </p:sp>
      <p:sp>
        <p:nvSpPr>
          <p:cNvPr id="4" name="Footer Placeholder 3"/>
          <p:cNvSpPr>
            <a:spLocks noGrp="1"/>
          </p:cNvSpPr>
          <p:nvPr>
            <p:ph type="ftr" sz="quarter" idx="11"/>
          </p:nvPr>
        </p:nvSpPr>
        <p:spPr/>
        <p:txBody>
          <a:bodyPr/>
          <a:lstStyle/>
          <a:p>
            <a:r>
              <a:rPr lang="nl-NL"/>
              <a:t>JGZ richtlijn Gezonde slaap en slaapproblemen bij kinderen.</a:t>
            </a:r>
            <a:endParaRPr lang="nl-NL" dirty="0"/>
          </a:p>
        </p:txBody>
      </p:sp>
    </p:spTree>
    <p:extLst>
      <p:ext uri="{BB962C8B-B14F-4D97-AF65-F5344CB8AC3E}">
        <p14:creationId xmlns:p14="http://schemas.microsoft.com/office/powerpoint/2010/main" val="249606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Laten huilen, is dat erg?</a:t>
            </a:r>
          </a:p>
        </p:txBody>
      </p:sp>
      <p:sp>
        <p:nvSpPr>
          <p:cNvPr id="3" name="Content Placeholder 2"/>
          <p:cNvSpPr>
            <a:spLocks noGrp="1"/>
          </p:cNvSpPr>
          <p:nvPr>
            <p:ph idx="1"/>
          </p:nvPr>
        </p:nvSpPr>
        <p:spPr>
          <a:xfrm>
            <a:off x="556486" y="2199600"/>
            <a:ext cx="4735594" cy="4182150"/>
          </a:xfrm>
        </p:spPr>
        <p:txBody>
          <a:bodyPr/>
          <a:lstStyle/>
          <a:p>
            <a:r>
              <a:rPr lang="nl-NL" dirty="0"/>
              <a:t>Onderzoek stresshormoon </a:t>
            </a:r>
            <a:r>
              <a:rPr lang="nl-NL" dirty="0" err="1"/>
              <a:t>Corisol</a:t>
            </a:r>
            <a:endParaRPr lang="nl-NL" dirty="0"/>
          </a:p>
          <a:p>
            <a:endParaRPr lang="nl-NL" dirty="0"/>
          </a:p>
          <a:p>
            <a:r>
              <a:rPr lang="nl-NL" dirty="0"/>
              <a:t>Sensitief  responsief ouderschap </a:t>
            </a:r>
          </a:p>
          <a:p>
            <a:endParaRPr lang="nl-NL" dirty="0"/>
          </a:p>
          <a:p>
            <a:r>
              <a:rPr lang="nl-NL" dirty="0"/>
              <a:t>Zelfregulatie </a:t>
            </a:r>
          </a:p>
        </p:txBody>
      </p:sp>
      <p:sp>
        <p:nvSpPr>
          <p:cNvPr id="4" name="Footer Placeholder 3"/>
          <p:cNvSpPr>
            <a:spLocks noGrp="1"/>
          </p:cNvSpPr>
          <p:nvPr>
            <p:ph type="ftr" sz="quarter" idx="11"/>
          </p:nvPr>
        </p:nvSpPr>
        <p:spPr/>
        <p:txBody>
          <a:bodyPr/>
          <a:lstStyle/>
          <a:p>
            <a:r>
              <a:rPr lang="nl-NL"/>
              <a:t>JGZ richtlijn Gezonde slaap en slaapproblemen bij kinderen.</a:t>
            </a:r>
            <a:endParaRPr lang="nl-NL"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4088" y="2204864"/>
            <a:ext cx="3312368" cy="3312368"/>
          </a:xfrm>
          <a:prstGeom prst="rect">
            <a:avLst/>
          </a:prstGeom>
        </p:spPr>
      </p:pic>
    </p:spTree>
    <p:extLst>
      <p:ext uri="{BB962C8B-B14F-4D97-AF65-F5344CB8AC3E}">
        <p14:creationId xmlns:p14="http://schemas.microsoft.com/office/powerpoint/2010/main" val="396575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7C88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50502"/>
            <a:ext cx="9324528" cy="6991066"/>
          </a:xfrm>
          <a:prstGeom prst="rect">
            <a:avLst/>
          </a:prstGeom>
        </p:spPr>
      </p:pic>
      <p:sp>
        <p:nvSpPr>
          <p:cNvPr id="4" name="Rectangle 3"/>
          <p:cNvSpPr/>
          <p:nvPr/>
        </p:nvSpPr>
        <p:spPr>
          <a:xfrm>
            <a:off x="1163065" y="980728"/>
            <a:ext cx="7801423" cy="615553"/>
          </a:xfrm>
          <a:prstGeom prst="rect">
            <a:avLst/>
          </a:prstGeom>
          <a:noFill/>
        </p:spPr>
        <p:style>
          <a:lnRef idx="0">
            <a:schemeClr val="accent1"/>
          </a:lnRef>
          <a:fillRef idx="3">
            <a:schemeClr val="accent1"/>
          </a:fillRef>
          <a:effectRef idx="3">
            <a:schemeClr val="accent1"/>
          </a:effectRef>
          <a:fontRef idx="minor">
            <a:schemeClr val="lt1"/>
          </a:fontRef>
        </p:style>
        <p:txBody>
          <a:bodyPr wrap="square">
            <a:spAutoFit/>
          </a:bodyPr>
          <a:lstStyle/>
          <a:p>
            <a:pPr eaLnBrk="1" hangingPunct="1">
              <a:tabLst>
                <a:tab pos="4845050" algn="l"/>
              </a:tabLst>
            </a:pPr>
            <a:r>
              <a:rPr lang="en-GB" sz="3400" dirty="0">
                <a:latin typeface="Arial Black" pitchFamily="34" charset="0"/>
                <a:cs typeface="Aharoni" pitchFamily="2" charset="-79"/>
              </a:rPr>
              <a:t>SLAAPSTADIA</a:t>
            </a:r>
            <a:endParaRPr lang="en-GB" sz="1600" dirty="0">
              <a:solidFill>
                <a:schemeClr val="bg1"/>
              </a:solidFill>
              <a:latin typeface="Arial Black" pitchFamily="34" charset="0"/>
              <a:cs typeface="Aharoni" pitchFamily="2" charset="-79"/>
            </a:endParaRPr>
          </a:p>
        </p:txBody>
      </p:sp>
      <p:pic>
        <p:nvPicPr>
          <p:cNvPr id="5" name="Afbeelding 1" descr="background_story_tno_timeline_lin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980728"/>
            <a:ext cx="246502" cy="5353521"/>
          </a:xfrm>
          <a:prstGeom prst="rect">
            <a:avLst/>
          </a:prstGeom>
        </p:spPr>
      </p:pic>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9" name="Picture 8"/>
          <p:cNvPicPr/>
          <p:nvPr/>
        </p:nvPicPr>
        <p:blipFill>
          <a:blip r:embed="rId4">
            <a:extLst>
              <a:ext uri="{28A0092B-C50C-407E-A947-70E740481C1C}">
                <a14:useLocalDpi xmlns:a14="http://schemas.microsoft.com/office/drawing/2010/main" val="0"/>
              </a:ext>
            </a:extLst>
          </a:blip>
          <a:stretch>
            <a:fillRect/>
          </a:stretch>
        </p:blipFill>
        <p:spPr>
          <a:xfrm>
            <a:off x="1533207" y="1617027"/>
            <a:ext cx="6927225" cy="4188237"/>
          </a:xfrm>
          <a:prstGeom prst="rect">
            <a:avLst/>
          </a:prstGeom>
        </p:spPr>
      </p:pic>
    </p:spTree>
    <p:extLst>
      <p:ext uri="{BB962C8B-B14F-4D97-AF65-F5344CB8AC3E}">
        <p14:creationId xmlns:p14="http://schemas.microsoft.com/office/powerpoint/2010/main" val="66167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4-19 jaar</a:t>
            </a:r>
          </a:p>
        </p:txBody>
      </p:sp>
      <p:sp>
        <p:nvSpPr>
          <p:cNvPr id="4" name="Footer Placeholder 3"/>
          <p:cNvSpPr>
            <a:spLocks noGrp="1"/>
          </p:cNvSpPr>
          <p:nvPr>
            <p:ph type="ftr" sz="quarter" idx="11"/>
          </p:nvPr>
        </p:nvSpPr>
        <p:spPr/>
        <p:txBody>
          <a:bodyPr/>
          <a:lstStyle/>
          <a:p>
            <a:r>
              <a:rPr lang="nl-NL"/>
              <a:t>JGZ richtlijn Gezonde slaap en slaapproblemen bij kinderen.</a:t>
            </a:r>
            <a:endParaRPr lang="nl-NL"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8520" y="1772816"/>
            <a:ext cx="9361040" cy="4680520"/>
          </a:xfrm>
        </p:spPr>
      </p:pic>
    </p:spTree>
    <p:extLst>
      <p:ext uri="{BB962C8B-B14F-4D97-AF65-F5344CB8AC3E}">
        <p14:creationId xmlns:p14="http://schemas.microsoft.com/office/powerpoint/2010/main" val="4110456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Bedtijd pas</a:t>
            </a:r>
          </a:p>
        </p:txBody>
      </p:sp>
      <p:sp>
        <p:nvSpPr>
          <p:cNvPr id="3" name="Content Placeholder 2"/>
          <p:cNvSpPr>
            <a:spLocks noGrp="1"/>
          </p:cNvSpPr>
          <p:nvPr>
            <p:ph idx="1"/>
          </p:nvPr>
        </p:nvSpPr>
        <p:spPr/>
        <p:txBody>
          <a:bodyPr/>
          <a:lstStyle/>
          <a:p>
            <a:r>
              <a:rPr lang="nl-NL" b="1" dirty="0"/>
              <a:t>Interventie bij slaapproblemen bij schoolgaande kinderen </a:t>
            </a:r>
          </a:p>
          <a:p>
            <a:endParaRPr lang="nl-NL" dirty="0"/>
          </a:p>
          <a:p>
            <a:r>
              <a:rPr lang="nl-NL" dirty="0"/>
              <a:t>Weigeren om naar bed te gaan en vaak uit bed komen. </a:t>
            </a:r>
          </a:p>
          <a:p>
            <a:r>
              <a:rPr lang="nl-NL" dirty="0"/>
              <a:t>het ongewenste gedrag van het weigeren om naar bed te gaan negeren </a:t>
            </a:r>
          </a:p>
          <a:p>
            <a:r>
              <a:rPr lang="nl-NL" dirty="0"/>
              <a:t>het gewenste gedrag belonen.</a:t>
            </a:r>
          </a:p>
          <a:p>
            <a:endParaRPr lang="nl-NL" baseline="30000" dirty="0"/>
          </a:p>
          <a:p>
            <a:r>
              <a:rPr lang="nl-NL" dirty="0"/>
              <a:t>Bedtijd pas: Kinderen krijgen van de ouders een kaart die ze kunnen inruilen tegen bijv. een ouder die één keer naar de slaapkamer komt, of het is één keer toegestaan om uit bed te komen. Daarna levert het kind de kaart in en wordt het roepen om de ouder genegeerd. Het gewenste gedrag wordt beloond met bijvoorbeeld een sticker systeem.</a:t>
            </a:r>
          </a:p>
          <a:p>
            <a:endParaRPr lang="nl-NL" dirty="0"/>
          </a:p>
        </p:txBody>
      </p:sp>
      <p:sp>
        <p:nvSpPr>
          <p:cNvPr id="4" name="Footer Placeholder 3"/>
          <p:cNvSpPr>
            <a:spLocks noGrp="1"/>
          </p:cNvSpPr>
          <p:nvPr>
            <p:ph type="ftr" sz="quarter" idx="11"/>
          </p:nvPr>
        </p:nvSpPr>
        <p:spPr/>
        <p:txBody>
          <a:bodyPr/>
          <a:lstStyle/>
          <a:p>
            <a:r>
              <a:rPr lang="nl-NL"/>
              <a:t>JGZ richtlijn Gezonde slaap en slaapproblemen bij kinderen.</a:t>
            </a:r>
            <a:endParaRPr lang="nl-NL" dirty="0"/>
          </a:p>
        </p:txBody>
      </p:sp>
    </p:spTree>
    <p:extLst>
      <p:ext uri="{BB962C8B-B14F-4D97-AF65-F5344CB8AC3E}">
        <p14:creationId xmlns:p14="http://schemas.microsoft.com/office/powerpoint/2010/main" val="174504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040" y="1340916"/>
            <a:ext cx="4104308" cy="4104308"/>
          </a:xfrm>
          <a:prstGeom prst="rect">
            <a:avLst/>
          </a:prstGeom>
        </p:spPr>
      </p:pic>
      <p:sp>
        <p:nvSpPr>
          <p:cNvPr id="2" name="Title 1"/>
          <p:cNvSpPr>
            <a:spLocks noGrp="1"/>
          </p:cNvSpPr>
          <p:nvPr>
            <p:ph type="title"/>
          </p:nvPr>
        </p:nvSpPr>
        <p:spPr/>
        <p:txBody>
          <a:bodyPr/>
          <a:lstStyle/>
          <a:p>
            <a:r>
              <a:rPr lang="nl-NL" dirty="0"/>
              <a:t>lichttherapie </a:t>
            </a:r>
          </a:p>
        </p:txBody>
      </p:sp>
      <p:sp>
        <p:nvSpPr>
          <p:cNvPr id="3" name="Content Placeholder 2"/>
          <p:cNvSpPr>
            <a:spLocks noGrp="1"/>
          </p:cNvSpPr>
          <p:nvPr>
            <p:ph idx="1"/>
          </p:nvPr>
        </p:nvSpPr>
        <p:spPr>
          <a:xfrm>
            <a:off x="556486" y="2199600"/>
            <a:ext cx="4375554" cy="4182150"/>
          </a:xfrm>
        </p:spPr>
        <p:txBody>
          <a:bodyPr/>
          <a:lstStyle/>
          <a:p>
            <a:r>
              <a:rPr lang="nl-NL" dirty="0"/>
              <a:t>Blootstelling in de ochtend aan zonlicht of felle lamp (&gt; 1000 Lux) voor minimaal 30 minuten</a:t>
            </a:r>
          </a:p>
          <a:p>
            <a:r>
              <a:rPr lang="nl-NL" dirty="0"/>
              <a:t>Effecten op duur van inslapen, eerder in slaap vallen, tijd van ontwaken, totale slaapduur, wakker worden na het in slaap vallen en vermoeidheid</a:t>
            </a:r>
          </a:p>
        </p:txBody>
      </p:sp>
      <p:sp>
        <p:nvSpPr>
          <p:cNvPr id="4" name="Footer Placeholder 3"/>
          <p:cNvSpPr>
            <a:spLocks noGrp="1"/>
          </p:cNvSpPr>
          <p:nvPr>
            <p:ph type="ftr" sz="quarter" idx="11"/>
          </p:nvPr>
        </p:nvSpPr>
        <p:spPr/>
        <p:txBody>
          <a:bodyPr/>
          <a:lstStyle/>
          <a:p>
            <a:r>
              <a:rPr lang="nl-NL"/>
              <a:t>JGZ richtlijn Gezonde slaap en slaapproblemen bij kinderen.</a:t>
            </a:r>
            <a:endParaRPr lang="nl-NL" dirty="0"/>
          </a:p>
        </p:txBody>
      </p:sp>
    </p:spTree>
    <p:extLst>
      <p:ext uri="{BB962C8B-B14F-4D97-AF65-F5344CB8AC3E}">
        <p14:creationId xmlns:p14="http://schemas.microsoft.com/office/powerpoint/2010/main" val="90833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Cognitieve gedragstherapie bij Insomnia (CGT-i)</a:t>
            </a:r>
            <a:br>
              <a:rPr lang="nl-NL" dirty="0"/>
            </a:br>
            <a:endParaRPr lang="nl-NL" dirty="0"/>
          </a:p>
        </p:txBody>
      </p:sp>
      <p:sp>
        <p:nvSpPr>
          <p:cNvPr id="3" name="Content Placeholder 2"/>
          <p:cNvSpPr>
            <a:spLocks noGrp="1"/>
          </p:cNvSpPr>
          <p:nvPr>
            <p:ph idx="1"/>
          </p:nvPr>
        </p:nvSpPr>
        <p:spPr/>
        <p:txBody>
          <a:bodyPr/>
          <a:lstStyle/>
          <a:p>
            <a:r>
              <a:rPr lang="nl-NL" dirty="0"/>
              <a:t>Stimuluscontrole</a:t>
            </a:r>
          </a:p>
          <a:p>
            <a:r>
              <a:rPr lang="nl-NL" dirty="0"/>
              <a:t>Slaaphygiëne</a:t>
            </a:r>
          </a:p>
          <a:p>
            <a:r>
              <a:rPr lang="nl-NL" dirty="0"/>
              <a:t>Beperking van de tijd in bed</a:t>
            </a:r>
          </a:p>
          <a:p>
            <a:r>
              <a:rPr lang="nl-NL" dirty="0"/>
              <a:t>Relaxatie</a:t>
            </a:r>
          </a:p>
          <a:p>
            <a:r>
              <a:rPr lang="nl-NL" dirty="0"/>
              <a:t>Cognitief herstructureren</a:t>
            </a:r>
          </a:p>
          <a:p>
            <a:endParaRPr lang="nl-NL" dirty="0"/>
          </a:p>
          <a:p>
            <a:pPr marL="0" indent="0">
              <a:buNone/>
            </a:pPr>
            <a:r>
              <a:rPr lang="nl-NL" dirty="0"/>
              <a:t>Recent onderzoek:</a:t>
            </a:r>
          </a:p>
          <a:p>
            <a:pPr marL="0" indent="0">
              <a:buNone/>
            </a:pPr>
            <a:r>
              <a:rPr lang="nl-NL" dirty="0"/>
              <a:t>CGT-i behandeling “Slim slapen” is via internet net zo effectief als in een groepssessie</a:t>
            </a:r>
          </a:p>
        </p:txBody>
      </p:sp>
      <p:sp>
        <p:nvSpPr>
          <p:cNvPr id="4" name="Footer Placeholder 3"/>
          <p:cNvSpPr>
            <a:spLocks noGrp="1"/>
          </p:cNvSpPr>
          <p:nvPr>
            <p:ph type="ftr" sz="quarter" idx="11"/>
          </p:nvPr>
        </p:nvSpPr>
        <p:spPr/>
        <p:txBody>
          <a:bodyPr/>
          <a:lstStyle/>
          <a:p>
            <a:r>
              <a:rPr lang="nl-NL"/>
              <a:t>JGZ richtlijn Gezonde slaap en slaapproblemen bij kinderen.</a:t>
            </a:r>
            <a:endParaRPr lang="nl-NL" dirty="0"/>
          </a:p>
        </p:txBody>
      </p:sp>
    </p:spTree>
    <p:extLst>
      <p:ext uri="{BB962C8B-B14F-4D97-AF65-F5344CB8AC3E}">
        <p14:creationId xmlns:p14="http://schemas.microsoft.com/office/powerpoint/2010/main" val="253740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Melatonine</a:t>
            </a:r>
          </a:p>
        </p:txBody>
      </p:sp>
      <p:sp>
        <p:nvSpPr>
          <p:cNvPr id="3" name="Content Placeholder 2"/>
          <p:cNvSpPr>
            <a:spLocks noGrp="1"/>
          </p:cNvSpPr>
          <p:nvPr>
            <p:ph idx="1"/>
          </p:nvPr>
        </p:nvSpPr>
        <p:spPr/>
        <p:txBody>
          <a:bodyPr/>
          <a:lstStyle/>
          <a:p>
            <a:r>
              <a:rPr lang="nl-NL" dirty="0"/>
              <a:t>Hoe vaak hoor jij over melatonine van ouders/jeugdigen?</a:t>
            </a:r>
          </a:p>
          <a:p>
            <a:r>
              <a:rPr lang="nl-NL" dirty="0"/>
              <a:t>Wat adviseer je dan?</a:t>
            </a:r>
          </a:p>
        </p:txBody>
      </p:sp>
      <p:sp>
        <p:nvSpPr>
          <p:cNvPr id="4" name="Footer Placeholder 3"/>
          <p:cNvSpPr>
            <a:spLocks noGrp="1"/>
          </p:cNvSpPr>
          <p:nvPr>
            <p:ph type="ftr" sz="quarter" idx="11"/>
          </p:nvPr>
        </p:nvSpPr>
        <p:spPr/>
        <p:txBody>
          <a:bodyPr/>
          <a:lstStyle/>
          <a:p>
            <a:r>
              <a:rPr lang="nl-NL">
                <a:solidFill>
                  <a:prstClr val="black">
                    <a:tint val="75000"/>
                  </a:prstClr>
                </a:solidFill>
              </a:rPr>
              <a:t>JGZ richtlijn Gezonde slaap en slaapproblemen bij kinderen.</a:t>
            </a:r>
            <a:endParaRPr lang="nl-NL" dirty="0">
              <a:solidFill>
                <a:prstClr val="black">
                  <a:tint val="75000"/>
                </a:prst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9992" y="2921248"/>
            <a:ext cx="2567978" cy="3645024"/>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5592" r="25342"/>
          <a:stretch/>
        </p:blipFill>
        <p:spPr>
          <a:xfrm>
            <a:off x="6811503" y="2348880"/>
            <a:ext cx="1771489" cy="3610372"/>
          </a:xfrm>
          <a:prstGeom prst="rect">
            <a:avLst/>
          </a:prstGeom>
        </p:spPr>
      </p:pic>
    </p:spTree>
    <p:extLst>
      <p:ext uri="{BB962C8B-B14F-4D97-AF65-F5344CB8AC3E}">
        <p14:creationId xmlns:p14="http://schemas.microsoft.com/office/powerpoint/2010/main" val="69913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Europese richtlijn melatonine</a:t>
            </a:r>
          </a:p>
        </p:txBody>
      </p:sp>
      <p:sp>
        <p:nvSpPr>
          <p:cNvPr id="3" name="Content Placeholder 2"/>
          <p:cNvSpPr>
            <a:spLocks noGrp="1"/>
          </p:cNvSpPr>
          <p:nvPr>
            <p:ph idx="1"/>
          </p:nvPr>
        </p:nvSpPr>
        <p:spPr/>
        <p:txBody>
          <a:bodyPr/>
          <a:lstStyle/>
          <a:p>
            <a:r>
              <a:rPr lang="nl-NL" dirty="0"/>
              <a:t>In principe afraden om melatonine te gebruiken en gedragsmatige aanpak te starten. </a:t>
            </a:r>
          </a:p>
          <a:p>
            <a:endParaRPr lang="nl-NL" dirty="0"/>
          </a:p>
          <a:p>
            <a:r>
              <a:rPr lang="nl-NL" dirty="0"/>
              <a:t>Begeleiding door een slaap-expert in het ziekenhuis is wenselijk!</a:t>
            </a:r>
          </a:p>
          <a:p>
            <a:endParaRPr lang="nl-NL" dirty="0"/>
          </a:p>
          <a:p>
            <a:r>
              <a:rPr lang="nl-NL" dirty="0"/>
              <a:t>Bij verkeerd gebruik: nadelige bijwerkingen, zoals het verergeren van het slaapprobleem, medicatieafhankelijkheid en invloed op de prestaties overdag.</a:t>
            </a:r>
          </a:p>
          <a:p>
            <a:pPr marL="0" indent="0">
              <a:buNone/>
            </a:pPr>
            <a:r>
              <a:rPr lang="nl-NL" dirty="0"/>
              <a:t> </a:t>
            </a:r>
          </a:p>
          <a:p>
            <a:r>
              <a:rPr lang="nl-NL" dirty="0"/>
              <a:t>In principe wel veilig en effectief bij kinderen. </a:t>
            </a:r>
          </a:p>
          <a:p>
            <a:endParaRPr lang="nl-NL" dirty="0"/>
          </a:p>
          <a:p>
            <a:r>
              <a:rPr lang="nl-NL" dirty="0"/>
              <a:t>Meestal niet effectief bij doorslaapproblemen!</a:t>
            </a:r>
          </a:p>
          <a:p>
            <a:pPr marL="0" indent="0">
              <a:buNone/>
            </a:pPr>
            <a:endParaRPr lang="nl-NL" dirty="0"/>
          </a:p>
          <a:p>
            <a:pPr marL="0" indent="0">
              <a:buNone/>
            </a:pPr>
            <a:endParaRPr lang="nl-NL" dirty="0"/>
          </a:p>
          <a:p>
            <a:pPr marL="0" indent="0">
              <a:buNone/>
            </a:pPr>
            <a:endParaRPr lang="nl-NL" dirty="0"/>
          </a:p>
        </p:txBody>
      </p:sp>
      <p:sp>
        <p:nvSpPr>
          <p:cNvPr id="4" name="Footer Placeholder 3"/>
          <p:cNvSpPr>
            <a:spLocks noGrp="1"/>
          </p:cNvSpPr>
          <p:nvPr>
            <p:ph type="ftr" sz="quarter" idx="11"/>
          </p:nvPr>
        </p:nvSpPr>
        <p:spPr/>
        <p:txBody>
          <a:bodyPr/>
          <a:lstStyle/>
          <a:p>
            <a:r>
              <a:rPr lang="nl-NL">
                <a:solidFill>
                  <a:prstClr val="black">
                    <a:tint val="75000"/>
                  </a:prstClr>
                </a:solidFill>
              </a:rPr>
              <a:t>JGZ richtlijn Gezonde slaap en slaapproblemen bij kinderen.</a:t>
            </a:r>
            <a:endParaRPr lang="nl-NL" dirty="0">
              <a:solidFill>
                <a:prstClr val="black">
                  <a:tint val="75000"/>
                </a:prstClr>
              </a:solidFill>
            </a:endParaRPr>
          </a:p>
        </p:txBody>
      </p:sp>
    </p:spTree>
    <p:extLst>
      <p:ext uri="{BB962C8B-B14F-4D97-AF65-F5344CB8AC3E}">
        <p14:creationId xmlns:p14="http://schemas.microsoft.com/office/powerpoint/2010/main" val="1689772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Bedankt voor uw aandacht</a:t>
            </a:r>
            <a:endParaRPr lang="nl-NL" dirty="0"/>
          </a:p>
        </p:txBody>
      </p:sp>
    </p:spTree>
    <p:extLst>
      <p:ext uri="{BB962C8B-B14F-4D97-AF65-F5344CB8AC3E}">
        <p14:creationId xmlns:p14="http://schemas.microsoft.com/office/powerpoint/2010/main" val="248402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00808"/>
            <a:ext cx="9486424" cy="4743212"/>
          </a:xfrm>
          <a:prstGeom prst="rect">
            <a:avLst/>
          </a:prstGeom>
        </p:spPr>
      </p:pic>
      <p:sp>
        <p:nvSpPr>
          <p:cNvPr id="2" name="Title 1"/>
          <p:cNvSpPr>
            <a:spLocks noGrp="1"/>
          </p:cNvSpPr>
          <p:nvPr>
            <p:ph type="title"/>
          </p:nvPr>
        </p:nvSpPr>
        <p:spPr/>
        <p:txBody>
          <a:bodyPr/>
          <a:lstStyle/>
          <a:p>
            <a:r>
              <a:rPr lang="nl-NL" dirty="0"/>
              <a:t>Adolescent</a:t>
            </a:r>
          </a:p>
        </p:txBody>
      </p:sp>
      <p:sp>
        <p:nvSpPr>
          <p:cNvPr id="3" name="Content Placeholder 2"/>
          <p:cNvSpPr>
            <a:spLocks noGrp="1"/>
          </p:cNvSpPr>
          <p:nvPr>
            <p:ph idx="1"/>
          </p:nvPr>
        </p:nvSpPr>
        <p:spPr/>
        <p:txBody>
          <a:bodyPr/>
          <a:lstStyle/>
          <a:p>
            <a:pPr marL="0" indent="0">
              <a:buNone/>
            </a:pPr>
            <a:r>
              <a:rPr lang="nl-NL" dirty="0">
                <a:solidFill>
                  <a:schemeClr val="bg1"/>
                </a:solidFill>
              </a:rPr>
              <a:t>Er komt een vermoeide adolescent bij de JGZ …</a:t>
            </a:r>
          </a:p>
          <a:p>
            <a:pPr marL="0" indent="0">
              <a:buNone/>
            </a:pPr>
            <a:r>
              <a:rPr lang="nl-NL" i="1" dirty="0">
                <a:solidFill>
                  <a:schemeClr val="bg1"/>
                </a:solidFill>
              </a:rPr>
              <a:t>   Geen NL onderzoek naar adolescenten en slaap binnen de JGZ! </a:t>
            </a:r>
          </a:p>
          <a:p>
            <a:endParaRPr lang="nl-NL" dirty="0">
              <a:solidFill>
                <a:schemeClr val="bg1"/>
              </a:solidFill>
            </a:endParaRPr>
          </a:p>
          <a:p>
            <a:pPr marL="0" indent="0">
              <a:buNone/>
            </a:pPr>
            <a:endParaRPr lang="nl-NL" dirty="0">
              <a:solidFill>
                <a:schemeClr val="bg1"/>
              </a:solidFill>
            </a:endParaRPr>
          </a:p>
          <a:p>
            <a:pPr marL="0" indent="0">
              <a:buNone/>
            </a:pPr>
            <a:endParaRPr lang="nl-NL" dirty="0">
              <a:solidFill>
                <a:schemeClr val="bg1"/>
              </a:solidFill>
            </a:endParaRPr>
          </a:p>
          <a:p>
            <a:pPr marL="0" indent="0">
              <a:buNone/>
            </a:pPr>
            <a:endParaRPr lang="nl-NL" sz="2400" dirty="0">
              <a:solidFill>
                <a:schemeClr val="bg1"/>
              </a:solidFill>
            </a:endParaRPr>
          </a:p>
          <a:p>
            <a:pPr marL="0" indent="0">
              <a:buNone/>
            </a:pPr>
            <a:r>
              <a:rPr lang="nl-NL" sz="2400" dirty="0">
                <a:solidFill>
                  <a:schemeClr val="bg1"/>
                </a:solidFill>
              </a:rPr>
              <a:t>Wat wil je vertellen?</a:t>
            </a:r>
          </a:p>
          <a:p>
            <a:pPr marL="0" indent="0">
              <a:buNone/>
            </a:pPr>
            <a:r>
              <a:rPr lang="nl-NL" sz="2400" dirty="0">
                <a:solidFill>
                  <a:schemeClr val="bg1"/>
                </a:solidFill>
              </a:rPr>
              <a:t>Hoe ga je het gesprek aan?</a:t>
            </a:r>
          </a:p>
        </p:txBody>
      </p:sp>
      <p:sp>
        <p:nvSpPr>
          <p:cNvPr id="4" name="Footer Placeholder 3"/>
          <p:cNvSpPr>
            <a:spLocks noGrp="1"/>
          </p:cNvSpPr>
          <p:nvPr>
            <p:ph type="ftr" sz="quarter" idx="11"/>
          </p:nvPr>
        </p:nvSpPr>
        <p:spPr/>
        <p:txBody>
          <a:bodyPr/>
          <a:lstStyle/>
          <a:p>
            <a:r>
              <a:rPr lang="nl-NL"/>
              <a:t>JGZ richtlijn Gezonde slaap en slaapproblemen bij kinderen.</a:t>
            </a:r>
            <a:endParaRPr lang="nl-NL" dirty="0"/>
          </a:p>
        </p:txBody>
      </p:sp>
    </p:spTree>
    <p:extLst>
      <p:ext uri="{BB962C8B-B14F-4D97-AF65-F5344CB8AC3E}">
        <p14:creationId xmlns:p14="http://schemas.microsoft.com/office/powerpoint/2010/main" val="2816989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531440"/>
            <a:ext cx="7713598" cy="7713598"/>
          </a:xfrm>
        </p:spPr>
      </p:pic>
      <p:sp>
        <p:nvSpPr>
          <p:cNvPr id="2" name="Title 1"/>
          <p:cNvSpPr>
            <a:spLocks noGrp="1"/>
          </p:cNvSpPr>
          <p:nvPr>
            <p:ph type="title"/>
          </p:nvPr>
        </p:nvSpPr>
        <p:spPr>
          <a:xfrm>
            <a:off x="556486" y="1628800"/>
            <a:ext cx="8054114" cy="720000"/>
          </a:xfrm>
        </p:spPr>
        <p:txBody>
          <a:bodyPr/>
          <a:lstStyle/>
          <a:p>
            <a:pPr algn="ctr"/>
            <a:r>
              <a:rPr lang="nl-NL" dirty="0">
                <a:solidFill>
                  <a:schemeClr val="bg1"/>
                </a:solidFill>
              </a:rPr>
              <a:t>Waar ligt u wakker van?</a:t>
            </a:r>
          </a:p>
        </p:txBody>
      </p:sp>
      <p:sp>
        <p:nvSpPr>
          <p:cNvPr id="4" name="Footer Placeholder 3"/>
          <p:cNvSpPr>
            <a:spLocks noGrp="1"/>
          </p:cNvSpPr>
          <p:nvPr>
            <p:ph type="ftr" sz="quarter" idx="11"/>
          </p:nvPr>
        </p:nvSpPr>
        <p:spPr/>
        <p:txBody>
          <a:bodyPr/>
          <a:lstStyle/>
          <a:p>
            <a:r>
              <a:rPr lang="nl-NL"/>
              <a:t>JGZ richtlijn Gezonde slaap en slaapproblemen bij kinderen.</a:t>
            </a:r>
            <a:endParaRPr lang="nl-NL" dirty="0"/>
          </a:p>
        </p:txBody>
      </p:sp>
    </p:spTree>
    <p:extLst>
      <p:ext uri="{BB962C8B-B14F-4D97-AF65-F5344CB8AC3E}">
        <p14:creationId xmlns:p14="http://schemas.microsoft.com/office/powerpoint/2010/main" val="379342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Bedankt voor uw aandacht</a:t>
            </a:r>
            <a:endParaRPr lang="nl-NL" dirty="0"/>
          </a:p>
        </p:txBody>
      </p:sp>
    </p:spTree>
    <p:extLst>
      <p:ext uri="{BB962C8B-B14F-4D97-AF65-F5344CB8AC3E}">
        <p14:creationId xmlns:p14="http://schemas.microsoft.com/office/powerpoint/2010/main" val="373048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576" y="0"/>
            <a:ext cx="10054111" cy="6885384"/>
          </a:xfrm>
          <a:prstGeom prst="rect">
            <a:avLst/>
          </a:prstGeom>
        </p:spPr>
      </p:pic>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50502"/>
            <a:ext cx="9324528" cy="6991066"/>
          </a:xfrm>
          <a:prstGeom prst="rect">
            <a:avLst/>
          </a:prstGeom>
        </p:spPr>
      </p:pic>
      <p:pic>
        <p:nvPicPr>
          <p:cNvPr id="5" name="Afbeelding 1" descr="background_story_tno_timeline_lin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592" y="980728"/>
            <a:ext cx="246502" cy="5353521"/>
          </a:xfrm>
          <a:prstGeom prst="rect">
            <a:avLst/>
          </a:prstGeom>
        </p:spPr>
      </p:pic>
      <p:grpSp>
        <p:nvGrpSpPr>
          <p:cNvPr id="27" name="Group 26"/>
          <p:cNvGrpSpPr/>
          <p:nvPr/>
        </p:nvGrpSpPr>
        <p:grpSpPr>
          <a:xfrm>
            <a:off x="1022843" y="2364826"/>
            <a:ext cx="16874431" cy="2585323"/>
            <a:chOff x="1163065" y="980728"/>
            <a:chExt cx="16874431" cy="2585323"/>
          </a:xfrm>
        </p:grpSpPr>
        <p:sp>
          <p:nvSpPr>
            <p:cNvPr id="4" name="Rectangle 3"/>
            <p:cNvSpPr/>
            <p:nvPr/>
          </p:nvSpPr>
          <p:spPr>
            <a:xfrm>
              <a:off x="1163065" y="980728"/>
              <a:ext cx="7801423" cy="2585323"/>
            </a:xfrm>
            <a:prstGeom prst="rect">
              <a:avLst/>
            </a:prstGeom>
            <a:noFill/>
          </p:spPr>
          <p:style>
            <a:lnRef idx="0">
              <a:schemeClr val="accent1"/>
            </a:lnRef>
            <a:fillRef idx="3">
              <a:schemeClr val="accent1"/>
            </a:fillRef>
            <a:effectRef idx="3">
              <a:schemeClr val="accent1"/>
            </a:effectRef>
            <a:fontRef idx="minor">
              <a:schemeClr val="lt1"/>
            </a:fontRef>
          </p:style>
          <p:txBody>
            <a:bodyPr wrap="square">
              <a:spAutoFit/>
            </a:bodyPr>
            <a:lstStyle/>
            <a:p>
              <a:pPr eaLnBrk="1" hangingPunct="1">
                <a:tabLst>
                  <a:tab pos="4845050" algn="l"/>
                </a:tabLst>
              </a:pPr>
              <a:r>
                <a:rPr lang="en-GB" sz="3400" dirty="0">
                  <a:latin typeface="Arial Black" pitchFamily="34" charset="0"/>
                  <a:cs typeface="Aharoni" pitchFamily="2" charset="-79"/>
                </a:rPr>
                <a:t>ACTIEVE SLAAP</a:t>
              </a:r>
            </a:p>
            <a:p>
              <a:pPr algn="r" eaLnBrk="1" hangingPunct="1">
                <a:tabLst>
                  <a:tab pos="4845050" algn="l"/>
                </a:tabLst>
              </a:pPr>
              <a:r>
                <a:rPr lang="en-GB" sz="3200" dirty="0" err="1">
                  <a:solidFill>
                    <a:schemeClr val="bg1"/>
                  </a:solidFill>
                  <a:latin typeface="Arial Black" pitchFamily="34" charset="0"/>
                  <a:cs typeface="Aharoni" pitchFamily="2" charset="-79"/>
                </a:rPr>
                <a:t>Bewegingen</a:t>
              </a:r>
              <a:endParaRPr lang="en-GB" sz="3200" dirty="0">
                <a:solidFill>
                  <a:schemeClr val="bg1"/>
                </a:solidFill>
                <a:latin typeface="Arial Black" pitchFamily="34" charset="0"/>
                <a:cs typeface="Aharoni" pitchFamily="2" charset="-79"/>
              </a:endParaRPr>
            </a:p>
            <a:p>
              <a:pPr algn="r" eaLnBrk="1" hangingPunct="1">
                <a:tabLst>
                  <a:tab pos="4845050" algn="l"/>
                </a:tabLst>
              </a:pPr>
              <a:r>
                <a:rPr lang="en-GB" sz="3200" dirty="0" err="1">
                  <a:solidFill>
                    <a:schemeClr val="bg1"/>
                  </a:solidFill>
                  <a:latin typeface="Arial Black" pitchFamily="34" charset="0"/>
                  <a:cs typeface="Aharoni" pitchFamily="2" charset="-79"/>
                </a:rPr>
                <a:t>Ogen</a:t>
              </a:r>
              <a:r>
                <a:rPr lang="en-GB" sz="3200" dirty="0">
                  <a:solidFill>
                    <a:schemeClr val="bg1"/>
                  </a:solidFill>
                  <a:latin typeface="Arial Black" pitchFamily="34" charset="0"/>
                  <a:cs typeface="Aharoni" pitchFamily="2" charset="-79"/>
                </a:rPr>
                <a:t> </a:t>
              </a:r>
              <a:r>
                <a:rPr lang="en-GB" sz="3200" dirty="0" err="1">
                  <a:solidFill>
                    <a:schemeClr val="bg1"/>
                  </a:solidFill>
                  <a:latin typeface="Arial Black" pitchFamily="34" charset="0"/>
                  <a:cs typeface="Aharoni" pitchFamily="2" charset="-79"/>
                </a:rPr>
                <a:t>soms</a:t>
              </a:r>
              <a:r>
                <a:rPr lang="en-GB" sz="3200" dirty="0">
                  <a:solidFill>
                    <a:schemeClr val="bg1"/>
                  </a:solidFill>
                  <a:latin typeface="Arial Black" pitchFamily="34" charset="0"/>
                  <a:cs typeface="Aharoni" pitchFamily="2" charset="-79"/>
                </a:rPr>
                <a:t> open</a:t>
              </a:r>
            </a:p>
            <a:p>
              <a:pPr algn="r" eaLnBrk="1" hangingPunct="1">
                <a:tabLst>
                  <a:tab pos="4845050" algn="l"/>
                </a:tabLst>
              </a:pPr>
              <a:r>
                <a:rPr lang="en-GB" sz="3200" dirty="0" err="1">
                  <a:solidFill>
                    <a:schemeClr val="bg1"/>
                  </a:solidFill>
                  <a:latin typeface="Arial Black" pitchFamily="34" charset="0"/>
                  <a:cs typeface="Aharoni" pitchFamily="2" charset="-79"/>
                </a:rPr>
                <a:t>Maakt</a:t>
              </a:r>
              <a:r>
                <a:rPr lang="en-GB" sz="3200" dirty="0">
                  <a:solidFill>
                    <a:schemeClr val="bg1"/>
                  </a:solidFill>
                  <a:latin typeface="Arial Black" pitchFamily="34" charset="0"/>
                  <a:cs typeface="Aharoni" pitchFamily="2" charset="-79"/>
                </a:rPr>
                <a:t> </a:t>
              </a:r>
              <a:r>
                <a:rPr lang="en-GB" sz="3200" dirty="0" err="1">
                  <a:solidFill>
                    <a:schemeClr val="bg1"/>
                  </a:solidFill>
                  <a:latin typeface="Arial Black" pitchFamily="34" charset="0"/>
                  <a:cs typeface="Aharoni" pitchFamily="2" charset="-79"/>
                </a:rPr>
                <a:t>soms</a:t>
              </a:r>
              <a:r>
                <a:rPr lang="en-GB" sz="3200" dirty="0">
                  <a:solidFill>
                    <a:schemeClr val="bg1"/>
                  </a:solidFill>
                  <a:latin typeface="Arial Black" pitchFamily="34" charset="0"/>
                  <a:cs typeface="Aharoni" pitchFamily="2" charset="-79"/>
                </a:rPr>
                <a:t> </a:t>
              </a:r>
              <a:r>
                <a:rPr lang="en-GB" sz="3200" dirty="0" err="1">
                  <a:solidFill>
                    <a:schemeClr val="bg1"/>
                  </a:solidFill>
                  <a:latin typeface="Arial Black" pitchFamily="34" charset="0"/>
                  <a:cs typeface="Aharoni" pitchFamily="2" charset="-79"/>
                </a:rPr>
                <a:t>geluidjes</a:t>
              </a:r>
              <a:endParaRPr lang="en-GB" sz="3200" dirty="0">
                <a:solidFill>
                  <a:schemeClr val="bg1"/>
                </a:solidFill>
                <a:latin typeface="Arial Black" pitchFamily="34" charset="0"/>
                <a:cs typeface="Aharoni" pitchFamily="2" charset="-79"/>
              </a:endParaRPr>
            </a:p>
            <a:p>
              <a:pPr algn="r" eaLnBrk="1" hangingPunct="1">
                <a:tabLst>
                  <a:tab pos="4845050" algn="l"/>
                </a:tabLst>
              </a:pPr>
              <a:r>
                <a:rPr lang="en-GB" sz="3200" dirty="0" err="1">
                  <a:solidFill>
                    <a:schemeClr val="bg1"/>
                  </a:solidFill>
                  <a:latin typeface="Arial Black" pitchFamily="34" charset="0"/>
                  <a:cs typeface="Aharoni" pitchFamily="2" charset="-79"/>
                </a:rPr>
                <a:t>Lijkt</a:t>
              </a:r>
              <a:r>
                <a:rPr lang="en-GB" sz="3200" dirty="0">
                  <a:solidFill>
                    <a:schemeClr val="bg1"/>
                  </a:solidFill>
                  <a:latin typeface="Arial Black" pitchFamily="34" charset="0"/>
                  <a:cs typeface="Aharoni" pitchFamily="2" charset="-79"/>
                </a:rPr>
                <a:t> </a:t>
              </a:r>
              <a:r>
                <a:rPr lang="en-GB" sz="3200" dirty="0" err="1">
                  <a:solidFill>
                    <a:schemeClr val="bg1"/>
                  </a:solidFill>
                  <a:latin typeface="Arial Black" pitchFamily="34" charset="0"/>
                  <a:cs typeface="Aharoni" pitchFamily="2" charset="-79"/>
                </a:rPr>
                <a:t>wakker</a:t>
              </a:r>
              <a:endParaRPr lang="en-GB" sz="3200" dirty="0">
                <a:solidFill>
                  <a:schemeClr val="bg1"/>
                </a:solidFill>
                <a:latin typeface="Arial Black" pitchFamily="34" charset="0"/>
                <a:cs typeface="Aharoni" pitchFamily="2" charset="-79"/>
              </a:endParaRPr>
            </a:p>
          </p:txBody>
        </p:sp>
        <p:sp>
          <p:nvSpPr>
            <p:cNvPr id="26" name="Rectangle 25"/>
            <p:cNvSpPr/>
            <p:nvPr/>
          </p:nvSpPr>
          <p:spPr>
            <a:xfrm>
              <a:off x="10236073" y="980728"/>
              <a:ext cx="7801423" cy="2092881"/>
            </a:xfrm>
            <a:prstGeom prst="rect">
              <a:avLst/>
            </a:prstGeom>
            <a:noFill/>
          </p:spPr>
          <p:style>
            <a:lnRef idx="0">
              <a:schemeClr val="accent1"/>
            </a:lnRef>
            <a:fillRef idx="3">
              <a:schemeClr val="accent1"/>
            </a:fillRef>
            <a:effectRef idx="3">
              <a:schemeClr val="accent1"/>
            </a:effectRef>
            <a:fontRef idx="minor">
              <a:schemeClr val="lt1"/>
            </a:fontRef>
          </p:style>
          <p:txBody>
            <a:bodyPr wrap="square">
              <a:spAutoFit/>
            </a:bodyPr>
            <a:lstStyle/>
            <a:p>
              <a:pPr eaLnBrk="1" hangingPunct="1">
                <a:tabLst>
                  <a:tab pos="4845050" algn="l"/>
                </a:tabLst>
              </a:pPr>
              <a:r>
                <a:rPr lang="en-GB" sz="3400" dirty="0">
                  <a:latin typeface="Arial Black" pitchFamily="34" charset="0"/>
                  <a:cs typeface="Aharoni" pitchFamily="2" charset="-79"/>
                </a:rPr>
                <a:t>STILLE SLAAP</a:t>
              </a:r>
            </a:p>
            <a:p>
              <a:pPr algn="r" eaLnBrk="1" hangingPunct="1">
                <a:tabLst>
                  <a:tab pos="4845050" algn="l"/>
                </a:tabLst>
              </a:pPr>
              <a:r>
                <a:rPr lang="en-GB" sz="3200" dirty="0" err="1">
                  <a:solidFill>
                    <a:schemeClr val="bg1"/>
                  </a:solidFill>
                  <a:latin typeface="Arial Black" pitchFamily="34" charset="0"/>
                  <a:cs typeface="Aharoni" pitchFamily="2" charset="-79"/>
                </a:rPr>
                <a:t>Rustige</a:t>
              </a:r>
              <a:r>
                <a:rPr lang="en-GB" sz="3200" dirty="0">
                  <a:solidFill>
                    <a:schemeClr val="bg1"/>
                  </a:solidFill>
                  <a:latin typeface="Arial Black" pitchFamily="34" charset="0"/>
                  <a:cs typeface="Aharoni" pitchFamily="2" charset="-79"/>
                </a:rPr>
                <a:t>, </a:t>
              </a:r>
              <a:r>
                <a:rPr lang="en-GB" sz="3200" dirty="0" err="1">
                  <a:solidFill>
                    <a:schemeClr val="bg1"/>
                  </a:solidFill>
                  <a:latin typeface="Arial Black" pitchFamily="34" charset="0"/>
                  <a:cs typeface="Aharoni" pitchFamily="2" charset="-79"/>
                </a:rPr>
                <a:t>regelmatige</a:t>
              </a:r>
              <a:r>
                <a:rPr lang="en-GB" sz="3200" dirty="0">
                  <a:solidFill>
                    <a:schemeClr val="bg1"/>
                  </a:solidFill>
                  <a:latin typeface="Arial Black" pitchFamily="34" charset="0"/>
                  <a:cs typeface="Aharoni" pitchFamily="2" charset="-79"/>
                </a:rPr>
                <a:t> </a:t>
              </a:r>
              <a:r>
                <a:rPr lang="en-GB" sz="3200" dirty="0" err="1">
                  <a:solidFill>
                    <a:schemeClr val="bg1"/>
                  </a:solidFill>
                  <a:latin typeface="Arial Black" pitchFamily="34" charset="0"/>
                  <a:cs typeface="Aharoni" pitchFamily="2" charset="-79"/>
                </a:rPr>
                <a:t>ademhaling</a:t>
              </a:r>
              <a:endParaRPr lang="en-GB" sz="3200" dirty="0">
                <a:solidFill>
                  <a:schemeClr val="bg1"/>
                </a:solidFill>
                <a:latin typeface="Arial Black" pitchFamily="34" charset="0"/>
                <a:cs typeface="Aharoni" pitchFamily="2" charset="-79"/>
              </a:endParaRPr>
            </a:p>
            <a:p>
              <a:pPr algn="r" eaLnBrk="1" hangingPunct="1">
                <a:tabLst>
                  <a:tab pos="4845050" algn="l"/>
                </a:tabLst>
              </a:pPr>
              <a:r>
                <a:rPr lang="en-GB" sz="3200" dirty="0" err="1">
                  <a:solidFill>
                    <a:schemeClr val="bg1"/>
                  </a:solidFill>
                  <a:latin typeface="Arial Black" pitchFamily="34" charset="0"/>
                  <a:cs typeface="Aharoni" pitchFamily="2" charset="-79"/>
                </a:rPr>
                <a:t>Nauwelijks</a:t>
              </a:r>
              <a:r>
                <a:rPr lang="en-GB" sz="3200" dirty="0">
                  <a:solidFill>
                    <a:schemeClr val="bg1"/>
                  </a:solidFill>
                  <a:latin typeface="Arial Black" pitchFamily="34" charset="0"/>
                  <a:cs typeface="Aharoni" pitchFamily="2" charset="-79"/>
                </a:rPr>
                <a:t> </a:t>
              </a:r>
              <a:r>
                <a:rPr lang="en-GB" sz="3200" dirty="0" err="1">
                  <a:solidFill>
                    <a:schemeClr val="bg1"/>
                  </a:solidFill>
                  <a:latin typeface="Arial Black" pitchFamily="34" charset="0"/>
                  <a:cs typeface="Aharoni" pitchFamily="2" charset="-79"/>
                </a:rPr>
                <a:t>beweging</a:t>
              </a:r>
              <a:endParaRPr lang="en-GB" sz="3200" dirty="0">
                <a:solidFill>
                  <a:schemeClr val="bg1"/>
                </a:solidFill>
                <a:latin typeface="Arial Black" pitchFamily="34" charset="0"/>
                <a:cs typeface="Aharoni" pitchFamily="2" charset="-79"/>
              </a:endParaRPr>
            </a:p>
            <a:p>
              <a:pPr algn="r" eaLnBrk="1" hangingPunct="1">
                <a:tabLst>
                  <a:tab pos="4845050" algn="l"/>
                </a:tabLst>
              </a:pPr>
              <a:r>
                <a:rPr lang="en-GB" sz="3200" dirty="0" err="1">
                  <a:solidFill>
                    <a:schemeClr val="bg1"/>
                  </a:solidFill>
                  <a:latin typeface="Arial Black" pitchFamily="34" charset="0"/>
                  <a:cs typeface="Aharoni" pitchFamily="2" charset="-79"/>
                </a:rPr>
                <a:t>Bleek</a:t>
              </a:r>
              <a:endParaRPr lang="en-GB" sz="3200" dirty="0">
                <a:solidFill>
                  <a:schemeClr val="bg1"/>
                </a:solidFill>
                <a:latin typeface="Arial Black" pitchFamily="34" charset="0"/>
                <a:cs typeface="Aharoni" pitchFamily="2" charset="-79"/>
              </a:endParaRPr>
            </a:p>
          </p:txBody>
        </p:sp>
      </p:grpSp>
      <p:sp>
        <p:nvSpPr>
          <p:cNvPr id="8" name="Title 1"/>
          <p:cNvSpPr txBox="1">
            <a:spLocks/>
          </p:cNvSpPr>
          <p:nvPr/>
        </p:nvSpPr>
        <p:spPr>
          <a:xfrm>
            <a:off x="1146094" y="982800"/>
            <a:ext cx="8054114" cy="720000"/>
          </a:xfrm>
          <a:prstGeom prst="rect">
            <a:avLst/>
          </a:prstGeom>
        </p:spPr>
        <p:txBody>
          <a:bodyPr/>
          <a:lstStyle>
            <a:lvl1pPr algn="l" defTabSz="914400" rtl="0" eaLnBrk="1" latinLnBrk="0" hangingPunct="1">
              <a:lnSpc>
                <a:spcPts val="2800"/>
              </a:lnSpc>
              <a:spcBef>
                <a:spcPct val="0"/>
              </a:spcBef>
              <a:buNone/>
              <a:defRPr sz="2800" b="1" kern="1200" cap="all" spc="0">
                <a:solidFill>
                  <a:schemeClr val="tx2"/>
                </a:solidFill>
                <a:latin typeface="Arial Black"/>
                <a:ea typeface="+mj-ea"/>
                <a:cs typeface="Arial Black"/>
              </a:defRPr>
            </a:lvl1pPr>
          </a:lstStyle>
          <a:p>
            <a:r>
              <a:rPr lang="nl-NL" dirty="0">
                <a:solidFill>
                  <a:schemeClr val="bg1"/>
                </a:solidFill>
              </a:rPr>
              <a:t>Slaapopbouw baby’s </a:t>
            </a:r>
          </a:p>
        </p:txBody>
      </p:sp>
    </p:spTree>
    <p:extLst>
      <p:ext uri="{BB962C8B-B14F-4D97-AF65-F5344CB8AC3E}">
        <p14:creationId xmlns:p14="http://schemas.microsoft.com/office/powerpoint/2010/main" val="83893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nodeType="clickEffect">
                                  <p:stCondLst>
                                    <p:cond delay="0"/>
                                  </p:stCondLst>
                                  <p:childTnLst>
                                    <p:animMotion origin="layout" path="M 3.61111E-6 -1.48148E-6 L -0.98299 -0.00995 " pathEditMode="relative" rAng="0" ptsTypes="AA">
                                      <p:cBhvr>
                                        <p:cTn id="19" dur="2000" fill="hold"/>
                                        <p:tgtEl>
                                          <p:spTgt spid="27"/>
                                        </p:tgtEl>
                                        <p:attrNameLst>
                                          <p:attrName>ppt_x</p:attrName>
                                          <p:attrName>ppt_y</p:attrName>
                                        </p:attrNameLst>
                                      </p:cBhvr>
                                      <p:rCtr x="-49149" y="-5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Slaapopbouw jonge kinderen</a:t>
            </a:r>
            <a:br>
              <a:rPr lang="nl-NL" dirty="0"/>
            </a:br>
            <a:endParaRPr lang="nl-NL" dirty="0"/>
          </a:p>
        </p:txBody>
      </p:sp>
      <p:sp>
        <p:nvSpPr>
          <p:cNvPr id="3" name="Content Placeholder 2"/>
          <p:cNvSpPr>
            <a:spLocks noGrp="1"/>
          </p:cNvSpPr>
          <p:nvPr>
            <p:ph idx="1"/>
          </p:nvPr>
        </p:nvSpPr>
        <p:spPr/>
        <p:txBody>
          <a:bodyPr/>
          <a:lstStyle/>
          <a:p>
            <a:r>
              <a:rPr lang="nl-NL" dirty="0"/>
              <a:t>stille slaap &gt; non-rem slaap (vanaf 6 maanden). </a:t>
            </a:r>
          </a:p>
          <a:p>
            <a:r>
              <a:rPr lang="nl-NL" dirty="0"/>
              <a:t>dag- en nachtritme komt geleidelijk op gang (1 jaar)</a:t>
            </a:r>
          </a:p>
          <a:p>
            <a:r>
              <a:rPr lang="nl-NL" dirty="0"/>
              <a:t>slaapcyclus wordt steeds langer</a:t>
            </a:r>
          </a:p>
          <a:p>
            <a:r>
              <a:rPr lang="nl-NL" dirty="0"/>
              <a:t>relatief minder tijd door in de actieve slaap of REM slaap.  </a:t>
            </a:r>
          </a:p>
          <a:p>
            <a:pPr marL="0" indent="0">
              <a:buNone/>
            </a:pPr>
            <a:r>
              <a:rPr lang="nl-NL" dirty="0"/>
              <a:t>	Baby’s: 		50% </a:t>
            </a:r>
          </a:p>
          <a:p>
            <a:pPr marL="0" indent="0">
              <a:buNone/>
            </a:pPr>
            <a:r>
              <a:rPr lang="nl-NL" dirty="0"/>
              <a:t>	Driejarigen:  	30%</a:t>
            </a:r>
          </a:p>
          <a:p>
            <a:endParaRPr lang="nl-NL" dirty="0"/>
          </a:p>
        </p:txBody>
      </p:sp>
      <p:sp>
        <p:nvSpPr>
          <p:cNvPr id="4" name="Footer Placeholder 3"/>
          <p:cNvSpPr>
            <a:spLocks noGrp="1"/>
          </p:cNvSpPr>
          <p:nvPr>
            <p:ph type="ftr" sz="quarter" idx="11"/>
          </p:nvPr>
        </p:nvSpPr>
        <p:spPr/>
        <p:txBody>
          <a:bodyPr/>
          <a:lstStyle/>
          <a:p>
            <a:r>
              <a:rPr lang="nl-NL"/>
              <a:t>JGZ richtlijn Gezonde slaap en slaapproblemen bij kinderen.</a:t>
            </a:r>
            <a:endParaRPr lang="nl-NL" dirty="0"/>
          </a:p>
        </p:txBody>
      </p:sp>
      <p:pic>
        <p:nvPicPr>
          <p:cNvPr id="5" name="image07.png"/>
          <p:cNvPicPr/>
          <p:nvPr/>
        </p:nvPicPr>
        <p:blipFill>
          <a:blip r:embed="rId2"/>
          <a:srcRect l="29038" t="23620" r="12339" b="31345"/>
          <a:stretch>
            <a:fillRect/>
          </a:stretch>
        </p:blipFill>
        <p:spPr>
          <a:xfrm>
            <a:off x="3968452" y="3573016"/>
            <a:ext cx="4563988" cy="2808312"/>
          </a:xfrm>
          <a:prstGeom prst="rect">
            <a:avLst/>
          </a:prstGeom>
          <a:ln/>
        </p:spPr>
      </p:pic>
    </p:spTree>
    <p:extLst>
      <p:ext uri="{BB962C8B-B14F-4D97-AF65-F5344CB8AC3E}">
        <p14:creationId xmlns:p14="http://schemas.microsoft.com/office/powerpoint/2010/main" val="193387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Slaapopbouw kinderen 4-12 jaar</a:t>
            </a:r>
            <a:br>
              <a:rPr lang="nl-NL" dirty="0"/>
            </a:br>
            <a:endParaRPr lang="nl-NL" dirty="0"/>
          </a:p>
        </p:txBody>
      </p:sp>
      <p:sp>
        <p:nvSpPr>
          <p:cNvPr id="3" name="Content Placeholder 2"/>
          <p:cNvSpPr>
            <a:spLocks noGrp="1"/>
          </p:cNvSpPr>
          <p:nvPr>
            <p:ph idx="1"/>
          </p:nvPr>
        </p:nvSpPr>
        <p:spPr>
          <a:xfrm>
            <a:off x="556486" y="2199600"/>
            <a:ext cx="6047514" cy="4182150"/>
          </a:xfrm>
        </p:spPr>
        <p:txBody>
          <a:bodyPr/>
          <a:lstStyle/>
          <a:p>
            <a:r>
              <a:rPr lang="nl-NL" dirty="0"/>
              <a:t>4 jaar slaapcyclus  90-100 minuten.</a:t>
            </a:r>
          </a:p>
          <a:p>
            <a:r>
              <a:rPr lang="nl-NL" dirty="0"/>
              <a:t>Op de leeftijd van 5 jaar loopt het percentage REM slaap terug naar ongeveer 18,5%</a:t>
            </a:r>
          </a:p>
          <a:p>
            <a:endParaRPr lang="nl-NL" dirty="0"/>
          </a:p>
        </p:txBody>
      </p:sp>
      <p:sp>
        <p:nvSpPr>
          <p:cNvPr id="4" name="Footer Placeholder 3"/>
          <p:cNvSpPr>
            <a:spLocks noGrp="1"/>
          </p:cNvSpPr>
          <p:nvPr>
            <p:ph type="ftr" sz="quarter" idx="11"/>
          </p:nvPr>
        </p:nvSpPr>
        <p:spPr/>
        <p:txBody>
          <a:bodyPr/>
          <a:lstStyle/>
          <a:p>
            <a:r>
              <a:rPr lang="nl-NL"/>
              <a:t>JGZ richtlijn Gezonde slaap en slaapproblemen bij kinderen.</a:t>
            </a:r>
            <a:endParaRPr lang="nl-NL" dirty="0"/>
          </a:p>
        </p:txBody>
      </p:sp>
      <p:pic>
        <p:nvPicPr>
          <p:cNvPr id="6" name="image07.png"/>
          <p:cNvPicPr/>
          <p:nvPr/>
        </p:nvPicPr>
        <p:blipFill>
          <a:blip r:embed="rId2"/>
          <a:srcRect l="29038" t="23620" r="12339" b="31345"/>
          <a:stretch>
            <a:fillRect/>
          </a:stretch>
        </p:blipFill>
        <p:spPr>
          <a:xfrm>
            <a:off x="3968452" y="3573016"/>
            <a:ext cx="4563988" cy="2808312"/>
          </a:xfrm>
          <a:prstGeom prst="rect">
            <a:avLst/>
          </a:prstGeom>
          <a:ln/>
        </p:spPr>
      </p:pic>
    </p:spTree>
    <p:extLst>
      <p:ext uri="{BB962C8B-B14F-4D97-AF65-F5344CB8AC3E}">
        <p14:creationId xmlns:p14="http://schemas.microsoft.com/office/powerpoint/2010/main" val="273074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Slaapopbouw Adolescenten</a:t>
            </a:r>
            <a:br>
              <a:rPr lang="nl-NL" dirty="0"/>
            </a:br>
            <a:endParaRPr lang="nl-NL" dirty="0"/>
          </a:p>
        </p:txBody>
      </p:sp>
      <p:sp>
        <p:nvSpPr>
          <p:cNvPr id="3" name="Content Placeholder 2"/>
          <p:cNvSpPr>
            <a:spLocks noGrp="1"/>
          </p:cNvSpPr>
          <p:nvPr>
            <p:ph idx="1"/>
          </p:nvPr>
        </p:nvSpPr>
        <p:spPr/>
        <p:txBody>
          <a:bodyPr/>
          <a:lstStyle/>
          <a:p>
            <a:r>
              <a:rPr lang="nl-NL" dirty="0"/>
              <a:t>REM slaap neemt toe naar 22%. </a:t>
            </a:r>
          </a:p>
          <a:p>
            <a:r>
              <a:rPr lang="nl-NL" dirty="0"/>
              <a:t>Na adolescentie, neemt dit weer af naar ongeveer 18,5%</a:t>
            </a:r>
          </a:p>
          <a:p>
            <a:endParaRPr lang="nl-NL" dirty="0"/>
          </a:p>
        </p:txBody>
      </p:sp>
      <p:sp>
        <p:nvSpPr>
          <p:cNvPr id="4" name="Footer Placeholder 3"/>
          <p:cNvSpPr>
            <a:spLocks noGrp="1"/>
          </p:cNvSpPr>
          <p:nvPr>
            <p:ph type="ftr" sz="quarter" idx="11"/>
          </p:nvPr>
        </p:nvSpPr>
        <p:spPr/>
        <p:txBody>
          <a:bodyPr/>
          <a:lstStyle/>
          <a:p>
            <a:r>
              <a:rPr lang="nl-NL"/>
              <a:t>JGZ richtlijn Gezonde slaap en slaapproblemen bij kinderen.</a:t>
            </a:r>
            <a:endParaRPr lang="nl-NL" dirty="0"/>
          </a:p>
        </p:txBody>
      </p:sp>
      <p:pic>
        <p:nvPicPr>
          <p:cNvPr id="6" name="image07.png"/>
          <p:cNvPicPr/>
          <p:nvPr/>
        </p:nvPicPr>
        <p:blipFill>
          <a:blip r:embed="rId2"/>
          <a:srcRect l="29038" t="23620" r="12339" b="31345"/>
          <a:stretch>
            <a:fillRect/>
          </a:stretch>
        </p:blipFill>
        <p:spPr>
          <a:xfrm>
            <a:off x="3968452" y="3573016"/>
            <a:ext cx="4563988" cy="2808312"/>
          </a:xfrm>
          <a:prstGeom prst="rect">
            <a:avLst/>
          </a:prstGeom>
          <a:ln/>
        </p:spPr>
      </p:pic>
    </p:spTree>
    <p:extLst>
      <p:ext uri="{BB962C8B-B14F-4D97-AF65-F5344CB8AC3E}">
        <p14:creationId xmlns:p14="http://schemas.microsoft.com/office/powerpoint/2010/main" val="37813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NO">
  <a:themeElements>
    <a:clrScheme name="TNO">
      <a:dk1>
        <a:sysClr val="windowText" lastClr="000000"/>
      </a:dk1>
      <a:lt1>
        <a:sysClr val="window" lastClr="FFFFFF"/>
      </a:lt1>
      <a:dk2>
        <a:srgbClr val="71A4C3"/>
      </a:dk2>
      <a:lt2>
        <a:srgbClr val="9C9C9E"/>
      </a:lt2>
      <a:accent1>
        <a:srgbClr val="ED8000"/>
      </a:accent1>
      <a:accent2>
        <a:srgbClr val="CB1325"/>
      </a:accent2>
      <a:accent3>
        <a:srgbClr val="FFCB00"/>
      </a:accent3>
      <a:accent4>
        <a:srgbClr val="649EC9"/>
      </a:accent4>
      <a:accent5>
        <a:srgbClr val="D6277A"/>
      </a:accent5>
      <a:accent6>
        <a:srgbClr val="93A800"/>
      </a:accent6>
      <a:hlink>
        <a:srgbClr val="71A4C3"/>
      </a:hlink>
      <a:folHlink>
        <a:srgbClr val="71A4C3"/>
      </a:folHlink>
    </a:clrScheme>
    <a:fontScheme name="TNO">
      <a:majorFont>
        <a:latin typeface="Arial Black"/>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NO">
  <a:themeElements>
    <a:clrScheme name="TNO">
      <a:dk1>
        <a:sysClr val="windowText" lastClr="000000"/>
      </a:dk1>
      <a:lt1>
        <a:sysClr val="window" lastClr="FFFFFF"/>
      </a:lt1>
      <a:dk2>
        <a:srgbClr val="71A4C3"/>
      </a:dk2>
      <a:lt2>
        <a:srgbClr val="9C9C9E"/>
      </a:lt2>
      <a:accent1>
        <a:srgbClr val="ED8000"/>
      </a:accent1>
      <a:accent2>
        <a:srgbClr val="CB1325"/>
      </a:accent2>
      <a:accent3>
        <a:srgbClr val="FFCB00"/>
      </a:accent3>
      <a:accent4>
        <a:srgbClr val="649EC9"/>
      </a:accent4>
      <a:accent5>
        <a:srgbClr val="D6277A"/>
      </a:accent5>
      <a:accent6>
        <a:srgbClr val="93A800"/>
      </a:accent6>
      <a:hlink>
        <a:srgbClr val="71A4C3"/>
      </a:hlink>
      <a:folHlink>
        <a:srgbClr val="71A4C3"/>
      </a:folHlink>
    </a:clrScheme>
    <a:fontScheme name="TNO">
      <a:majorFont>
        <a:latin typeface="Arial Black"/>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54E571B65483041AF17F38BBA148697" ma:contentTypeVersion="1" ma:contentTypeDescription="Create a new document." ma:contentTypeScope="" ma:versionID="68b52afc7b14f068537a855759196ae1">
  <xsd:schema xmlns:xsd="http://www.w3.org/2001/XMLSchema" xmlns:xs="http://www.w3.org/2001/XMLSchema" xmlns:p="http://schemas.microsoft.com/office/2006/metadata/properties" xmlns:ns1="http://schemas.microsoft.com/sharepoint/v3" targetNamespace="http://schemas.microsoft.com/office/2006/metadata/properties" ma:root="true" ma:fieldsID="a447206dab0015f8b9f8924535193e8c"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8D87A4E-B9ED-4CA8-BC1D-5ADCC177A096}">
  <ds:schemaRefs>
    <ds:schemaRef ds:uri="http://schemas.microsoft.com/sharepoint/v3/contenttype/forms"/>
  </ds:schemaRefs>
</ds:datastoreItem>
</file>

<file path=customXml/itemProps2.xml><?xml version="1.0" encoding="utf-8"?>
<ds:datastoreItem xmlns:ds="http://schemas.openxmlformats.org/officeDocument/2006/customXml" ds:itemID="{851B5821-F8A1-49DF-9639-2FB757C65759}">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microsoft.com/sharepoint/v3"/>
    <ds:schemaRef ds:uri="http://www.w3.org/XML/1998/namespace"/>
  </ds:schemaRefs>
</ds:datastoreItem>
</file>

<file path=customXml/itemProps3.xml><?xml version="1.0" encoding="utf-8"?>
<ds:datastoreItem xmlns:ds="http://schemas.openxmlformats.org/officeDocument/2006/customXml" ds:itemID="{D7080CD5-11F4-4EF5-AB78-7A664FEAED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3235</Words>
  <Application>Microsoft Office PowerPoint</Application>
  <PresentationFormat>Diavoorstelling (4:3)</PresentationFormat>
  <Paragraphs>531</Paragraphs>
  <Slides>59</Slides>
  <Notes>1</Notes>
  <HiddenSlides>0</HiddenSlides>
  <MMClips>0</MMClips>
  <ScaleCrop>false</ScaleCrop>
  <HeadingPairs>
    <vt:vector size="8" baseType="variant">
      <vt:variant>
        <vt:lpstr>Gebruikte lettertypen</vt:lpstr>
      </vt:variant>
      <vt:variant>
        <vt:i4>5</vt:i4>
      </vt:variant>
      <vt:variant>
        <vt:lpstr>Thema</vt:lpstr>
      </vt:variant>
      <vt:variant>
        <vt:i4>2</vt:i4>
      </vt:variant>
      <vt:variant>
        <vt:lpstr>Ingesloten OLE-bronprogramma's</vt:lpstr>
      </vt:variant>
      <vt:variant>
        <vt:i4>1</vt:i4>
      </vt:variant>
      <vt:variant>
        <vt:lpstr>Diatitels</vt:lpstr>
      </vt:variant>
      <vt:variant>
        <vt:i4>59</vt:i4>
      </vt:variant>
    </vt:vector>
  </HeadingPairs>
  <TitlesOfParts>
    <vt:vector size="67" baseType="lpstr">
      <vt:lpstr>Aharoni</vt:lpstr>
      <vt:lpstr>Arial</vt:lpstr>
      <vt:lpstr>Arial Black</vt:lpstr>
      <vt:lpstr>Calibri</vt:lpstr>
      <vt:lpstr>Symbol</vt:lpstr>
      <vt:lpstr>TNO</vt:lpstr>
      <vt:lpstr>1_TNO</vt:lpstr>
      <vt:lpstr>Worksheet</vt:lpstr>
      <vt:lpstr>JGZ richtlijn Gezonde slaap en slaapproblemen bij kinderen Preventie, signalering, diagnostiek en interventie bij slaapproblemen in de JGZ   Eline Vlasblom en Bregje van Sleuwen</vt:lpstr>
      <vt:lpstr>Deel 1 (1,5 uur)</vt:lpstr>
      <vt:lpstr>Deel 2 (1,5 uur)</vt:lpstr>
      <vt:lpstr>Inleiding</vt:lpstr>
      <vt:lpstr>PowerPoint-presentatie</vt:lpstr>
      <vt:lpstr>PowerPoint-presentatie</vt:lpstr>
      <vt:lpstr>Slaapopbouw jonge kinderen </vt:lpstr>
      <vt:lpstr>Slaapopbouw kinderen 4-12 jaar </vt:lpstr>
      <vt:lpstr>Slaapopbouw Adolescenten </vt:lpstr>
      <vt:lpstr>slaap-waakregulatie </vt:lpstr>
      <vt:lpstr>slaap-waakregulatie </vt:lpstr>
      <vt:lpstr>dag-nacht ritme</vt:lpstr>
      <vt:lpstr>dag-nacht ritme</vt:lpstr>
      <vt:lpstr>Slaapduur</vt:lpstr>
      <vt:lpstr>Definitie slaapprobleem &amp; stoornis</vt:lpstr>
      <vt:lpstr>Primaire Insomnie </vt:lpstr>
      <vt:lpstr>Slaapafhankelijke ademhalingsstoornissen</vt:lpstr>
      <vt:lpstr>Primaire hypersomnieën</vt:lpstr>
      <vt:lpstr>Circadiane ritmestoornissen</vt:lpstr>
      <vt:lpstr>Parasomnieën</vt:lpstr>
      <vt:lpstr>Slaapgebonden bewegingsstoornissen</vt:lpstr>
      <vt:lpstr>Prevalentie slaapproblemen </vt:lpstr>
      <vt:lpstr>Gevolgen van slaapproblemen </vt:lpstr>
      <vt:lpstr>Gevolgen van slaapproblemen </vt:lpstr>
      <vt:lpstr>Culturele verschillen </vt:lpstr>
      <vt:lpstr>Risicofactoren</vt:lpstr>
      <vt:lpstr>Risicofactoren</vt:lpstr>
      <vt:lpstr>Goede slaaphygiëne </vt:lpstr>
      <vt:lpstr>gezonde slaaphygiëne </vt:lpstr>
      <vt:lpstr>pauze</vt:lpstr>
      <vt:lpstr>PowerPoint-presentatie</vt:lpstr>
      <vt:lpstr>Signaleren</vt:lpstr>
      <vt:lpstr>Signaleren</vt:lpstr>
      <vt:lpstr>Oriënterend gesprek</vt:lpstr>
      <vt:lpstr>Slaapdagboek</vt:lpstr>
      <vt:lpstr>medische oorzaak uitsluiten </vt:lpstr>
      <vt:lpstr>Lichamelijk onderzoek</vt:lpstr>
      <vt:lpstr>Interventie of doorverwijzen</vt:lpstr>
      <vt:lpstr>Doorverwijzen</vt:lpstr>
      <vt:lpstr>Deel 2</vt:lpstr>
      <vt:lpstr>Extinctie </vt:lpstr>
      <vt:lpstr>Ongemodificeerde extinctie</vt:lpstr>
      <vt:lpstr>Schregardus</vt:lpstr>
      <vt:lpstr>Variant extinctie met aanwezigheid van de ouders</vt:lpstr>
      <vt:lpstr>Stapsgewijze methode </vt:lpstr>
      <vt:lpstr>Graduele extinctie</vt:lpstr>
      <vt:lpstr>positieve routines/ het uitstellen van de slaap </vt:lpstr>
      <vt:lpstr>Massagetherapie  </vt:lpstr>
      <vt:lpstr>Laten huilen, is dat erg?</vt:lpstr>
      <vt:lpstr>4-19 jaar</vt:lpstr>
      <vt:lpstr>Bedtijd pas</vt:lpstr>
      <vt:lpstr>lichttherapie </vt:lpstr>
      <vt:lpstr>Cognitieve gedragstherapie bij Insomnia (CGT-i) </vt:lpstr>
      <vt:lpstr>Melatonine</vt:lpstr>
      <vt:lpstr>Europese richtlijn melatonine</vt:lpstr>
      <vt:lpstr>Bedankt voor uw aandacht</vt:lpstr>
      <vt:lpstr>Adolescent</vt:lpstr>
      <vt:lpstr>Waar ligt u wakker van?</vt:lpstr>
      <vt:lpstr>Bedankt voor uw aandacht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Het TNO verhaal</dc:title>
  <dc:subject>corporate</dc:subject>
  <dc:creator/>
  <cp:lastModifiedBy/>
  <cp:revision>1</cp:revision>
  <dcterms:created xsi:type="dcterms:W3CDTF">2010-12-16T09:20:55Z</dcterms:created>
  <dcterms:modified xsi:type="dcterms:W3CDTF">2017-04-24T07:00:00Z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_Template">
    <vt:lpwstr>TNO_43</vt:lpwstr>
  </property>
  <property fmtid="{D5CDD505-2E9C-101B-9397-08002B2CF9AE}" pid="3" name="do_LanguageID">
    <vt:lpwstr>1043</vt:lpwstr>
  </property>
  <property fmtid="{D5CDD505-2E9C-101B-9397-08002B2CF9AE}" pid="4" name="do_Title">
    <vt:lpwstr>JGZ richtlijn Gezonde slaap en slaapproblemen bij kinderen.</vt:lpwstr>
  </property>
  <property fmtid="{D5CDD505-2E9C-101B-9397-08002B2CF9AE}" pid="5" name="do_Subtitle">
    <vt:lpwstr>Preventie, signalering, diagnostiek en interventie bij slaapproblemen in de JGZ.</vt:lpwstr>
  </property>
  <property fmtid="{D5CDD505-2E9C-101B-9397-08002B2CF9AE}" pid="6" name="do_Speaker">
    <vt:lpwstr/>
  </property>
  <property fmtid="{D5CDD505-2E9C-101B-9397-08002B2CF9AE}" pid="7" name="do_Date">
    <vt:lpwstr>False</vt:lpwstr>
  </property>
  <property fmtid="{D5CDD505-2E9C-101B-9397-08002B2CF9AE}" pid="8" name="do_DateValue">
    <vt:lpwstr>01-10-2015</vt:lpwstr>
  </property>
  <property fmtid="{D5CDD505-2E9C-101B-9397-08002B2CF9AE}" pid="9" name="do_SlideNumber">
    <vt:lpwstr>False</vt:lpwstr>
  </property>
  <property fmtid="{D5CDD505-2E9C-101B-9397-08002B2CF9AE}" pid="10" name="do_Language">
    <vt:lpwstr>1043</vt:lpwstr>
  </property>
</Properties>
</file>