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56"/>
  </p:notesMasterIdLst>
  <p:sldIdLst>
    <p:sldId id="257" r:id="rId2"/>
    <p:sldId id="258" r:id="rId3"/>
    <p:sldId id="1025" r:id="rId4"/>
    <p:sldId id="1026" r:id="rId5"/>
    <p:sldId id="259" r:id="rId6"/>
    <p:sldId id="261" r:id="rId7"/>
    <p:sldId id="1022" r:id="rId8"/>
    <p:sldId id="260" r:id="rId9"/>
    <p:sldId id="262" r:id="rId10"/>
    <p:sldId id="294" r:id="rId11"/>
    <p:sldId id="1006" r:id="rId12"/>
    <p:sldId id="1012" r:id="rId13"/>
    <p:sldId id="1003" r:id="rId14"/>
    <p:sldId id="299" r:id="rId15"/>
    <p:sldId id="1010" r:id="rId16"/>
    <p:sldId id="994" r:id="rId17"/>
    <p:sldId id="989" r:id="rId18"/>
    <p:sldId id="302" r:id="rId19"/>
    <p:sldId id="986" r:id="rId20"/>
    <p:sldId id="993" r:id="rId21"/>
    <p:sldId id="992" r:id="rId22"/>
    <p:sldId id="266" r:id="rId23"/>
    <p:sldId id="1020" r:id="rId24"/>
    <p:sldId id="1019" r:id="rId25"/>
    <p:sldId id="1027" r:id="rId26"/>
    <p:sldId id="303" r:id="rId27"/>
    <p:sldId id="990" r:id="rId28"/>
    <p:sldId id="263" r:id="rId29"/>
    <p:sldId id="987" r:id="rId30"/>
    <p:sldId id="1017" r:id="rId31"/>
    <p:sldId id="1021" r:id="rId32"/>
    <p:sldId id="988" r:id="rId33"/>
    <p:sldId id="1007" r:id="rId34"/>
    <p:sldId id="1009" r:id="rId35"/>
    <p:sldId id="275" r:id="rId36"/>
    <p:sldId id="996" r:id="rId37"/>
    <p:sldId id="1023" r:id="rId38"/>
    <p:sldId id="1004" r:id="rId39"/>
    <p:sldId id="1008" r:id="rId40"/>
    <p:sldId id="1000" r:id="rId41"/>
    <p:sldId id="1028" r:id="rId42"/>
    <p:sldId id="1005" r:id="rId43"/>
    <p:sldId id="1024" r:id="rId44"/>
    <p:sldId id="999" r:id="rId45"/>
    <p:sldId id="1029" r:id="rId46"/>
    <p:sldId id="271" r:id="rId47"/>
    <p:sldId id="995" r:id="rId48"/>
    <p:sldId id="1001" r:id="rId49"/>
    <p:sldId id="273" r:id="rId50"/>
    <p:sldId id="272" r:id="rId51"/>
    <p:sldId id="264" r:id="rId52"/>
    <p:sldId id="278" r:id="rId53"/>
    <p:sldId id="1015" r:id="rId54"/>
    <p:sldId id="281" r:id="rId55"/>
  </p:sldIdLst>
  <p:sldSz cx="9144000" cy="5143500" type="screen16x9"/>
  <p:notesSz cx="6797675" cy="9872663"/>
  <p:embeddedFontLst>
    <p:embeddedFont>
      <p:font typeface="FS Me Pro Light" panose="02000506030000020004" pitchFamily="50" charset="0"/>
      <p:regular r:id="rId57"/>
    </p:embeddedFont>
    <p:embeddedFont>
      <p:font typeface="Open Sans" panose="020B0606030504020204" pitchFamily="34" charset="0"/>
      <p:regular r:id="rId58"/>
      <p:bold r:id="rId59"/>
      <p:italic r:id="rId60"/>
      <p:boldItalic r:id="rId61"/>
    </p:embeddedFont>
    <p:embeddedFont>
      <p:font typeface="Open Sans Medium"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A01E38-09D6-97A8-EB22-9D02D526AAB9}" name="Schuller, A.A. (Annemarie)" initials="AS" userId="S::annemarie.schuller@tno.nl::1afb7680-09bd-4054-a7f0-f3e7229e8e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712" autoAdjust="0"/>
  </p:normalViewPr>
  <p:slideViewPr>
    <p:cSldViewPr snapToGrid="0">
      <p:cViewPr varScale="1">
        <p:scale>
          <a:sx n="57" d="100"/>
          <a:sy n="57" d="100"/>
        </p:scale>
        <p:origin x="2194" y="27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cd5aa97ba_0_12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ecd5aa97ba_0_12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dirty="0" err="1">
                <a:solidFill>
                  <a:srgbClr val="040C28"/>
                </a:solidFill>
                <a:effectLst/>
                <a:latin typeface="Google Sans"/>
              </a:rPr>
              <a:t>Orthopantomogram</a:t>
            </a:r>
            <a:r>
              <a:rPr lang="nl-NL" b="0" i="0" dirty="0">
                <a:solidFill>
                  <a:srgbClr val="040C28"/>
                </a:solidFill>
                <a:effectLst/>
                <a:latin typeface="Google Sans"/>
              </a:rPr>
              <a:t> (röntgenfoto van “oor tot oor”) van kind leeftijd 10-11 jaar met blijvende snijtanden, blijvende eerste molaar (grote kies), melkhoektanden en melkkiezen. Onder de melkhoektanden en melkkiezen zijn de blijvende hoektanden en blijvende premolaren (kleine kiezen) zichtbaar. Achter de eerste blijvende molaren breken de tweede blijvende molaren (bijna) door en liggen zelfs de kiemen van de verstandskiezen.</a:t>
            </a:r>
            <a:endParaRPr lang="nl-NL" dirty="0"/>
          </a:p>
        </p:txBody>
      </p:sp>
    </p:spTree>
    <p:extLst>
      <p:ext uri="{BB962C8B-B14F-4D97-AF65-F5344CB8AC3E}">
        <p14:creationId xmlns:p14="http://schemas.microsoft.com/office/powerpoint/2010/main" val="2990031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Cariës kan ontstaan wanneer er een gebitselement (host), tandplak (microflora) en fermenteerbare koolhydraten of suikers (substraat) zijn. Samen met de factor tijd kan cariës vooroorzaken.</a:t>
            </a:r>
          </a:p>
        </p:txBody>
      </p:sp>
    </p:spTree>
    <p:extLst>
      <p:ext uri="{BB962C8B-B14F-4D97-AF65-F5344CB8AC3E}">
        <p14:creationId xmlns:p14="http://schemas.microsoft.com/office/powerpoint/2010/main" val="209368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r>
              <a:rPr lang="nl-NL" dirty="0"/>
              <a:t>Wat gebeurt er wanneer je iets eet of drinkt:</a:t>
            </a:r>
          </a:p>
          <a:p>
            <a:pPr marL="158750" indent="0">
              <a:buNone/>
            </a:pPr>
            <a:r>
              <a:rPr lang="nl-NL" dirty="0"/>
              <a:t>De neutrale pH in de mond is 7.</a:t>
            </a:r>
          </a:p>
          <a:p>
            <a:pPr marL="158750" indent="0">
              <a:buNone/>
            </a:pPr>
            <a:r>
              <a:rPr lang="nl-NL" dirty="0"/>
              <a:t>Bij inname voeding zetten bacteriën in de tandplak suikers en fermenteerbare koolhydraten om tot zuur. De zuurgraad (pH) daalt.</a:t>
            </a:r>
          </a:p>
          <a:p>
            <a:pPr marL="158750" indent="0">
              <a:buNone/>
            </a:pPr>
            <a:r>
              <a:rPr lang="nl-NL" dirty="0"/>
              <a:t>Wanneer de pH onder de 5,5 komt, lost mineraal in het tandweefsel op (demineralisatie).</a:t>
            </a:r>
          </a:p>
          <a:p>
            <a:pPr marL="158750" indent="0">
              <a:buNone/>
            </a:pPr>
            <a:r>
              <a:rPr lang="nl-NL" dirty="0"/>
              <a:t>Na stoppen van inname voeding zal de pH terugkeren naar de neutrale pH en zal in speeksel opgelost mineraal in het gebitselement neerslaan (</a:t>
            </a:r>
            <a:r>
              <a:rPr lang="nl-NL" dirty="0" err="1"/>
              <a:t>remineralisatie</a:t>
            </a:r>
            <a:r>
              <a:rPr lang="nl-NL" dirty="0"/>
              <a:t>).</a:t>
            </a:r>
          </a:p>
          <a:p>
            <a:pPr marL="158750" indent="0">
              <a:buNone/>
            </a:pPr>
            <a:r>
              <a:rPr lang="nl-NL" dirty="0"/>
              <a:t>Er is dus een evenwicht tussen de- en </a:t>
            </a:r>
            <a:r>
              <a:rPr lang="nl-NL" dirty="0" err="1"/>
              <a:t>remineralisatie</a:t>
            </a:r>
            <a:r>
              <a:rPr lang="nl-NL" dirty="0"/>
              <a:t>.</a:t>
            </a:r>
          </a:p>
          <a:p>
            <a:pPr marL="158750" indent="0">
              <a:buNone/>
            </a:pPr>
            <a:endParaRPr lang="nl-NL" dirty="0"/>
          </a:p>
          <a:p>
            <a:pPr marL="457200" indent="-298450"/>
            <a:r>
              <a:rPr lang="nl-NL" dirty="0"/>
              <a:t>Wanneer 1 eet- of drinkmoment wordt geschrapt blijft de pH dus langer boven de kritische waarde van 5,5 en is er dus geen “zuuraanval”.</a:t>
            </a:r>
            <a:br>
              <a:rPr lang="nl-NL" dirty="0"/>
            </a:br>
            <a:endParaRPr lang="nl-NL" dirty="0"/>
          </a:p>
          <a:p>
            <a:r>
              <a:rPr lang="nl-NL" dirty="0"/>
              <a:t>Aan de andere kant, wanneer de zuurgraad niet de gelegenheid krijgt om boven de kritische waarde van 5,5 te komen (bijvoorbeeld bij continu slokjes nemen van suikerhoudende drankjes) dan neemt de periode van demineralisatie de overhand t.o.v. periode van </a:t>
            </a:r>
            <a:r>
              <a:rPr lang="nl-NL" dirty="0" err="1"/>
              <a:t>remineralisatie</a:t>
            </a:r>
            <a:r>
              <a:rPr lang="nl-NL" dirty="0"/>
              <a:t>. Er is dan </a:t>
            </a:r>
            <a:r>
              <a:rPr lang="nl-NL" b="1" u="sng" dirty="0"/>
              <a:t>geen</a:t>
            </a:r>
            <a:r>
              <a:rPr lang="nl-NL" dirty="0"/>
              <a:t> evenwicht </a:t>
            </a:r>
            <a:r>
              <a:rPr lang="nl-NL" dirty="0">
                <a:sym typeface="Wingdings" panose="05000000000000000000" pitchFamily="2" charset="2"/>
              </a:rPr>
              <a:t> er ontstaat een beginnende cariëslaesie (glazuurcariës). Glazuurcariës kan zich ontwikkelen tot een laesie in het dentine (tandbeen) met gevolgen van dien.</a:t>
            </a:r>
            <a:endParaRPr lang="nl-NL" dirty="0"/>
          </a:p>
          <a:p>
            <a:pPr marL="457200" indent="-298450"/>
            <a:endParaRPr lang="nl-NL" dirty="0"/>
          </a:p>
        </p:txBody>
      </p:sp>
    </p:spTree>
    <p:extLst>
      <p:ext uri="{BB962C8B-B14F-4D97-AF65-F5344CB8AC3E}">
        <p14:creationId xmlns:p14="http://schemas.microsoft.com/office/powerpoint/2010/main" val="68961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Een dag met eet- en drinkmomenten. De grijs gekleurde vlakken zijn de “zuuraanvallen” waar demineralisatie optreedt. Tijdens de witgekleurde vlakken treedt </a:t>
            </a:r>
            <a:r>
              <a:rPr lang="nl-NL" dirty="0" err="1"/>
              <a:t>remineralisatie</a:t>
            </a:r>
            <a:r>
              <a:rPr lang="nl-NL" dirty="0"/>
              <a:t> op.</a:t>
            </a:r>
          </a:p>
          <a:p>
            <a:endParaRPr lang="nl-NL" dirty="0"/>
          </a:p>
          <a:p>
            <a:endParaRPr lang="nl-NL" dirty="0"/>
          </a:p>
        </p:txBody>
      </p:sp>
    </p:spTree>
    <p:extLst>
      <p:ext uri="{BB962C8B-B14F-4D97-AF65-F5344CB8AC3E}">
        <p14:creationId xmlns:p14="http://schemas.microsoft.com/office/powerpoint/2010/main" val="123208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637354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jongetje heeft een ontsteking als gevolg van diepe cariës.</a:t>
            </a:r>
          </a:p>
        </p:txBody>
      </p:sp>
    </p:spTree>
    <p:extLst>
      <p:ext uri="{BB962C8B-B14F-4D97-AF65-F5344CB8AC3E}">
        <p14:creationId xmlns:p14="http://schemas.microsoft.com/office/powerpoint/2010/main" val="362887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Let op: deze cijfers betreffen dentinecariës. Zou glazuurcariës (beginnende cariës) meegenomen worden zijn de cijfers van een niet-gaaf gebit hoger.</a:t>
            </a:r>
          </a:p>
          <a:p>
            <a:r>
              <a:rPr lang="nl-NL" dirty="0"/>
              <a:t>Cariës komt dus vaak voor.</a:t>
            </a:r>
          </a:p>
        </p:txBody>
      </p:sp>
    </p:spTree>
    <p:extLst>
      <p:ext uri="{BB962C8B-B14F-4D97-AF65-F5344CB8AC3E}">
        <p14:creationId xmlns:p14="http://schemas.microsoft.com/office/powerpoint/2010/main" val="2060834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60c755b4d_0_11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60c755b4d_0_11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a:extLst>
            <a:ext uri="{FF2B5EF4-FFF2-40B4-BE49-F238E27FC236}">
              <a16:creationId xmlns:a16="http://schemas.microsoft.com/office/drawing/2014/main" id="{E5C16F6A-08B4-7568-7688-B1E0B64D4017}"/>
            </a:ext>
          </a:extLst>
        </p:cNvPr>
        <p:cNvGrpSpPr/>
        <p:nvPr/>
      </p:nvGrpSpPr>
      <p:grpSpPr>
        <a:xfrm>
          <a:off x="0" y="0"/>
          <a:ext cx="0" cy="0"/>
          <a:chOff x="0" y="0"/>
          <a:chExt cx="0" cy="0"/>
        </a:xfrm>
      </p:grpSpPr>
      <p:sp>
        <p:nvSpPr>
          <p:cNvPr id="129" name="Google Shape;129;g3560c755b4d_0_61:notes">
            <a:extLst>
              <a:ext uri="{FF2B5EF4-FFF2-40B4-BE49-F238E27FC236}">
                <a16:creationId xmlns:a16="http://schemas.microsoft.com/office/drawing/2014/main" id="{330A0DD2-6006-DB8D-06A3-E8B5E8F5A230}"/>
              </a:ext>
            </a:extLst>
          </p:cNvPr>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60c755b4d_0_61:notes">
            <a:extLst>
              <a:ext uri="{FF2B5EF4-FFF2-40B4-BE49-F238E27FC236}">
                <a16:creationId xmlns:a16="http://schemas.microsoft.com/office/drawing/2014/main" id="{BF7A0FB0-9798-694F-8452-0CEDDB16B0E7}"/>
              </a:ext>
            </a:extLst>
          </p:cNvPr>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nl-NL" dirty="0"/>
              <a:t>Tandplak is een laag organische substantie (</a:t>
            </a:r>
            <a:r>
              <a:rPr lang="nl-NL" dirty="0" err="1"/>
              <a:t>biofilm</a:t>
            </a:r>
            <a:r>
              <a:rPr lang="nl-NL" dirty="0"/>
              <a:t>) op de gebitselementen die bestaat uit micro-organismen, producten van micro-organismen, speekselproteïnen, uit voeding opgeloste stoffen en een vloeistof waarin zich opgeloste mineralen bevinden zoals calcium en fosfaat.</a:t>
            </a:r>
          </a:p>
          <a:p>
            <a:pPr marL="171450" lvl="0" indent="-171450" algn="l" rtl="0">
              <a:spcBef>
                <a:spcPts val="0"/>
              </a:spcBef>
              <a:spcAft>
                <a:spcPts val="0"/>
              </a:spcAft>
            </a:pPr>
            <a:endParaRPr lang="nl-NL" dirty="0"/>
          </a:p>
          <a:p>
            <a:pPr marL="171450" lvl="0" indent="-171450" algn="l" rtl="0">
              <a:spcBef>
                <a:spcPts val="0"/>
              </a:spcBef>
              <a:spcAft>
                <a:spcPts val="0"/>
              </a:spcAft>
            </a:pPr>
            <a:r>
              <a:rPr lang="nl-NL" dirty="0"/>
              <a:t>Even terug naar </a:t>
            </a:r>
            <a:r>
              <a:rPr lang="nl-NL" dirty="0" err="1"/>
              <a:t>Keyes</a:t>
            </a:r>
            <a:r>
              <a:rPr lang="nl-NL" dirty="0"/>
              <a:t> triade: als een van de factoren ontbreekt (gebitselement, micro-organismen (tandplak), fermenteerbare koolhydraten of suikers (eet-en drinkmomenten) dan ontstaat er geen cariës.</a:t>
            </a:r>
            <a:br>
              <a:rPr lang="nl-NL" dirty="0"/>
            </a:br>
            <a:endParaRPr lang="nl-NL" dirty="0"/>
          </a:p>
          <a:p>
            <a:pPr marL="171450" lvl="0" indent="-171450" algn="l" rtl="0">
              <a:spcBef>
                <a:spcPts val="0"/>
              </a:spcBef>
              <a:spcAft>
                <a:spcPts val="0"/>
              </a:spcAft>
            </a:pPr>
            <a:r>
              <a:rPr lang="nl-NL" dirty="0"/>
              <a:t>De mondzorgverlener geeft voorlichting en instructies voor goede mondgezondheid</a:t>
            </a:r>
            <a:endParaRPr dirty="0"/>
          </a:p>
        </p:txBody>
      </p:sp>
    </p:spTree>
    <p:extLst>
      <p:ext uri="{BB962C8B-B14F-4D97-AF65-F5344CB8AC3E}">
        <p14:creationId xmlns:p14="http://schemas.microsoft.com/office/powerpoint/2010/main" val="393534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Tandplak gekleurd met plakverklikker</a:t>
            </a:r>
          </a:p>
        </p:txBody>
      </p:sp>
    </p:spTree>
    <p:extLst>
      <p:ext uri="{BB962C8B-B14F-4D97-AF65-F5344CB8AC3E}">
        <p14:creationId xmlns:p14="http://schemas.microsoft.com/office/powerpoint/2010/main" val="313930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60c755b4d_0_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60c755b4d_0_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174208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74301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NL" dirty="0"/>
              <a:t>Zorg dat je goed kunt zien wat je doet als je de tanden en kiezen van een kind poetst.</a:t>
            </a:r>
          </a:p>
          <a:p>
            <a:pPr marL="158750" indent="0">
              <a:buNone/>
            </a:pPr>
            <a:endParaRPr lang="nl-NL"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nl-NL" dirty="0"/>
              <a:t>Let op: achter de achterste melkkiezen breekt tijdens de eerste wisselfase de eerste blijvende molaar door. Beter om de tandenborstel er haaks op te zetten</a:t>
            </a:r>
          </a:p>
          <a:p>
            <a:endParaRPr lang="nl-NL" dirty="0"/>
          </a:p>
        </p:txBody>
      </p:sp>
    </p:spTree>
    <p:extLst>
      <p:ext uri="{BB962C8B-B14F-4D97-AF65-F5344CB8AC3E}">
        <p14:creationId xmlns:p14="http://schemas.microsoft.com/office/powerpoint/2010/main" val="2633985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60c755b4d_0_6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60c755b4d_0_6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675003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Hoeveelheid suikerklontjes in voeding</a:t>
            </a:r>
          </a:p>
        </p:txBody>
      </p:sp>
    </p:spTree>
    <p:extLst>
      <p:ext uri="{BB962C8B-B14F-4D97-AF65-F5344CB8AC3E}">
        <p14:creationId xmlns:p14="http://schemas.microsoft.com/office/powerpoint/2010/main" val="1481419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a:extLst>
            <a:ext uri="{FF2B5EF4-FFF2-40B4-BE49-F238E27FC236}">
              <a16:creationId xmlns:a16="http://schemas.microsoft.com/office/drawing/2014/main" id="{FDF6675F-C545-FB8F-1676-712E8F28ABCD}"/>
            </a:ext>
          </a:extLst>
        </p:cNvPr>
        <p:cNvGrpSpPr/>
        <p:nvPr/>
      </p:nvGrpSpPr>
      <p:grpSpPr>
        <a:xfrm>
          <a:off x="0" y="0"/>
          <a:ext cx="0" cy="0"/>
          <a:chOff x="0" y="0"/>
          <a:chExt cx="0" cy="0"/>
        </a:xfrm>
      </p:grpSpPr>
      <p:sp>
        <p:nvSpPr>
          <p:cNvPr id="129" name="Google Shape;129;g3560c755b4d_0_61:notes">
            <a:extLst>
              <a:ext uri="{FF2B5EF4-FFF2-40B4-BE49-F238E27FC236}">
                <a16:creationId xmlns:a16="http://schemas.microsoft.com/office/drawing/2014/main" id="{6BDDC9E7-1BC4-BE46-EF0D-7E97192A28BC}"/>
              </a:ext>
            </a:extLst>
          </p:cNvPr>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60c755b4d_0_61:notes">
            <a:extLst>
              <a:ext uri="{FF2B5EF4-FFF2-40B4-BE49-F238E27FC236}">
                <a16:creationId xmlns:a16="http://schemas.microsoft.com/office/drawing/2014/main" id="{403042EA-833F-7D68-48C3-EC807FD30ED4}"/>
              </a:ext>
            </a:extLst>
          </p:cNvPr>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0700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636674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de Klinische praktijkrichtlijn “Mondzorg voor Jeugdigen, Preventie en behandeling van cariës” (KIMO 2020) wordt ook geadviseerd:  eerste bezoek aan de mondzorgverlener bij doorbraak eerste tand.</a:t>
            </a:r>
          </a:p>
          <a:p>
            <a:r>
              <a:rPr lang="nl-NL" dirty="0"/>
              <a:t>Ook mondzorgverleners kunnen daarom het initiatief nemen tot samenwerking met de JGZ</a:t>
            </a:r>
          </a:p>
          <a:p>
            <a:r>
              <a:rPr lang="nl-NL" dirty="0"/>
              <a:t>In deze richtlijn wordt uitgegaan van JGZ als initiatiefnemer</a:t>
            </a:r>
          </a:p>
          <a:p>
            <a:endParaRPr lang="nl-NL" dirty="0"/>
          </a:p>
        </p:txBody>
      </p:sp>
    </p:spTree>
    <p:extLst>
      <p:ext uri="{BB962C8B-B14F-4D97-AF65-F5344CB8AC3E}">
        <p14:creationId xmlns:p14="http://schemas.microsoft.com/office/powerpoint/2010/main" val="186251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560c755b4d_0_8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560c755b4d_0_8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34620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609627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941120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549960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36680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359843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60c755b4d_0_5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60c755b4d_0_5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dirty="0"/>
              <a:t>Combinatie methode A en B.</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60c755b4d_0_7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60c755b4d_0_7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60c755b4d_0_9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560c755b4d_0_9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60c755b4d_0_3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60c755b4d_0_3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60c755b4d_0_9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60c755b4d_0_9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dirty="0"/>
              <a:t>Deze dia is geschikt voor werksessie, evt op maat maken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60c755b4d_0_1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60c755b4d_0_1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25593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560c755b4d_0_11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560c755b4d_0_11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60c755b4d_0_1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60c755b4d_0_1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560c755b4d_0_2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560c755b4d_0_2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60c755b4d_0_26: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60c755b4d_0_2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Melkgebit</a:t>
            </a:r>
          </a:p>
          <a:p>
            <a:pPr marL="158750" indent="0">
              <a:buNone/>
            </a:pPr>
            <a:r>
              <a:rPr lang="nl-NL" dirty="0"/>
              <a:t>	Eerste aanleg: intra uterien. </a:t>
            </a:r>
          </a:p>
          <a:p>
            <a:pPr marL="158750" indent="0">
              <a:buNone/>
            </a:pPr>
            <a:r>
              <a:rPr lang="nl-NL" dirty="0"/>
              <a:t>	Eerste doorbraak: </a:t>
            </a:r>
          </a:p>
          <a:p>
            <a:pPr lvl="1"/>
            <a:r>
              <a:rPr lang="nl-NL" dirty="0"/>
              <a:t>Leeftijd ca 6-10 maanden</a:t>
            </a:r>
          </a:p>
          <a:p>
            <a:pPr lvl="1"/>
            <a:r>
              <a:rPr lang="nl-NL" dirty="0"/>
              <a:t>Betreft de twee centrale </a:t>
            </a:r>
            <a:r>
              <a:rPr lang="nl-NL" dirty="0" err="1"/>
              <a:t>ondersnijtanden</a:t>
            </a:r>
            <a:endParaRPr lang="nl-NL" dirty="0"/>
          </a:p>
          <a:p>
            <a:pPr marL="158750" indent="0">
              <a:buNone/>
            </a:pPr>
            <a:r>
              <a:rPr lang="nl-NL" dirty="0"/>
              <a:t>	Volledig melkgebit:</a:t>
            </a:r>
          </a:p>
          <a:p>
            <a:pPr lvl="1"/>
            <a:r>
              <a:rPr lang="nl-NL" dirty="0"/>
              <a:t>Leeftijd ca 2-2,5 jaar</a:t>
            </a:r>
          </a:p>
          <a:p>
            <a:pPr lvl="1"/>
            <a:r>
              <a:rPr lang="nl-NL" dirty="0"/>
              <a:t>20 Gebitselementen: 8 melksnijtanden, 4 melkhoektanden, 8 melkkiezen</a:t>
            </a:r>
          </a:p>
          <a:p>
            <a:r>
              <a:rPr lang="nl-NL" b="1" dirty="0"/>
              <a:t>Eerste wisselfase</a:t>
            </a:r>
          </a:p>
          <a:p>
            <a:pPr lvl="1"/>
            <a:r>
              <a:rPr lang="nl-NL" dirty="0"/>
              <a:t>Leeftijd 6-8 jaar</a:t>
            </a:r>
          </a:p>
          <a:p>
            <a:pPr lvl="1"/>
            <a:r>
              <a:rPr lang="nl-NL" dirty="0"/>
              <a:t>8 melksnijtanden </a:t>
            </a:r>
            <a:r>
              <a:rPr lang="nl-NL" dirty="0">
                <a:sym typeface="Wingdings" panose="05000000000000000000" pitchFamily="2" charset="2"/>
              </a:rPr>
              <a:t> 8 blijvende snijtanden</a:t>
            </a:r>
          </a:p>
          <a:p>
            <a:pPr lvl="1"/>
            <a:r>
              <a:rPr lang="nl-NL" dirty="0">
                <a:sym typeface="Wingdings" panose="05000000000000000000" pitchFamily="2" charset="2"/>
              </a:rPr>
              <a:t>Achter de achterste melkkies breekt een blijvende kies door (4 in totaal dus)</a:t>
            </a:r>
          </a:p>
          <a:p>
            <a:r>
              <a:rPr lang="nl-NL" b="1" dirty="0">
                <a:sym typeface="Wingdings" panose="05000000000000000000" pitchFamily="2" charset="2"/>
              </a:rPr>
              <a:t>Tweede wisselfase</a:t>
            </a:r>
          </a:p>
          <a:p>
            <a:pPr lvl="1"/>
            <a:r>
              <a:rPr lang="nl-NL" dirty="0">
                <a:sym typeface="Wingdings" panose="05000000000000000000" pitchFamily="2" charset="2"/>
              </a:rPr>
              <a:t>Leeftijd 9-12 jaar</a:t>
            </a:r>
          </a:p>
          <a:p>
            <a:pPr lvl="1"/>
            <a:r>
              <a:rPr lang="nl-NL" dirty="0">
                <a:sym typeface="Wingdings" panose="05000000000000000000" pitchFamily="2" charset="2"/>
              </a:rPr>
              <a:t>4 melkhoektanden  4 blijvende hoektanden</a:t>
            </a:r>
          </a:p>
          <a:p>
            <a:pPr lvl="1"/>
            <a:r>
              <a:rPr lang="nl-NL" dirty="0">
                <a:sym typeface="Wingdings" panose="05000000000000000000" pitchFamily="2" charset="2"/>
              </a:rPr>
              <a:t>8 melkkiezen  8 blijvende kleine kiezen</a:t>
            </a:r>
          </a:p>
          <a:p>
            <a:pPr lvl="1"/>
            <a:r>
              <a:rPr lang="nl-NL" dirty="0">
                <a:sym typeface="Wingdings" panose="05000000000000000000" pitchFamily="2" charset="2"/>
              </a:rPr>
              <a:t>Achter de eerste blijvende kies breekt een tweede blijvende kies door (4 in totaal dus)</a:t>
            </a:r>
          </a:p>
          <a:p>
            <a:pPr lvl="0"/>
            <a:r>
              <a:rPr lang="nl-NL" b="1" dirty="0">
                <a:sym typeface="Wingdings" panose="05000000000000000000" pitchFamily="2" charset="2"/>
              </a:rPr>
              <a:t>Blijvend gebit</a:t>
            </a:r>
          </a:p>
          <a:p>
            <a:pPr lvl="1"/>
            <a:r>
              <a:rPr lang="nl-NL" dirty="0"/>
              <a:t>Vanaf ca 12 jaar compleet</a:t>
            </a:r>
          </a:p>
          <a:p>
            <a:pPr lvl="1"/>
            <a:r>
              <a:rPr lang="nl-NL" dirty="0"/>
              <a:t>28 Gebitselementen: 8 snijtanden, 4 hoektanden, 8 kleine kiezen, 8 grote kiezen</a:t>
            </a:r>
          </a:p>
          <a:p>
            <a:pPr lvl="1"/>
            <a:r>
              <a:rPr lang="nl-NL" dirty="0"/>
              <a:t>Als aangelegd: vanaf ca 18 jaar kan de verstandskies doorbreken achter de laatste blijvende kies (4 in totaal dus)</a:t>
            </a:r>
          </a:p>
          <a:p>
            <a:pPr lvl="0"/>
            <a:endParaRPr lang="nl-NL" dirty="0">
              <a:sym typeface="Wingdings" panose="05000000000000000000" pitchFamily="2" charset="2"/>
            </a:endParaRPr>
          </a:p>
          <a:p>
            <a:pPr lvl="1"/>
            <a:endParaRPr lang="nl-NL" dirty="0">
              <a:sym typeface="Wingdings" panose="05000000000000000000" pitchFamily="2" charset="2"/>
            </a:endParaRPr>
          </a:p>
          <a:p>
            <a:endParaRPr lang="nl-NL" dirty="0"/>
          </a:p>
        </p:txBody>
      </p:sp>
    </p:spTree>
    <p:extLst>
      <p:ext uri="{BB962C8B-B14F-4D97-AF65-F5344CB8AC3E}">
        <p14:creationId xmlns:p14="http://schemas.microsoft.com/office/powerpoint/2010/main" val="157567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D388-F995-9ACD-832B-AEF72C3E9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DF794-D461-2F2C-A7A5-48C51BD61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8B1F6-1080-930C-0FA4-BDD07E281E5A}"/>
              </a:ext>
            </a:extLst>
          </p:cNvPr>
          <p:cNvSpPr>
            <a:spLocks noGrp="1"/>
          </p:cNvSpPr>
          <p:nvPr>
            <p:ph type="body" idx="1"/>
          </p:nvPr>
        </p:nvSpPr>
        <p:spPr/>
        <p:txBody>
          <a:bodyPr/>
          <a:lstStyle/>
          <a:p>
            <a:pPr lvl="1"/>
            <a:endParaRPr lang="nl-NL" dirty="0">
              <a:sym typeface="Wingdings" panose="05000000000000000000" pitchFamily="2" charset="2"/>
            </a:endParaRPr>
          </a:p>
        </p:txBody>
      </p:sp>
    </p:spTree>
    <p:extLst>
      <p:ext uri="{BB962C8B-B14F-4D97-AF65-F5344CB8AC3E}">
        <p14:creationId xmlns:p14="http://schemas.microsoft.com/office/powerpoint/2010/main" val="3400517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van de presentati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2"/>
          <p:cNvSpPr txBox="1">
            <a:spLocks noGrp="1"/>
          </p:cNvSpPr>
          <p:nvPr>
            <p:ph type="title"/>
          </p:nvPr>
        </p:nvSpPr>
        <p:spPr>
          <a:xfrm>
            <a:off x="311700" y="479675"/>
            <a:ext cx="3796500" cy="12657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311700" y="1745375"/>
            <a:ext cx="3633600" cy="875400"/>
          </a:xfrm>
          <a:prstGeom prst="rect">
            <a:avLst/>
          </a:prstGeom>
        </p:spPr>
        <p:txBody>
          <a:bodyPr spcFirstLastPara="1" wrap="square" lIns="91425" tIns="91425" rIns="91425" bIns="91425" anchor="t" anchorCtr="0">
            <a:normAutofit/>
          </a:bodyPr>
          <a:lstStyle>
            <a:lvl1pPr lvl="0">
              <a:spcBef>
                <a:spcPts val="0"/>
              </a:spcBef>
              <a:spcAft>
                <a:spcPts val="0"/>
              </a:spcAft>
              <a:buSzPts val="1800"/>
              <a:buNone/>
              <a:defRPr sz="1800"/>
            </a:lvl1pPr>
            <a:lvl2pPr lvl="1">
              <a:spcBef>
                <a:spcPts val="0"/>
              </a:spcBef>
              <a:spcAft>
                <a:spcPts val="0"/>
              </a:spcAft>
              <a:buSzPts val="16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p2"/>
          <p:cNvPicPr preferRelativeResize="0"/>
          <p:nvPr/>
        </p:nvPicPr>
        <p:blipFill>
          <a:blip r:embed="rId2">
            <a:alphaModFix/>
          </a:blip>
          <a:stretch>
            <a:fillRect/>
          </a:stretch>
        </p:blipFill>
        <p:spPr>
          <a:xfrm>
            <a:off x="421875" y="3766065"/>
            <a:ext cx="3226400" cy="709550"/>
          </a:xfrm>
          <a:prstGeom prst="rect">
            <a:avLst/>
          </a:prstGeom>
          <a:noFill/>
          <a:ln>
            <a:noFill/>
          </a:ln>
        </p:spPr>
      </p:pic>
      <p:sp>
        <p:nvSpPr>
          <p:cNvPr id="15" name="Google Shape;15;p2"/>
          <p:cNvSpPr>
            <a:spLocks noGrp="1"/>
          </p:cNvSpPr>
          <p:nvPr>
            <p:ph type="pic" idx="2"/>
          </p:nvPr>
        </p:nvSpPr>
        <p:spPr>
          <a:xfrm>
            <a:off x="4271425" y="418125"/>
            <a:ext cx="4693500" cy="4057500"/>
          </a:xfrm>
          <a:prstGeom prst="roundRect">
            <a:avLst>
              <a:gd name="adj" fmla="val 16667"/>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Leeg">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9286C5AC-B95E-572C-B022-42CBDF5AF32F}"/>
              </a:ext>
            </a:extLst>
          </p:cNvPr>
          <p:cNvSpPr>
            <a:spLocks noGrp="1" noChangeArrowheads="1"/>
          </p:cNvSpPr>
          <p:nvPr>
            <p:ph type="dt" sz="half" idx="10"/>
          </p:nvPr>
        </p:nvSpPr>
        <p:spPr/>
        <p:txBody>
          <a:bodyPr/>
          <a:lstStyle>
            <a:lvl1pPr>
              <a:defRPr/>
            </a:lvl1pPr>
          </a:lstStyle>
          <a:p>
            <a:pPr>
              <a:defRPr/>
            </a:pPr>
            <a:endParaRPr lang="nl-NL"/>
          </a:p>
        </p:txBody>
      </p:sp>
      <p:sp>
        <p:nvSpPr>
          <p:cNvPr id="3" name="Footer Placeholder 5">
            <a:extLst>
              <a:ext uri="{FF2B5EF4-FFF2-40B4-BE49-F238E27FC236}">
                <a16:creationId xmlns:a16="http://schemas.microsoft.com/office/drawing/2014/main" id="{1DCC5033-9196-8C97-9B92-0B353DA6F94D}"/>
              </a:ext>
            </a:extLst>
          </p:cNvPr>
          <p:cNvSpPr>
            <a:spLocks noGrp="1" noChangeArrowheads="1"/>
          </p:cNvSpPr>
          <p:nvPr>
            <p:ph type="ftr" sz="quarter" idx="11"/>
          </p:nvPr>
        </p:nvSpPr>
        <p:spPr/>
        <p:txBody>
          <a:bodyPr/>
          <a:lstStyle>
            <a:lvl1pPr>
              <a:defRPr/>
            </a:lvl1pPr>
          </a:lstStyle>
          <a:p>
            <a:pPr>
              <a:defRPr/>
            </a:pPr>
            <a:endParaRPr lang="nl-NL"/>
          </a:p>
        </p:txBody>
      </p:sp>
      <p:sp>
        <p:nvSpPr>
          <p:cNvPr id="4" name="Slide Number Placeholder 6">
            <a:extLst>
              <a:ext uri="{FF2B5EF4-FFF2-40B4-BE49-F238E27FC236}">
                <a16:creationId xmlns:a16="http://schemas.microsoft.com/office/drawing/2014/main" id="{65A8EF17-F14B-B526-DE2E-638A1BF94265}"/>
              </a:ext>
            </a:extLst>
          </p:cNvPr>
          <p:cNvSpPr>
            <a:spLocks noGrp="1" noChangeArrowheads="1"/>
          </p:cNvSpPr>
          <p:nvPr>
            <p:ph type="sldNum" sz="quarter" idx="12"/>
          </p:nvPr>
        </p:nvSpPr>
        <p:spPr/>
        <p:txBody>
          <a:bodyPr/>
          <a:lstStyle>
            <a:lvl1pPr>
              <a:defRPr/>
            </a:lvl1pPr>
          </a:lstStyle>
          <a:p>
            <a:pPr>
              <a:defRPr/>
            </a:pPr>
            <a:fld id="{3DB3C4BC-2468-4ABD-AE16-6585113F602E}" type="slidenum">
              <a:rPr lang="nl-NL" altLang="nl-NL"/>
              <a:pPr>
                <a:defRPr/>
              </a:pPr>
              <a:t>‹#›</a:t>
            </a:fld>
            <a:endParaRPr lang="nl-NL" altLang="nl-NL" sz="975" b="0"/>
          </a:p>
        </p:txBody>
      </p:sp>
    </p:spTree>
    <p:extLst>
      <p:ext uri="{BB962C8B-B14F-4D97-AF65-F5344CB8AC3E}">
        <p14:creationId xmlns:p14="http://schemas.microsoft.com/office/powerpoint/2010/main" val="152489136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nge tekst - foto rechts" type="tx">
  <p:cSld name="TITLE_AND_BODY">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
        <p:nvSpPr>
          <p:cNvPr id="28" name="Google Shape;28;p5"/>
          <p:cNvSpPr>
            <a:spLocks noGrp="1"/>
          </p:cNvSpPr>
          <p:nvPr>
            <p:ph type="pic" idx="2"/>
          </p:nvPr>
        </p:nvSpPr>
        <p:spPr>
          <a:xfrm>
            <a:off x="5118400" y="884300"/>
            <a:ext cx="3456900" cy="2988600"/>
          </a:xfrm>
          <a:prstGeom prst="roundRect">
            <a:avLst>
              <a:gd name="adj" fmla="val 16667"/>
            </a:avLst>
          </a:prstGeom>
          <a:noFill/>
          <a:ln>
            <a:noFill/>
          </a:ln>
        </p:spPr>
      </p:sp>
      <p:sp>
        <p:nvSpPr>
          <p:cNvPr id="29" name="Google Shape;29;p5"/>
          <p:cNvSpPr txBox="1">
            <a:spLocks noGrp="1"/>
          </p:cNvSpPr>
          <p:nvPr>
            <p:ph type="title"/>
          </p:nvPr>
        </p:nvSpPr>
        <p:spPr>
          <a:xfrm>
            <a:off x="311700" y="616750"/>
            <a:ext cx="3796500" cy="1265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311700" y="1943413"/>
            <a:ext cx="4060500" cy="27198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SzPts val="2000"/>
              <a:buChar char="●"/>
              <a:defRPr/>
            </a:lvl1pPr>
            <a:lvl2pPr marL="914400" lvl="1" indent="-330200" rtl="0">
              <a:spcBef>
                <a:spcPts val="0"/>
              </a:spcBef>
              <a:spcAft>
                <a:spcPts val="0"/>
              </a:spcAft>
              <a:buSzPts val="16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nge tekst - foto links">
  <p:cSld name="TITLE_AND_BODY_1">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a:t>
            </a:fld>
            <a:endParaRPr/>
          </a:p>
        </p:txBody>
      </p:sp>
      <p:sp>
        <p:nvSpPr>
          <p:cNvPr id="33" name="Google Shape;33;p6"/>
          <p:cNvSpPr>
            <a:spLocks noGrp="1"/>
          </p:cNvSpPr>
          <p:nvPr>
            <p:ph type="pic" idx="2"/>
          </p:nvPr>
        </p:nvSpPr>
        <p:spPr>
          <a:xfrm>
            <a:off x="602175" y="961425"/>
            <a:ext cx="3456900" cy="2988600"/>
          </a:xfrm>
          <a:prstGeom prst="roundRect">
            <a:avLst>
              <a:gd name="adj" fmla="val 16667"/>
            </a:avLst>
          </a:prstGeom>
          <a:noFill/>
          <a:ln>
            <a:noFill/>
          </a:ln>
        </p:spPr>
      </p:sp>
      <p:sp>
        <p:nvSpPr>
          <p:cNvPr id="34" name="Google Shape;34;p6"/>
          <p:cNvSpPr txBox="1">
            <a:spLocks noGrp="1"/>
          </p:cNvSpPr>
          <p:nvPr>
            <p:ph type="title"/>
          </p:nvPr>
        </p:nvSpPr>
        <p:spPr>
          <a:xfrm>
            <a:off x="4667500" y="616588"/>
            <a:ext cx="3796500" cy="1265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6"/>
          <p:cNvSpPr txBox="1">
            <a:spLocks noGrp="1"/>
          </p:cNvSpPr>
          <p:nvPr>
            <p:ph type="body" idx="1"/>
          </p:nvPr>
        </p:nvSpPr>
        <p:spPr>
          <a:xfrm>
            <a:off x="4667500" y="1985613"/>
            <a:ext cx="4060500" cy="27198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SzPts val="2000"/>
              <a:buChar char="●"/>
              <a:defRPr/>
            </a:lvl1pPr>
            <a:lvl2pPr marL="914400" lvl="1" indent="-330200" rtl="0">
              <a:spcBef>
                <a:spcPts val="0"/>
              </a:spcBef>
              <a:spcAft>
                <a:spcPts val="0"/>
              </a:spcAft>
              <a:buSzPts val="16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nge tekst - zonder beeld" type="twoColTx">
  <p:cSld name="TITLE_AND_TWO_COLUMNS">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
        <p:nvSpPr>
          <p:cNvPr id="38" name="Google Shape;38;p7"/>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7"/>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Clr>
                <a:srgbClr val="758D9A"/>
              </a:buClr>
              <a:buSzPts val="2000"/>
              <a:buChar char="●"/>
              <a:defRPr>
                <a:solidFill>
                  <a:srgbClr val="758D9A"/>
                </a:solidFill>
              </a:defRPr>
            </a:lvl1pPr>
            <a:lvl2pPr marL="914400" lvl="1" indent="-330200">
              <a:spcBef>
                <a:spcPts val="0"/>
              </a:spcBef>
              <a:spcAft>
                <a:spcPts val="0"/>
              </a:spcAft>
              <a:buClr>
                <a:srgbClr val="758D9A"/>
              </a:buClr>
              <a:buSzPts val="1600"/>
              <a:buChar char="○"/>
              <a:defRPr>
                <a:solidFill>
                  <a:srgbClr val="758D9A"/>
                </a:solidFill>
              </a:defRPr>
            </a:lvl2pPr>
            <a:lvl3pPr marL="1371600" lvl="2" indent="-317500">
              <a:spcBef>
                <a:spcPts val="0"/>
              </a:spcBef>
              <a:spcAft>
                <a:spcPts val="0"/>
              </a:spcAft>
              <a:buClr>
                <a:srgbClr val="758D9A"/>
              </a:buClr>
              <a:buSzPts val="1400"/>
              <a:buChar char="■"/>
              <a:defRPr>
                <a:solidFill>
                  <a:srgbClr val="758D9A"/>
                </a:solidFill>
              </a:defRPr>
            </a:lvl3pPr>
            <a:lvl4pPr marL="1828800" lvl="3" indent="-317500">
              <a:spcBef>
                <a:spcPts val="0"/>
              </a:spcBef>
              <a:spcAft>
                <a:spcPts val="0"/>
              </a:spcAft>
              <a:buClr>
                <a:srgbClr val="758D9A"/>
              </a:buClr>
              <a:buSzPts val="1400"/>
              <a:buChar char="●"/>
              <a:defRPr>
                <a:solidFill>
                  <a:srgbClr val="758D9A"/>
                </a:solidFill>
              </a:defRPr>
            </a:lvl4pPr>
            <a:lvl5pPr marL="2286000" lvl="4" indent="-317500">
              <a:spcBef>
                <a:spcPts val="0"/>
              </a:spcBef>
              <a:spcAft>
                <a:spcPts val="0"/>
              </a:spcAft>
              <a:buClr>
                <a:srgbClr val="758D9A"/>
              </a:buClr>
              <a:buSzPts val="1400"/>
              <a:buChar char="○"/>
              <a:defRPr>
                <a:solidFill>
                  <a:srgbClr val="758D9A"/>
                </a:solidFill>
              </a:defRPr>
            </a:lvl5pPr>
            <a:lvl6pPr marL="2743200" lvl="5" indent="-317500">
              <a:spcBef>
                <a:spcPts val="0"/>
              </a:spcBef>
              <a:spcAft>
                <a:spcPts val="0"/>
              </a:spcAft>
              <a:buClr>
                <a:srgbClr val="758D9A"/>
              </a:buClr>
              <a:buSzPts val="1400"/>
              <a:buChar char="■"/>
              <a:defRPr>
                <a:solidFill>
                  <a:srgbClr val="758D9A"/>
                </a:solidFill>
              </a:defRPr>
            </a:lvl6pPr>
            <a:lvl7pPr marL="3200400" lvl="6" indent="-317500">
              <a:spcBef>
                <a:spcPts val="0"/>
              </a:spcBef>
              <a:spcAft>
                <a:spcPts val="0"/>
              </a:spcAft>
              <a:buClr>
                <a:srgbClr val="758D9A"/>
              </a:buClr>
              <a:buSzPts val="1400"/>
              <a:buChar char="●"/>
              <a:defRPr>
                <a:solidFill>
                  <a:srgbClr val="758D9A"/>
                </a:solidFill>
              </a:defRPr>
            </a:lvl7pPr>
            <a:lvl8pPr marL="3657600" lvl="7" indent="-317500">
              <a:spcBef>
                <a:spcPts val="0"/>
              </a:spcBef>
              <a:spcAft>
                <a:spcPts val="0"/>
              </a:spcAft>
              <a:buClr>
                <a:srgbClr val="758D9A"/>
              </a:buClr>
              <a:buSzPts val="1400"/>
              <a:buChar char="○"/>
              <a:defRPr>
                <a:solidFill>
                  <a:srgbClr val="758D9A"/>
                </a:solidFill>
              </a:defRPr>
            </a:lvl8pPr>
            <a:lvl9pPr marL="4114800" lvl="8" indent="-317500">
              <a:spcBef>
                <a:spcPts val="0"/>
              </a:spcBef>
              <a:spcAft>
                <a:spcPts val="0"/>
              </a:spcAft>
              <a:buClr>
                <a:srgbClr val="758D9A"/>
              </a:buClr>
              <a:buSzPts val="1400"/>
              <a:buChar char="■"/>
              <a:defRPr>
                <a:solidFill>
                  <a:srgbClr val="758D9A"/>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 zonder beeld">
  <p:cSld name="MAIN_POINT">
    <p:spTree>
      <p:nvGrpSpPr>
        <p:cNvPr id="1" name="Shape 45"/>
        <p:cNvGrpSpPr/>
        <p:nvPr/>
      </p:nvGrpSpPr>
      <p:grpSpPr>
        <a:xfrm>
          <a:off x="0" y="0"/>
          <a:ext cx="0" cy="0"/>
          <a:chOff x="0" y="0"/>
          <a:chExt cx="0" cy="0"/>
        </a:xfrm>
      </p:grpSpPr>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
        <p:nvSpPr>
          <p:cNvPr id="47" name="Google Shape;47;p9"/>
          <p:cNvSpPr/>
          <p:nvPr/>
        </p:nvSpPr>
        <p:spPr>
          <a:xfrm>
            <a:off x="1219050" y="644600"/>
            <a:ext cx="6705900" cy="35118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 name="Google Shape;48;p9"/>
          <p:cNvSpPr txBox="1">
            <a:spLocks noGrp="1"/>
          </p:cNvSpPr>
          <p:nvPr>
            <p:ph type="title"/>
          </p:nvPr>
        </p:nvSpPr>
        <p:spPr>
          <a:xfrm>
            <a:off x="2673750" y="1767638"/>
            <a:ext cx="3796500" cy="12657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edankt - changemaker contact">
  <p:cSld name="CUSTOM">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64050" y="616750"/>
            <a:ext cx="5895600" cy="1126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a:spLocks noGrp="1"/>
          </p:cNvSpPr>
          <p:nvPr>
            <p:ph type="pic" idx="2"/>
          </p:nvPr>
        </p:nvSpPr>
        <p:spPr>
          <a:xfrm>
            <a:off x="6964675" y="2593550"/>
            <a:ext cx="1858200" cy="1882800"/>
          </a:xfrm>
          <a:prstGeom prst="roundRect">
            <a:avLst>
              <a:gd name="adj" fmla="val 16667"/>
            </a:avLst>
          </a:prstGeom>
          <a:noFill/>
          <a:ln>
            <a:noFill/>
          </a:ln>
        </p:spPr>
      </p:sp>
      <p:sp>
        <p:nvSpPr>
          <p:cNvPr id="79" name="Google Shape;79;p17"/>
          <p:cNvSpPr txBox="1">
            <a:spLocks noGrp="1"/>
          </p:cNvSpPr>
          <p:nvPr>
            <p:ph type="body" idx="1"/>
          </p:nvPr>
        </p:nvSpPr>
        <p:spPr>
          <a:xfrm>
            <a:off x="3849550" y="2593550"/>
            <a:ext cx="2794800" cy="18828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SzPts val="2000"/>
              <a:buChar char="●"/>
              <a:defRPr/>
            </a:lvl1pPr>
            <a:lvl2pPr marL="914400" lvl="1" indent="-330200" rtl="0">
              <a:spcBef>
                <a:spcPts val="0"/>
              </a:spcBef>
              <a:spcAft>
                <a:spcPts val="0"/>
              </a:spcAft>
              <a:buSzPts val="16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edankt - changemaker QR-CODE">
  <p:cSld name="CUSTOM_4">
    <p:spTree>
      <p:nvGrpSpPr>
        <p:cNvPr id="1" name="Shape 80"/>
        <p:cNvGrpSpPr/>
        <p:nvPr/>
      </p:nvGrpSpPr>
      <p:grpSpPr>
        <a:xfrm>
          <a:off x="0" y="0"/>
          <a:ext cx="0" cy="0"/>
          <a:chOff x="0" y="0"/>
          <a:chExt cx="0" cy="0"/>
        </a:xfrm>
      </p:grpSpPr>
      <p:pic>
        <p:nvPicPr>
          <p:cNvPr id="81" name="Google Shape;81;p18"/>
          <p:cNvPicPr preferRelativeResize="0"/>
          <p:nvPr/>
        </p:nvPicPr>
        <p:blipFill>
          <a:blip r:embed="rId2">
            <a:alphaModFix/>
          </a:blip>
          <a:stretch>
            <a:fillRect/>
          </a:stretch>
        </p:blipFill>
        <p:spPr>
          <a:xfrm>
            <a:off x="102575" y="0"/>
            <a:ext cx="8455277" cy="4756101"/>
          </a:xfrm>
          <a:prstGeom prst="rect">
            <a:avLst/>
          </a:prstGeom>
          <a:noFill/>
          <a:ln>
            <a:noFill/>
          </a:ln>
        </p:spPr>
      </p:pic>
      <p:sp>
        <p:nvSpPr>
          <p:cNvPr id="82" name="Google Shape;82;p18"/>
          <p:cNvSpPr>
            <a:spLocks noGrp="1"/>
          </p:cNvSpPr>
          <p:nvPr>
            <p:ph type="pic" idx="2"/>
          </p:nvPr>
        </p:nvSpPr>
        <p:spPr>
          <a:xfrm>
            <a:off x="6964675" y="2593550"/>
            <a:ext cx="1858200" cy="1882800"/>
          </a:xfrm>
          <a:prstGeom prst="roundRect">
            <a:avLst>
              <a:gd name="adj" fmla="val 16667"/>
            </a:avLst>
          </a:prstGeom>
          <a:noFill/>
          <a:ln>
            <a:noFill/>
          </a:ln>
        </p:spPr>
      </p:sp>
      <p:sp>
        <p:nvSpPr>
          <p:cNvPr id="83" name="Google Shape;83;p18"/>
          <p:cNvSpPr txBox="1">
            <a:spLocks noGrp="1"/>
          </p:cNvSpPr>
          <p:nvPr>
            <p:ph type="title"/>
          </p:nvPr>
        </p:nvSpPr>
        <p:spPr>
          <a:xfrm>
            <a:off x="464050" y="616750"/>
            <a:ext cx="5895600" cy="1126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body" idx="1"/>
          </p:nvPr>
        </p:nvSpPr>
        <p:spPr>
          <a:xfrm>
            <a:off x="3849550" y="2593550"/>
            <a:ext cx="2794800" cy="1882800"/>
          </a:xfrm>
          <a:prstGeom prst="rect">
            <a:avLst/>
          </a:prstGeom>
        </p:spPr>
        <p:txBody>
          <a:bodyPr spcFirstLastPara="1" wrap="square" lIns="91425" tIns="91425" rIns="91425" bIns="91425" anchor="t" anchorCtr="0">
            <a:normAutofit/>
          </a:bodyPr>
          <a:lstStyle>
            <a:lvl1pPr marL="457200" lvl="0" indent="-355600" rtl="0">
              <a:spcBef>
                <a:spcPts val="0"/>
              </a:spcBef>
              <a:spcAft>
                <a:spcPts val="0"/>
              </a:spcAft>
              <a:buSzPts val="2000"/>
              <a:buChar char="●"/>
              <a:defRPr/>
            </a:lvl1pPr>
            <a:lvl2pPr marL="914400" lvl="1" indent="-330200" rtl="0">
              <a:spcBef>
                <a:spcPts val="0"/>
              </a:spcBef>
              <a:spcAft>
                <a:spcPts val="0"/>
              </a:spcAft>
              <a:buSzPts val="16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803275" y="273844"/>
            <a:ext cx="7550150" cy="740569"/>
          </a:xfrm>
        </p:spPr>
        <p:txBody>
          <a:bodyPr/>
          <a:lstStyle/>
          <a:p>
            <a:r>
              <a:rPr lang="nl-NL"/>
              <a:t>Klik om de stijl te bewerken</a:t>
            </a:r>
          </a:p>
        </p:txBody>
      </p:sp>
      <p:sp>
        <p:nvSpPr>
          <p:cNvPr id="3" name="Tijdelijke aanduiding voor inhoud 2"/>
          <p:cNvSpPr>
            <a:spLocks noGrp="1"/>
          </p:cNvSpPr>
          <p:nvPr>
            <p:ph sz="quarter" idx="1"/>
          </p:nvPr>
        </p:nvSpPr>
        <p:spPr>
          <a:xfrm>
            <a:off x="803276" y="1164431"/>
            <a:ext cx="3698875" cy="155376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4654551" y="1164431"/>
            <a:ext cx="3698875" cy="1553766"/>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803276" y="2832498"/>
            <a:ext cx="3698875" cy="155376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inhoud 5"/>
          <p:cNvSpPr>
            <a:spLocks noGrp="1"/>
          </p:cNvSpPr>
          <p:nvPr>
            <p:ph sz="quarter" idx="4"/>
          </p:nvPr>
        </p:nvSpPr>
        <p:spPr>
          <a:xfrm>
            <a:off x="4654551" y="2832498"/>
            <a:ext cx="3698875" cy="155376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4">
            <a:extLst>
              <a:ext uri="{FF2B5EF4-FFF2-40B4-BE49-F238E27FC236}">
                <a16:creationId xmlns:a16="http://schemas.microsoft.com/office/drawing/2014/main" id="{AED9245F-0246-9459-3BED-BB0C5372A70D}"/>
              </a:ext>
            </a:extLst>
          </p:cNvPr>
          <p:cNvSpPr>
            <a:spLocks noGrp="1" noChangeArrowheads="1"/>
          </p:cNvSpPr>
          <p:nvPr>
            <p:ph type="dt" sz="half" idx="10"/>
          </p:nvPr>
        </p:nvSpPr>
        <p:spPr/>
        <p:txBody>
          <a:bodyPr/>
          <a:lstStyle>
            <a:lvl1pPr>
              <a:defRPr/>
            </a:lvl1pPr>
          </a:lstStyle>
          <a:p>
            <a:pPr>
              <a:defRPr/>
            </a:pPr>
            <a:endParaRPr lang="nl-NL"/>
          </a:p>
        </p:txBody>
      </p:sp>
      <p:sp>
        <p:nvSpPr>
          <p:cNvPr id="8" name="Footer Placeholder 5">
            <a:extLst>
              <a:ext uri="{FF2B5EF4-FFF2-40B4-BE49-F238E27FC236}">
                <a16:creationId xmlns:a16="http://schemas.microsoft.com/office/drawing/2014/main" id="{85BF9E7D-48E4-B399-30BA-8AB7062BE1BF}"/>
              </a:ext>
            </a:extLst>
          </p:cNvPr>
          <p:cNvSpPr>
            <a:spLocks noGrp="1" noChangeArrowheads="1"/>
          </p:cNvSpPr>
          <p:nvPr>
            <p:ph type="ftr" sz="quarter" idx="11"/>
          </p:nvPr>
        </p:nvSpPr>
        <p:spPr/>
        <p:txBody>
          <a:bodyPr/>
          <a:lstStyle>
            <a:lvl1pPr>
              <a:defRPr/>
            </a:lvl1pPr>
          </a:lstStyle>
          <a:p>
            <a:pPr>
              <a:defRPr/>
            </a:pPr>
            <a:endParaRPr lang="nl-NL"/>
          </a:p>
        </p:txBody>
      </p:sp>
      <p:sp>
        <p:nvSpPr>
          <p:cNvPr id="9" name="Slide Number Placeholder 6">
            <a:extLst>
              <a:ext uri="{FF2B5EF4-FFF2-40B4-BE49-F238E27FC236}">
                <a16:creationId xmlns:a16="http://schemas.microsoft.com/office/drawing/2014/main" id="{2ABEA19A-E379-CE40-F6D4-DDCC1FBA3517}"/>
              </a:ext>
            </a:extLst>
          </p:cNvPr>
          <p:cNvSpPr>
            <a:spLocks noGrp="1" noChangeArrowheads="1"/>
          </p:cNvSpPr>
          <p:nvPr>
            <p:ph type="sldNum" sz="quarter" idx="12"/>
          </p:nvPr>
        </p:nvSpPr>
        <p:spPr/>
        <p:txBody>
          <a:bodyPr/>
          <a:lstStyle>
            <a:lvl1pPr>
              <a:defRPr/>
            </a:lvl1pPr>
          </a:lstStyle>
          <a:p>
            <a:pPr>
              <a:defRPr/>
            </a:pPr>
            <a:fld id="{17920496-FAF6-4700-9127-5ACB9F6DEEFE}" type="slidenum">
              <a:rPr lang="nl-NL" altLang="nl-NL"/>
              <a:pPr>
                <a:defRPr/>
              </a:pPr>
              <a:t>‹#›</a:t>
            </a:fld>
            <a:endParaRPr lang="nl-NL" altLang="nl-NL" sz="975" b="0"/>
          </a:p>
        </p:txBody>
      </p:sp>
    </p:spTree>
    <p:extLst>
      <p:ext uri="{BB962C8B-B14F-4D97-AF65-F5344CB8AC3E}">
        <p14:creationId xmlns:p14="http://schemas.microsoft.com/office/powerpoint/2010/main" val="42828789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4">
            <a:extLst>
              <a:ext uri="{FF2B5EF4-FFF2-40B4-BE49-F238E27FC236}">
                <a16:creationId xmlns:a16="http://schemas.microsoft.com/office/drawing/2014/main" id="{D217BF89-2DE5-FAAF-5305-9B784CC5C512}"/>
              </a:ext>
            </a:extLst>
          </p:cNvPr>
          <p:cNvSpPr>
            <a:spLocks noGrp="1" noChangeArrowheads="1"/>
          </p:cNvSpPr>
          <p:nvPr>
            <p:ph type="dt" sz="half" idx="10"/>
          </p:nvPr>
        </p:nvSpPr>
        <p:spPr/>
        <p:txBody>
          <a:bodyPr/>
          <a:lstStyle>
            <a:lvl1pPr>
              <a:defRPr/>
            </a:lvl1pPr>
          </a:lstStyle>
          <a:p>
            <a:pPr>
              <a:defRPr/>
            </a:pPr>
            <a:endParaRPr lang="nl-NL"/>
          </a:p>
        </p:txBody>
      </p:sp>
      <p:sp>
        <p:nvSpPr>
          <p:cNvPr id="5" name="Footer Placeholder 5">
            <a:extLst>
              <a:ext uri="{FF2B5EF4-FFF2-40B4-BE49-F238E27FC236}">
                <a16:creationId xmlns:a16="http://schemas.microsoft.com/office/drawing/2014/main" id="{FA7F0FDA-AB93-1E74-86FE-B51D2839EEFB}"/>
              </a:ext>
            </a:extLst>
          </p:cNvPr>
          <p:cNvSpPr>
            <a:spLocks noGrp="1" noChangeArrowheads="1"/>
          </p:cNvSpPr>
          <p:nvPr>
            <p:ph type="ftr" sz="quarter" idx="11"/>
          </p:nvPr>
        </p:nvSpPr>
        <p:spPr/>
        <p:txBody>
          <a:bodyPr/>
          <a:lstStyle>
            <a:lvl1pPr>
              <a:defRPr/>
            </a:lvl1pPr>
          </a:lstStyle>
          <a:p>
            <a:pPr>
              <a:defRPr/>
            </a:pPr>
            <a:endParaRPr lang="nl-NL"/>
          </a:p>
        </p:txBody>
      </p:sp>
      <p:sp>
        <p:nvSpPr>
          <p:cNvPr id="6" name="Slide Number Placeholder 6">
            <a:extLst>
              <a:ext uri="{FF2B5EF4-FFF2-40B4-BE49-F238E27FC236}">
                <a16:creationId xmlns:a16="http://schemas.microsoft.com/office/drawing/2014/main" id="{CF5AA10B-2E3A-12F6-7B13-F08B8E88935F}"/>
              </a:ext>
            </a:extLst>
          </p:cNvPr>
          <p:cNvSpPr>
            <a:spLocks noGrp="1" noChangeArrowheads="1"/>
          </p:cNvSpPr>
          <p:nvPr>
            <p:ph type="sldNum" sz="quarter" idx="12"/>
          </p:nvPr>
        </p:nvSpPr>
        <p:spPr/>
        <p:txBody>
          <a:bodyPr/>
          <a:lstStyle>
            <a:lvl1pPr>
              <a:defRPr/>
            </a:lvl1pPr>
          </a:lstStyle>
          <a:p>
            <a:pPr>
              <a:defRPr/>
            </a:pPr>
            <a:fld id="{DC7DC0E8-A99B-48FC-B8C6-4737773A3320}" type="slidenum">
              <a:rPr lang="nl-NL" altLang="nl-NL"/>
              <a:pPr>
                <a:defRPr/>
              </a:pPr>
              <a:t>‹#›</a:t>
            </a:fld>
            <a:endParaRPr lang="nl-NL" altLang="nl-NL" sz="975" b="0"/>
          </a:p>
        </p:txBody>
      </p:sp>
    </p:spTree>
    <p:extLst>
      <p:ext uri="{BB962C8B-B14F-4D97-AF65-F5344CB8AC3E}">
        <p14:creationId xmlns:p14="http://schemas.microsoft.com/office/powerpoint/2010/main" val="386955906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blip>
          <a:stretch>
            <a:fillRect/>
          </a:stretch>
        </p:blipFill>
        <p:spPr>
          <a:xfrm>
            <a:off x="-49550" y="-27875"/>
            <a:ext cx="9243100" cy="5199250"/>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ED037C"/>
              </a:buClr>
              <a:buSzPts val="2600"/>
              <a:buFont typeface="Open Sans"/>
              <a:buNone/>
              <a:defRPr sz="2600" b="1">
                <a:solidFill>
                  <a:srgbClr val="ED037C"/>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55600">
              <a:lnSpc>
                <a:spcPct val="115000"/>
              </a:lnSpc>
              <a:spcBef>
                <a:spcPts val="0"/>
              </a:spcBef>
              <a:spcAft>
                <a:spcPts val="0"/>
              </a:spcAft>
              <a:buClr>
                <a:srgbClr val="748C99"/>
              </a:buClr>
              <a:buSzPts val="2000"/>
              <a:buFont typeface="Open Sans Medium"/>
              <a:buChar char="●"/>
              <a:defRPr sz="2000">
                <a:solidFill>
                  <a:srgbClr val="748C99"/>
                </a:solidFill>
                <a:latin typeface="Open Sans Medium"/>
                <a:ea typeface="Open Sans Medium"/>
                <a:cs typeface="Open Sans Medium"/>
                <a:sym typeface="Open Sans Medium"/>
              </a:defRPr>
            </a:lvl1pPr>
            <a:lvl2pPr marL="914400" lvl="1" indent="-330200">
              <a:lnSpc>
                <a:spcPct val="115000"/>
              </a:lnSpc>
              <a:spcBef>
                <a:spcPts val="0"/>
              </a:spcBef>
              <a:spcAft>
                <a:spcPts val="0"/>
              </a:spcAft>
              <a:buClr>
                <a:srgbClr val="748C99"/>
              </a:buClr>
              <a:buSzPts val="1600"/>
              <a:buFont typeface="Open Sans Medium"/>
              <a:buChar char="○"/>
              <a:defRPr sz="1600">
                <a:solidFill>
                  <a:srgbClr val="748C99"/>
                </a:solidFill>
                <a:latin typeface="Open Sans Medium"/>
                <a:ea typeface="Open Sans Medium"/>
                <a:cs typeface="Open Sans Medium"/>
                <a:sym typeface="Open Sans Medium"/>
              </a:defRPr>
            </a:lvl2pPr>
            <a:lvl3pPr marL="1371600" lvl="2" indent="-317500">
              <a:lnSpc>
                <a:spcPct val="115000"/>
              </a:lnSpc>
              <a:spcBef>
                <a:spcPts val="0"/>
              </a:spcBef>
              <a:spcAft>
                <a:spcPts val="0"/>
              </a:spcAft>
              <a:buClr>
                <a:srgbClr val="748C99"/>
              </a:buClr>
              <a:buSzPts val="1400"/>
              <a:buFont typeface="Open Sans Medium"/>
              <a:buChar char="■"/>
              <a:defRPr>
                <a:solidFill>
                  <a:srgbClr val="748C99"/>
                </a:solidFill>
                <a:latin typeface="Open Sans Medium"/>
                <a:ea typeface="Open Sans Medium"/>
                <a:cs typeface="Open Sans Medium"/>
                <a:sym typeface="Open Sans Medium"/>
              </a:defRPr>
            </a:lvl3pPr>
            <a:lvl4pPr marL="1828800" lvl="3" indent="-317500">
              <a:lnSpc>
                <a:spcPct val="115000"/>
              </a:lnSpc>
              <a:spcBef>
                <a:spcPts val="0"/>
              </a:spcBef>
              <a:spcAft>
                <a:spcPts val="0"/>
              </a:spcAft>
              <a:buClr>
                <a:srgbClr val="748C99"/>
              </a:buClr>
              <a:buSzPts val="1400"/>
              <a:buFont typeface="Open Sans"/>
              <a:buChar char="●"/>
              <a:defRPr>
                <a:solidFill>
                  <a:srgbClr val="748C99"/>
                </a:solidFill>
                <a:latin typeface="Open Sans"/>
                <a:ea typeface="Open Sans"/>
                <a:cs typeface="Open Sans"/>
                <a:sym typeface="Open Sans"/>
              </a:defRPr>
            </a:lvl4pPr>
            <a:lvl5pPr marL="2286000" lvl="4" indent="-317500">
              <a:lnSpc>
                <a:spcPct val="115000"/>
              </a:lnSpc>
              <a:spcBef>
                <a:spcPts val="0"/>
              </a:spcBef>
              <a:spcAft>
                <a:spcPts val="0"/>
              </a:spcAft>
              <a:buClr>
                <a:srgbClr val="748C99"/>
              </a:buClr>
              <a:buSzPts val="1400"/>
              <a:buFont typeface="Open Sans"/>
              <a:buChar char="○"/>
              <a:defRPr>
                <a:solidFill>
                  <a:srgbClr val="748C99"/>
                </a:solidFill>
                <a:latin typeface="Open Sans"/>
                <a:ea typeface="Open Sans"/>
                <a:cs typeface="Open Sans"/>
                <a:sym typeface="Open Sans"/>
              </a:defRPr>
            </a:lvl5pPr>
            <a:lvl6pPr marL="2743200" lvl="5" indent="-317500">
              <a:lnSpc>
                <a:spcPct val="115000"/>
              </a:lnSpc>
              <a:spcBef>
                <a:spcPts val="0"/>
              </a:spcBef>
              <a:spcAft>
                <a:spcPts val="0"/>
              </a:spcAft>
              <a:buClr>
                <a:srgbClr val="748C99"/>
              </a:buClr>
              <a:buSzPts val="1400"/>
              <a:buFont typeface="Open Sans"/>
              <a:buChar char="■"/>
              <a:defRPr>
                <a:solidFill>
                  <a:srgbClr val="748C99"/>
                </a:solidFill>
                <a:latin typeface="Open Sans"/>
                <a:ea typeface="Open Sans"/>
                <a:cs typeface="Open Sans"/>
                <a:sym typeface="Open Sans"/>
              </a:defRPr>
            </a:lvl6pPr>
            <a:lvl7pPr marL="3200400" lvl="6" indent="-317500">
              <a:lnSpc>
                <a:spcPct val="115000"/>
              </a:lnSpc>
              <a:spcBef>
                <a:spcPts val="0"/>
              </a:spcBef>
              <a:spcAft>
                <a:spcPts val="0"/>
              </a:spcAft>
              <a:buClr>
                <a:srgbClr val="748C99"/>
              </a:buClr>
              <a:buSzPts val="1400"/>
              <a:buFont typeface="Open Sans"/>
              <a:buChar char="●"/>
              <a:defRPr>
                <a:solidFill>
                  <a:srgbClr val="748C99"/>
                </a:solidFill>
                <a:latin typeface="Open Sans"/>
                <a:ea typeface="Open Sans"/>
                <a:cs typeface="Open Sans"/>
                <a:sym typeface="Open Sans"/>
              </a:defRPr>
            </a:lvl7pPr>
            <a:lvl8pPr marL="3657600" lvl="7" indent="-317500">
              <a:lnSpc>
                <a:spcPct val="115000"/>
              </a:lnSpc>
              <a:spcBef>
                <a:spcPts val="0"/>
              </a:spcBef>
              <a:spcAft>
                <a:spcPts val="0"/>
              </a:spcAft>
              <a:buClr>
                <a:srgbClr val="748C99"/>
              </a:buClr>
              <a:buSzPts val="1400"/>
              <a:buFont typeface="Open Sans"/>
              <a:buChar char="○"/>
              <a:defRPr>
                <a:solidFill>
                  <a:srgbClr val="748C99"/>
                </a:solidFill>
                <a:latin typeface="Open Sans"/>
                <a:ea typeface="Open Sans"/>
                <a:cs typeface="Open Sans"/>
                <a:sym typeface="Open Sans"/>
              </a:defRPr>
            </a:lvl8pPr>
            <a:lvl9pPr marL="4114800" lvl="8" indent="-317500">
              <a:lnSpc>
                <a:spcPct val="115000"/>
              </a:lnSpc>
              <a:spcBef>
                <a:spcPts val="0"/>
              </a:spcBef>
              <a:spcAft>
                <a:spcPts val="0"/>
              </a:spcAft>
              <a:buClr>
                <a:srgbClr val="748C99"/>
              </a:buClr>
              <a:buSzPts val="1400"/>
              <a:buFont typeface="Open Sans"/>
              <a:buChar char="■"/>
              <a:defRPr>
                <a:solidFill>
                  <a:srgbClr val="748C99"/>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63" r:id="rId6"/>
    <p:sldLayoutId id="2147483664" r:id="rId7"/>
    <p:sldLayoutId id="2147483666" r:id="rId8"/>
    <p:sldLayoutId id="2147483667" r:id="rId9"/>
    <p:sldLayoutId id="2147483668" r:id="rId10"/>
  </p:sldLayoutIdLst>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www.db.od.mah.se/car/data/prevdiet.html"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ivorenkruis.org/programmas/gigagaaf-to-go/uitle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gdflevoland.nl/professional/scholen-en-kinderopvang/mondzorg-0-4-jaar/"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jeugdengezinutrecht.nl/pagina/locatie-amazonedreef/740687"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hyperlink" Target="mailto:richtlijn@ncj.nl"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hyperlink" Target="mailto:hristiyanna.ivanova@tno.nl" TargetMode="External"/><Relationship Id="rId4" Type="http://schemas.openxmlformats.org/officeDocument/2006/relationships/hyperlink" Target="mailto:eline.vlasblom@tno.n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311700" y="479675"/>
            <a:ext cx="3796500" cy="126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JGZ-richtlijn Mondzorg</a:t>
            </a:r>
            <a:endParaRPr dirty="0"/>
          </a:p>
        </p:txBody>
      </p:sp>
      <p:sp>
        <p:nvSpPr>
          <p:cNvPr id="96" name="Google Shape;96;p20"/>
          <p:cNvSpPr txBox="1">
            <a:spLocks noGrp="1"/>
          </p:cNvSpPr>
          <p:nvPr>
            <p:ph type="subTitle" idx="1"/>
          </p:nvPr>
        </p:nvSpPr>
        <p:spPr>
          <a:xfrm>
            <a:off x="311700" y="1745375"/>
            <a:ext cx="3633600" cy="875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nl"/>
              <a:t>Scholing voor implementatie  </a:t>
            </a:r>
            <a:endParaRPr/>
          </a:p>
        </p:txBody>
      </p:sp>
      <p:pic>
        <p:nvPicPr>
          <p:cNvPr id="5" name="Picture 4">
            <a:extLst>
              <a:ext uri="{FF2B5EF4-FFF2-40B4-BE49-F238E27FC236}">
                <a16:creationId xmlns:a16="http://schemas.microsoft.com/office/drawing/2014/main" id="{359A4A5B-C998-2173-4DD2-03C07B251D30}"/>
              </a:ext>
            </a:extLst>
          </p:cNvPr>
          <p:cNvPicPr>
            <a:picLocks noChangeAspect="1"/>
          </p:cNvPicPr>
          <p:nvPr/>
        </p:nvPicPr>
        <p:blipFill>
          <a:blip r:embed="rId3"/>
          <a:stretch>
            <a:fillRect/>
          </a:stretch>
        </p:blipFill>
        <p:spPr>
          <a:xfrm>
            <a:off x="6426858" y="1287292"/>
            <a:ext cx="2353716" cy="2357929"/>
          </a:xfrm>
          <a:prstGeom prst="rect">
            <a:avLst/>
          </a:prstGeom>
        </p:spPr>
      </p:pic>
      <p:pic>
        <p:nvPicPr>
          <p:cNvPr id="7" name="Picture 6">
            <a:extLst>
              <a:ext uri="{FF2B5EF4-FFF2-40B4-BE49-F238E27FC236}">
                <a16:creationId xmlns:a16="http://schemas.microsoft.com/office/drawing/2014/main" id="{100FD700-84D8-212E-24EE-480F2E6F18C4}"/>
              </a:ext>
            </a:extLst>
          </p:cNvPr>
          <p:cNvPicPr>
            <a:picLocks noChangeAspect="1"/>
          </p:cNvPicPr>
          <p:nvPr/>
        </p:nvPicPr>
        <p:blipFill>
          <a:blip r:embed="rId4"/>
          <a:stretch>
            <a:fillRect/>
          </a:stretch>
        </p:blipFill>
        <p:spPr>
          <a:xfrm>
            <a:off x="3807216" y="58075"/>
            <a:ext cx="2457172" cy="2435772"/>
          </a:xfrm>
          <a:prstGeom prst="rect">
            <a:avLst/>
          </a:prstGeom>
        </p:spPr>
      </p:pic>
      <p:pic>
        <p:nvPicPr>
          <p:cNvPr id="8" name="Picture 7">
            <a:extLst>
              <a:ext uri="{FF2B5EF4-FFF2-40B4-BE49-F238E27FC236}">
                <a16:creationId xmlns:a16="http://schemas.microsoft.com/office/drawing/2014/main" id="{AFF1C259-2834-1F2E-6FCC-2AB4045E5280}"/>
              </a:ext>
            </a:extLst>
          </p:cNvPr>
          <p:cNvPicPr>
            <a:picLocks noChangeAspect="1"/>
          </p:cNvPicPr>
          <p:nvPr/>
        </p:nvPicPr>
        <p:blipFill>
          <a:blip r:embed="rId5"/>
          <a:stretch>
            <a:fillRect/>
          </a:stretch>
        </p:blipFill>
        <p:spPr>
          <a:xfrm>
            <a:off x="3807217" y="2571750"/>
            <a:ext cx="2457171" cy="21819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6F21-212A-DBCB-9551-455A6703AD20}"/>
              </a:ext>
            </a:extLst>
          </p:cNvPr>
          <p:cNvSpPr>
            <a:spLocks noGrp="1"/>
          </p:cNvSpPr>
          <p:nvPr>
            <p:ph type="title"/>
          </p:nvPr>
        </p:nvSpPr>
        <p:spPr/>
        <p:txBody>
          <a:bodyPr/>
          <a:lstStyle/>
          <a:p>
            <a:r>
              <a:rPr lang="nl-NL" dirty="0"/>
              <a:t>Begrippen 1</a:t>
            </a:r>
          </a:p>
        </p:txBody>
      </p:sp>
      <p:sp>
        <p:nvSpPr>
          <p:cNvPr id="3" name="Text Placeholder 2">
            <a:extLst>
              <a:ext uri="{FF2B5EF4-FFF2-40B4-BE49-F238E27FC236}">
                <a16:creationId xmlns:a16="http://schemas.microsoft.com/office/drawing/2014/main" id="{663CAD83-AB54-3FCB-0E2F-7818B7E6EA70}"/>
              </a:ext>
            </a:extLst>
          </p:cNvPr>
          <p:cNvSpPr>
            <a:spLocks noGrp="1"/>
          </p:cNvSpPr>
          <p:nvPr>
            <p:ph type="body" idx="1"/>
          </p:nvPr>
        </p:nvSpPr>
        <p:spPr/>
        <p:txBody>
          <a:bodyPr>
            <a:normAutofit/>
          </a:bodyPr>
          <a:lstStyle/>
          <a:p>
            <a:r>
              <a:rPr lang="nl-NL" dirty="0"/>
              <a:t>Mondgezondheid: de mogelijkheid om te spreken, lachen, ruiken, proeven, aan te raken, kauwen, bijten, zonder pijn, ongemak en dentale of </a:t>
            </a:r>
            <a:r>
              <a:rPr lang="nl-NL" dirty="0" err="1"/>
              <a:t>cranio</a:t>
            </a:r>
            <a:r>
              <a:rPr lang="nl-NL" dirty="0"/>
              <a:t>-faciale ziekten</a:t>
            </a:r>
            <a:br>
              <a:rPr lang="nl-NL" dirty="0"/>
            </a:br>
            <a:endParaRPr lang="nl-NL" dirty="0"/>
          </a:p>
          <a:p>
            <a:r>
              <a:rPr lang="nl-NL" dirty="0"/>
              <a:t>Gebitselementen: tanden en kiezen</a:t>
            </a:r>
          </a:p>
        </p:txBody>
      </p:sp>
    </p:spTree>
    <p:extLst>
      <p:ext uri="{BB962C8B-B14F-4D97-AF65-F5344CB8AC3E}">
        <p14:creationId xmlns:p14="http://schemas.microsoft.com/office/powerpoint/2010/main" val="411295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8785-3A26-9736-393C-5C28D35FA503}"/>
              </a:ext>
            </a:extLst>
          </p:cNvPr>
          <p:cNvSpPr>
            <a:spLocks noGrp="1"/>
          </p:cNvSpPr>
          <p:nvPr>
            <p:ph type="title"/>
          </p:nvPr>
        </p:nvSpPr>
        <p:spPr>
          <a:xfrm>
            <a:off x="311700" y="80902"/>
            <a:ext cx="8073000" cy="658200"/>
          </a:xfrm>
        </p:spPr>
        <p:txBody>
          <a:bodyPr/>
          <a:lstStyle/>
          <a:p>
            <a:r>
              <a:rPr lang="nl-NL" dirty="0"/>
              <a:t>Normale ontwikkeling: Doorbraakschema</a:t>
            </a:r>
          </a:p>
        </p:txBody>
      </p:sp>
      <p:pic>
        <p:nvPicPr>
          <p:cNvPr id="11" name="Picture 10">
            <a:extLst>
              <a:ext uri="{FF2B5EF4-FFF2-40B4-BE49-F238E27FC236}">
                <a16:creationId xmlns:a16="http://schemas.microsoft.com/office/drawing/2014/main" id="{53B76632-EE65-A932-A8F4-41A2434622E7}"/>
              </a:ext>
            </a:extLst>
          </p:cNvPr>
          <p:cNvPicPr>
            <a:picLocks noChangeAspect="1"/>
          </p:cNvPicPr>
          <p:nvPr/>
        </p:nvPicPr>
        <p:blipFill>
          <a:blip r:embed="rId3"/>
          <a:stretch>
            <a:fillRect/>
          </a:stretch>
        </p:blipFill>
        <p:spPr>
          <a:xfrm>
            <a:off x="3323085" y="670133"/>
            <a:ext cx="5619404" cy="3956858"/>
          </a:xfrm>
          <a:prstGeom prst="rect">
            <a:avLst/>
          </a:prstGeom>
        </p:spPr>
      </p:pic>
    </p:spTree>
    <p:extLst>
      <p:ext uri="{BB962C8B-B14F-4D97-AF65-F5344CB8AC3E}">
        <p14:creationId xmlns:p14="http://schemas.microsoft.com/office/powerpoint/2010/main" val="1288124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DBB3-57D0-AF79-9A72-B24E9113072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D45C414-9DCA-FC5D-6456-6A990FDD7375}"/>
              </a:ext>
            </a:extLst>
          </p:cNvPr>
          <p:cNvSpPr>
            <a:spLocks noGrp="1"/>
          </p:cNvSpPr>
          <p:nvPr>
            <p:ph type="body" idx="1"/>
          </p:nvPr>
        </p:nvSpPr>
        <p:spPr>
          <a:xfrm>
            <a:off x="311700" y="763856"/>
            <a:ext cx="8185755" cy="4158527"/>
          </a:xfrm>
        </p:spPr>
        <p:txBody>
          <a:bodyPr>
            <a:normAutofit fontScale="92500" lnSpcReduction="20000"/>
          </a:bodyPr>
          <a:lstStyle/>
          <a:p>
            <a:r>
              <a:rPr lang="nl-NL" dirty="0"/>
              <a:t>Melkgebit </a:t>
            </a:r>
          </a:p>
          <a:p>
            <a:pPr lvl="1"/>
            <a:r>
              <a:rPr lang="nl-NL" dirty="0"/>
              <a:t>6 </a:t>
            </a:r>
            <a:r>
              <a:rPr lang="nl-NL" dirty="0" err="1"/>
              <a:t>mnd</a:t>
            </a:r>
            <a:r>
              <a:rPr lang="nl-NL" dirty="0"/>
              <a:t> – 2,5 jaar compleet</a:t>
            </a:r>
          </a:p>
          <a:p>
            <a:endParaRPr lang="nl-NL" dirty="0"/>
          </a:p>
          <a:p>
            <a:endParaRPr lang="nl-NL" dirty="0"/>
          </a:p>
          <a:p>
            <a:r>
              <a:rPr lang="nl-NL" dirty="0"/>
              <a:t>Eerste wisselfase</a:t>
            </a:r>
          </a:p>
          <a:p>
            <a:pPr lvl="1"/>
            <a:r>
              <a:rPr lang="nl-NL" dirty="0"/>
              <a:t>6-8 jaar</a:t>
            </a:r>
          </a:p>
          <a:p>
            <a:endParaRPr lang="nl-NL" dirty="0"/>
          </a:p>
          <a:p>
            <a:endParaRPr lang="nl-NL" dirty="0"/>
          </a:p>
          <a:p>
            <a:r>
              <a:rPr lang="nl-NL" dirty="0"/>
              <a:t>Tweede wisselfase</a:t>
            </a:r>
          </a:p>
          <a:p>
            <a:pPr lvl="1"/>
            <a:r>
              <a:rPr lang="nl-NL" dirty="0"/>
              <a:t>9-11/12 jaar</a:t>
            </a:r>
          </a:p>
          <a:p>
            <a:pPr marL="101600" indent="0">
              <a:buNone/>
            </a:pPr>
            <a:br>
              <a:rPr lang="nl-NL" dirty="0"/>
            </a:br>
            <a:endParaRPr lang="nl-NL" dirty="0"/>
          </a:p>
          <a:p>
            <a:endParaRPr lang="nl-NL" dirty="0"/>
          </a:p>
          <a:p>
            <a:r>
              <a:rPr lang="nl-NL" dirty="0"/>
              <a:t>Blijvend gebit</a:t>
            </a:r>
          </a:p>
          <a:p>
            <a:pPr lvl="1"/>
            <a:r>
              <a:rPr lang="nl-NL" dirty="0"/>
              <a:t>Vanaf 11/12 jaar</a:t>
            </a:r>
          </a:p>
          <a:p>
            <a:endParaRPr lang="nl-NL" dirty="0"/>
          </a:p>
          <a:p>
            <a:endParaRPr lang="nl-NL" dirty="0"/>
          </a:p>
        </p:txBody>
      </p:sp>
      <p:pic>
        <p:nvPicPr>
          <p:cNvPr id="5" name="Picture 4">
            <a:extLst>
              <a:ext uri="{FF2B5EF4-FFF2-40B4-BE49-F238E27FC236}">
                <a16:creationId xmlns:a16="http://schemas.microsoft.com/office/drawing/2014/main" id="{73943189-16DF-7A81-ED5B-4FDD8F5E0416}"/>
              </a:ext>
            </a:extLst>
          </p:cNvPr>
          <p:cNvPicPr>
            <a:picLocks noChangeAspect="1"/>
          </p:cNvPicPr>
          <p:nvPr/>
        </p:nvPicPr>
        <p:blipFill>
          <a:blip r:embed="rId3"/>
          <a:srcRect l="38528" t="45791" r="22945" b="41998"/>
          <a:stretch/>
        </p:blipFill>
        <p:spPr>
          <a:xfrm>
            <a:off x="4083639" y="815632"/>
            <a:ext cx="1559506" cy="658673"/>
          </a:xfrm>
          <a:prstGeom prst="rect">
            <a:avLst/>
          </a:prstGeom>
        </p:spPr>
      </p:pic>
      <p:pic>
        <p:nvPicPr>
          <p:cNvPr id="6" name="Picture 5">
            <a:extLst>
              <a:ext uri="{FF2B5EF4-FFF2-40B4-BE49-F238E27FC236}">
                <a16:creationId xmlns:a16="http://schemas.microsoft.com/office/drawing/2014/main" id="{5FD912DA-C09C-F2BE-6433-B1E45E1CC300}"/>
              </a:ext>
            </a:extLst>
          </p:cNvPr>
          <p:cNvPicPr>
            <a:picLocks noChangeAspect="1"/>
          </p:cNvPicPr>
          <p:nvPr/>
        </p:nvPicPr>
        <p:blipFill>
          <a:blip r:embed="rId4"/>
          <a:srcRect l="32024" t="55004" r="10520" b="17197"/>
          <a:stretch/>
        </p:blipFill>
        <p:spPr>
          <a:xfrm>
            <a:off x="4083639" y="1597023"/>
            <a:ext cx="1559506" cy="1028054"/>
          </a:xfrm>
          <a:prstGeom prst="rect">
            <a:avLst/>
          </a:prstGeom>
        </p:spPr>
      </p:pic>
      <p:pic>
        <p:nvPicPr>
          <p:cNvPr id="7" name="Picture 6">
            <a:extLst>
              <a:ext uri="{FF2B5EF4-FFF2-40B4-BE49-F238E27FC236}">
                <a16:creationId xmlns:a16="http://schemas.microsoft.com/office/drawing/2014/main" id="{BD45C1B2-80F3-5856-DAE9-936BB1F5CCB5}"/>
              </a:ext>
            </a:extLst>
          </p:cNvPr>
          <p:cNvPicPr>
            <a:picLocks noChangeAspect="1"/>
          </p:cNvPicPr>
          <p:nvPr/>
        </p:nvPicPr>
        <p:blipFill>
          <a:blip r:embed="rId5"/>
          <a:stretch>
            <a:fillRect/>
          </a:stretch>
        </p:blipFill>
        <p:spPr>
          <a:xfrm>
            <a:off x="4102112" y="2703541"/>
            <a:ext cx="1549365" cy="993665"/>
          </a:xfrm>
          <a:prstGeom prst="rect">
            <a:avLst/>
          </a:prstGeom>
        </p:spPr>
      </p:pic>
      <p:pic>
        <p:nvPicPr>
          <p:cNvPr id="8" name="Picture 7">
            <a:extLst>
              <a:ext uri="{FF2B5EF4-FFF2-40B4-BE49-F238E27FC236}">
                <a16:creationId xmlns:a16="http://schemas.microsoft.com/office/drawing/2014/main" id="{CFEDC17D-44BF-000D-2661-53F7A363E273}"/>
              </a:ext>
            </a:extLst>
          </p:cNvPr>
          <p:cNvPicPr>
            <a:picLocks noChangeAspect="1"/>
          </p:cNvPicPr>
          <p:nvPr/>
        </p:nvPicPr>
        <p:blipFill>
          <a:blip r:embed="rId6"/>
          <a:stretch>
            <a:fillRect/>
          </a:stretch>
        </p:blipFill>
        <p:spPr>
          <a:xfrm>
            <a:off x="4083639" y="3828997"/>
            <a:ext cx="2252506" cy="943637"/>
          </a:xfrm>
          <a:prstGeom prst="rect">
            <a:avLst/>
          </a:prstGeom>
        </p:spPr>
      </p:pic>
      <p:sp>
        <p:nvSpPr>
          <p:cNvPr id="2" name="Title 1">
            <a:extLst>
              <a:ext uri="{FF2B5EF4-FFF2-40B4-BE49-F238E27FC236}">
                <a16:creationId xmlns:a16="http://schemas.microsoft.com/office/drawing/2014/main" id="{CCCAB848-35CA-A18D-94EF-14C9759E2411}"/>
              </a:ext>
            </a:extLst>
          </p:cNvPr>
          <p:cNvSpPr>
            <a:spLocks noGrp="1"/>
          </p:cNvSpPr>
          <p:nvPr>
            <p:ph type="title"/>
          </p:nvPr>
        </p:nvSpPr>
        <p:spPr>
          <a:xfrm>
            <a:off x="311700" y="60156"/>
            <a:ext cx="8073000" cy="658200"/>
          </a:xfrm>
        </p:spPr>
        <p:txBody>
          <a:bodyPr/>
          <a:lstStyle/>
          <a:p>
            <a:r>
              <a:rPr lang="nl-NL" dirty="0"/>
              <a:t>Normale ontwikkeling </a:t>
            </a:r>
          </a:p>
        </p:txBody>
      </p:sp>
      <p:pic>
        <p:nvPicPr>
          <p:cNvPr id="15" name="Picture 14">
            <a:extLst>
              <a:ext uri="{FF2B5EF4-FFF2-40B4-BE49-F238E27FC236}">
                <a16:creationId xmlns:a16="http://schemas.microsoft.com/office/drawing/2014/main" id="{5AE04B0B-B37C-FC9C-F15D-31350BF383F8}"/>
              </a:ext>
            </a:extLst>
          </p:cNvPr>
          <p:cNvPicPr>
            <a:picLocks noChangeAspect="1"/>
          </p:cNvPicPr>
          <p:nvPr/>
        </p:nvPicPr>
        <p:blipFill>
          <a:blip r:embed="rId7"/>
          <a:stretch>
            <a:fillRect/>
          </a:stretch>
        </p:blipFill>
        <p:spPr>
          <a:xfrm>
            <a:off x="6336145" y="718356"/>
            <a:ext cx="1659574" cy="943883"/>
          </a:xfrm>
          <a:prstGeom prst="rect">
            <a:avLst/>
          </a:prstGeom>
        </p:spPr>
      </p:pic>
    </p:spTree>
    <p:extLst>
      <p:ext uri="{BB962C8B-B14F-4D97-AF65-F5344CB8AC3E}">
        <p14:creationId xmlns:p14="http://schemas.microsoft.com/office/powerpoint/2010/main" val="109613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E20C-70E1-5494-4800-3991A767B9FC}"/>
              </a:ext>
            </a:extLst>
          </p:cNvPr>
          <p:cNvSpPr>
            <a:spLocks noGrp="1"/>
          </p:cNvSpPr>
          <p:nvPr>
            <p:ph type="title"/>
          </p:nvPr>
        </p:nvSpPr>
        <p:spPr>
          <a:xfrm>
            <a:off x="311700" y="145557"/>
            <a:ext cx="8073000" cy="658200"/>
          </a:xfrm>
        </p:spPr>
        <p:txBody>
          <a:bodyPr/>
          <a:lstStyle/>
          <a:p>
            <a:pPr algn="ctr"/>
            <a:r>
              <a:rPr lang="nl-NL" dirty="0"/>
              <a:t>Het is druk in de kaak van een kind </a:t>
            </a:r>
          </a:p>
        </p:txBody>
      </p:sp>
      <p:pic>
        <p:nvPicPr>
          <p:cNvPr id="3" name="Picture 2">
            <a:extLst>
              <a:ext uri="{FF2B5EF4-FFF2-40B4-BE49-F238E27FC236}">
                <a16:creationId xmlns:a16="http://schemas.microsoft.com/office/drawing/2014/main" id="{7AE9393D-1D51-A19C-0E1F-AEACBA0E5B0B}"/>
              </a:ext>
            </a:extLst>
          </p:cNvPr>
          <p:cNvPicPr>
            <a:picLocks noChangeAspect="1"/>
          </p:cNvPicPr>
          <p:nvPr/>
        </p:nvPicPr>
        <p:blipFill>
          <a:blip r:embed="rId3"/>
          <a:stretch>
            <a:fillRect/>
          </a:stretch>
        </p:blipFill>
        <p:spPr>
          <a:xfrm>
            <a:off x="1432004" y="863903"/>
            <a:ext cx="6071186" cy="3415693"/>
          </a:xfrm>
          <a:prstGeom prst="rect">
            <a:avLst/>
          </a:prstGeom>
        </p:spPr>
      </p:pic>
    </p:spTree>
    <p:extLst>
      <p:ext uri="{BB962C8B-B14F-4D97-AF65-F5344CB8AC3E}">
        <p14:creationId xmlns:p14="http://schemas.microsoft.com/office/powerpoint/2010/main" val="141451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E768-1D36-B2DB-CEB2-43D70E87AC10}"/>
              </a:ext>
            </a:extLst>
          </p:cNvPr>
          <p:cNvSpPr>
            <a:spLocks noGrp="1"/>
          </p:cNvSpPr>
          <p:nvPr>
            <p:ph type="title"/>
          </p:nvPr>
        </p:nvSpPr>
        <p:spPr/>
        <p:txBody>
          <a:bodyPr/>
          <a:lstStyle/>
          <a:p>
            <a:r>
              <a:rPr lang="nl-NL" dirty="0"/>
              <a:t>Meest voorkomende gebitsproblemen jeugd</a:t>
            </a:r>
          </a:p>
        </p:txBody>
      </p:sp>
      <p:sp>
        <p:nvSpPr>
          <p:cNvPr id="3" name="Text Placeholder 2">
            <a:extLst>
              <a:ext uri="{FF2B5EF4-FFF2-40B4-BE49-F238E27FC236}">
                <a16:creationId xmlns:a16="http://schemas.microsoft.com/office/drawing/2014/main" id="{723DD1C6-9380-9B8F-EF3D-F29F3E47DA3E}"/>
              </a:ext>
            </a:extLst>
          </p:cNvPr>
          <p:cNvSpPr>
            <a:spLocks noGrp="1"/>
          </p:cNvSpPr>
          <p:nvPr>
            <p:ph type="body" idx="1"/>
          </p:nvPr>
        </p:nvSpPr>
        <p:spPr/>
        <p:txBody>
          <a:bodyPr/>
          <a:lstStyle/>
          <a:p>
            <a:r>
              <a:rPr lang="nl-NL" dirty="0"/>
              <a:t>Cariës (gaatjes)</a:t>
            </a:r>
          </a:p>
          <a:p>
            <a:r>
              <a:rPr lang="nl-NL" dirty="0"/>
              <a:t>Gebitsslijtage</a:t>
            </a:r>
          </a:p>
          <a:p>
            <a:r>
              <a:rPr lang="nl-NL" dirty="0"/>
              <a:t>Standsafwijkingen gebitselementen</a:t>
            </a:r>
          </a:p>
          <a:p>
            <a:endParaRPr lang="nl-NL" dirty="0"/>
          </a:p>
          <a:p>
            <a:pPr marL="101600" indent="0">
              <a:buNone/>
            </a:pPr>
            <a:endParaRPr lang="nl-NL" dirty="0"/>
          </a:p>
          <a:p>
            <a:pPr marL="101600" indent="0">
              <a:buNone/>
            </a:pPr>
            <a:r>
              <a:rPr lang="nl-NL" b="1" dirty="0"/>
              <a:t>Deze richtlijn richt zich op cariës, cariëspreventie en samenwerking JGZ-mondzorgverleners</a:t>
            </a:r>
          </a:p>
        </p:txBody>
      </p:sp>
    </p:spTree>
    <p:extLst>
      <p:ext uri="{BB962C8B-B14F-4D97-AF65-F5344CB8AC3E}">
        <p14:creationId xmlns:p14="http://schemas.microsoft.com/office/powerpoint/2010/main" val="2589795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51A90-310B-B70A-0113-4B05FA4B6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E2E10-1A1D-4F95-41F9-E40B7F7A9243}"/>
              </a:ext>
            </a:extLst>
          </p:cNvPr>
          <p:cNvSpPr>
            <a:spLocks noGrp="1"/>
          </p:cNvSpPr>
          <p:nvPr>
            <p:ph type="title"/>
          </p:nvPr>
        </p:nvSpPr>
        <p:spPr/>
        <p:txBody>
          <a:bodyPr/>
          <a:lstStyle/>
          <a:p>
            <a:r>
              <a:rPr lang="nl-NL" dirty="0"/>
              <a:t>Begrippen 2</a:t>
            </a:r>
          </a:p>
        </p:txBody>
      </p:sp>
      <p:sp>
        <p:nvSpPr>
          <p:cNvPr id="3" name="Text Placeholder 2">
            <a:extLst>
              <a:ext uri="{FF2B5EF4-FFF2-40B4-BE49-F238E27FC236}">
                <a16:creationId xmlns:a16="http://schemas.microsoft.com/office/drawing/2014/main" id="{3F514BFB-11B6-DA1F-71A4-D29AA5F43D9C}"/>
              </a:ext>
            </a:extLst>
          </p:cNvPr>
          <p:cNvSpPr>
            <a:spLocks noGrp="1"/>
          </p:cNvSpPr>
          <p:nvPr>
            <p:ph type="body" idx="1"/>
          </p:nvPr>
        </p:nvSpPr>
        <p:spPr/>
        <p:txBody>
          <a:bodyPr>
            <a:normAutofit/>
          </a:bodyPr>
          <a:lstStyle/>
          <a:p>
            <a:r>
              <a:rPr lang="nl-NL" dirty="0"/>
              <a:t>Cariës: ziekteproces waarbij tandbederf of gaatjes ontstaan</a:t>
            </a:r>
          </a:p>
        </p:txBody>
      </p:sp>
    </p:spTree>
    <p:extLst>
      <p:ext uri="{BB962C8B-B14F-4D97-AF65-F5344CB8AC3E}">
        <p14:creationId xmlns:p14="http://schemas.microsoft.com/office/powerpoint/2010/main" val="402509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1B3B-FE50-B0EE-C159-A828E812C572}"/>
              </a:ext>
            </a:extLst>
          </p:cNvPr>
          <p:cNvSpPr>
            <a:spLocks noGrp="1"/>
          </p:cNvSpPr>
          <p:nvPr>
            <p:ph type="title"/>
          </p:nvPr>
        </p:nvSpPr>
        <p:spPr/>
        <p:txBody>
          <a:bodyPr/>
          <a:lstStyle/>
          <a:p>
            <a:r>
              <a:rPr lang="nl-NL" dirty="0"/>
              <a:t>Cariësetiologie: </a:t>
            </a:r>
            <a:r>
              <a:rPr lang="nl-NL" dirty="0" err="1"/>
              <a:t>Keyes</a:t>
            </a:r>
            <a:r>
              <a:rPr lang="nl-NL" dirty="0"/>
              <a:t> triade</a:t>
            </a:r>
          </a:p>
        </p:txBody>
      </p:sp>
      <p:pic>
        <p:nvPicPr>
          <p:cNvPr id="4" name="Picture 7" descr="keyes triade">
            <a:extLst>
              <a:ext uri="{FF2B5EF4-FFF2-40B4-BE49-F238E27FC236}">
                <a16:creationId xmlns:a16="http://schemas.microsoft.com/office/drawing/2014/main" id="{489E760F-0888-A08D-CF00-119843614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25881" y="1405808"/>
            <a:ext cx="3513627" cy="263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2">
            <a:extLst>
              <a:ext uri="{FF2B5EF4-FFF2-40B4-BE49-F238E27FC236}">
                <a16:creationId xmlns:a16="http://schemas.microsoft.com/office/drawing/2014/main" id="{3A011B99-66AE-0573-2C61-E73D46A97B75}"/>
              </a:ext>
            </a:extLst>
          </p:cNvPr>
          <p:cNvSpPr txBox="1">
            <a:spLocks noChangeArrowheads="1"/>
          </p:cNvSpPr>
          <p:nvPr/>
        </p:nvSpPr>
        <p:spPr bwMode="auto">
          <a:xfrm>
            <a:off x="533401" y="4402927"/>
            <a:ext cx="171652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buClr>
                <a:schemeClr val="tx2"/>
              </a:buClr>
              <a:buChar char="•"/>
              <a:defRPr sz="2200" b="1">
                <a:solidFill>
                  <a:schemeClr val="tx1"/>
                </a:solidFill>
                <a:latin typeface="Times New Roman" panose="02020603050405020304" pitchFamily="18" charset="0"/>
              </a:defRPr>
            </a:lvl1pPr>
            <a:lvl2pPr marL="742950" indent="-285750">
              <a:lnSpc>
                <a:spcPct val="120000"/>
              </a:lnSpc>
              <a:buClr>
                <a:schemeClr val="tx2"/>
              </a:buClr>
              <a:buChar char="•"/>
              <a:defRPr sz="1700">
                <a:solidFill>
                  <a:schemeClr val="tx1"/>
                </a:solidFill>
                <a:latin typeface="Times New Roman" panose="02020603050405020304" pitchFamily="18" charset="0"/>
              </a:defRPr>
            </a:lvl2pPr>
            <a:lvl3pPr marL="1143000" indent="-228600">
              <a:lnSpc>
                <a:spcPct val="120000"/>
              </a:lnSpc>
              <a:buClr>
                <a:schemeClr val="tx2"/>
              </a:buClr>
              <a:buChar char="•"/>
              <a:defRPr sz="1700">
                <a:solidFill>
                  <a:schemeClr val="tx1"/>
                </a:solidFill>
                <a:latin typeface="Times New Roman" panose="02020603050405020304" pitchFamily="18" charset="0"/>
              </a:defRPr>
            </a:lvl3pPr>
            <a:lvl4pPr marL="1600200" indent="-228600">
              <a:lnSpc>
                <a:spcPct val="120000"/>
              </a:lnSpc>
              <a:buClr>
                <a:schemeClr val="tx2"/>
              </a:buClr>
              <a:buChar char="•"/>
              <a:defRPr sz="1700">
                <a:solidFill>
                  <a:schemeClr val="tx1"/>
                </a:solidFill>
                <a:latin typeface="Times New Roman" panose="02020603050405020304" pitchFamily="18" charset="0"/>
              </a:defRPr>
            </a:lvl4pPr>
            <a:lvl5pPr marL="2057400" indent="-228600">
              <a:lnSpc>
                <a:spcPct val="120000"/>
              </a:lnSpc>
              <a:buClr>
                <a:schemeClr val="tx2"/>
              </a:buClr>
              <a:buChar char="•"/>
              <a:defRPr sz="1700">
                <a:solidFill>
                  <a:schemeClr val="tx1"/>
                </a:solidFill>
                <a:latin typeface="Times New Roman" panose="02020603050405020304" pitchFamily="18" charset="0"/>
              </a:defRPr>
            </a:lvl5pPr>
            <a:lvl6pPr marL="25146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6pPr>
            <a:lvl7pPr marL="29718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7pPr>
            <a:lvl8pPr marL="34290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8pPr>
            <a:lvl9pPr marL="38862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9pPr>
          </a:lstStyle>
          <a:p>
            <a:pPr>
              <a:lnSpc>
                <a:spcPct val="100000"/>
              </a:lnSpc>
              <a:buClrTx/>
              <a:buFontTx/>
              <a:buNone/>
            </a:pPr>
            <a:r>
              <a:rPr lang="nl-NL" altLang="nl-NL" sz="1700" b="0" dirty="0" err="1"/>
              <a:t>Keyes</a:t>
            </a:r>
            <a:r>
              <a:rPr lang="nl-NL" altLang="nl-NL" sz="1700" b="0" dirty="0"/>
              <a:t>, 1962</a:t>
            </a:r>
          </a:p>
        </p:txBody>
      </p:sp>
    </p:spTree>
    <p:extLst>
      <p:ext uri="{BB962C8B-B14F-4D97-AF65-F5344CB8AC3E}">
        <p14:creationId xmlns:p14="http://schemas.microsoft.com/office/powerpoint/2010/main" val="271519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1D43B-E0DC-129B-7EA0-56709104E34F}"/>
            </a:ext>
          </a:extLst>
        </p:cNvPr>
        <p:cNvGrpSpPr/>
        <p:nvPr/>
      </p:nvGrpSpPr>
      <p:grpSpPr>
        <a:xfrm>
          <a:off x="0" y="0"/>
          <a:ext cx="0" cy="0"/>
          <a:chOff x="0" y="0"/>
          <a:chExt cx="0" cy="0"/>
        </a:xfrm>
      </p:grpSpPr>
      <p:sp>
        <p:nvSpPr>
          <p:cNvPr id="99330" name="Tijdelijke aanduiding voor dianummer 5">
            <a:extLst>
              <a:ext uri="{FF2B5EF4-FFF2-40B4-BE49-F238E27FC236}">
                <a16:creationId xmlns:a16="http://schemas.microsoft.com/office/drawing/2014/main" id="{D038AE56-A69B-8647-3C70-19A3EE01725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buClr>
                <a:schemeClr val="tx2"/>
              </a:buClr>
              <a:buChar char="•"/>
              <a:defRPr sz="1650" b="1">
                <a:solidFill>
                  <a:schemeClr val="tx1"/>
                </a:solidFill>
                <a:latin typeface="Times New Roman" panose="02020603050405020304" pitchFamily="18" charset="0"/>
              </a:defRPr>
            </a:lvl1pPr>
            <a:lvl2pPr marL="557213" indent="-214313">
              <a:lnSpc>
                <a:spcPct val="120000"/>
              </a:lnSpc>
              <a:buClr>
                <a:schemeClr val="tx2"/>
              </a:buClr>
              <a:buChar char="•"/>
              <a:defRPr sz="1275">
                <a:solidFill>
                  <a:schemeClr val="tx1"/>
                </a:solidFill>
                <a:latin typeface="Times New Roman" panose="02020603050405020304" pitchFamily="18" charset="0"/>
              </a:defRPr>
            </a:lvl2pPr>
            <a:lvl3pPr marL="857250" indent="-171450">
              <a:lnSpc>
                <a:spcPct val="120000"/>
              </a:lnSpc>
              <a:buClr>
                <a:schemeClr val="tx2"/>
              </a:buClr>
              <a:buChar char="•"/>
              <a:defRPr sz="1275">
                <a:solidFill>
                  <a:schemeClr val="tx1"/>
                </a:solidFill>
                <a:latin typeface="Times New Roman" panose="02020603050405020304" pitchFamily="18" charset="0"/>
              </a:defRPr>
            </a:lvl3pPr>
            <a:lvl4pPr marL="1200150" indent="-171450">
              <a:lnSpc>
                <a:spcPct val="120000"/>
              </a:lnSpc>
              <a:buClr>
                <a:schemeClr val="tx2"/>
              </a:buClr>
              <a:buChar char="•"/>
              <a:defRPr sz="1275">
                <a:solidFill>
                  <a:schemeClr val="tx1"/>
                </a:solidFill>
                <a:latin typeface="Times New Roman" panose="02020603050405020304" pitchFamily="18" charset="0"/>
              </a:defRPr>
            </a:lvl4pPr>
            <a:lvl5pPr marL="1543050" indent="-171450">
              <a:lnSpc>
                <a:spcPct val="120000"/>
              </a:lnSpc>
              <a:buClr>
                <a:schemeClr val="tx2"/>
              </a:buClr>
              <a:buChar char="•"/>
              <a:defRPr sz="1275">
                <a:solidFill>
                  <a:schemeClr val="tx1"/>
                </a:solidFill>
                <a:latin typeface="Times New Roman" panose="02020603050405020304" pitchFamily="18" charset="0"/>
              </a:defRPr>
            </a:lvl5pPr>
            <a:lvl6pPr marL="18859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6pPr>
            <a:lvl7pPr marL="22288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7pPr>
            <a:lvl8pPr marL="25717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8pPr>
            <a:lvl9pPr marL="29146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9pPr>
          </a:lstStyle>
          <a:p>
            <a:pPr>
              <a:lnSpc>
                <a:spcPct val="100000"/>
              </a:lnSpc>
              <a:buClrTx/>
              <a:buFontTx/>
              <a:buNone/>
            </a:pPr>
            <a:fld id="{615B2D4B-3D1A-407A-9151-AB6F5D4D1C44}" type="slidenum">
              <a:rPr lang="nl-NL" altLang="nl-NL" sz="900"/>
              <a:pPr>
                <a:lnSpc>
                  <a:spcPct val="100000"/>
                </a:lnSpc>
                <a:buClrTx/>
                <a:buFontTx/>
                <a:buNone/>
              </a:pPr>
              <a:t>17</a:t>
            </a:fld>
            <a:endParaRPr lang="nl-NL" altLang="nl-NL" sz="975" b="0"/>
          </a:p>
        </p:txBody>
      </p:sp>
      <p:sp>
        <p:nvSpPr>
          <p:cNvPr id="99331" name="Rectangle 2">
            <a:extLst>
              <a:ext uri="{FF2B5EF4-FFF2-40B4-BE49-F238E27FC236}">
                <a16:creationId xmlns:a16="http://schemas.microsoft.com/office/drawing/2014/main" id="{9B7F29B6-1E40-2E06-200A-403D29A0CE3E}"/>
              </a:ext>
            </a:extLst>
          </p:cNvPr>
          <p:cNvSpPr>
            <a:spLocks noGrp="1" noChangeArrowheads="1"/>
          </p:cNvSpPr>
          <p:nvPr>
            <p:ph type="title"/>
          </p:nvPr>
        </p:nvSpPr>
        <p:spPr/>
        <p:txBody>
          <a:bodyPr>
            <a:normAutofit fontScale="90000"/>
          </a:bodyPr>
          <a:lstStyle/>
          <a:p>
            <a:r>
              <a:rPr lang="en-GB" altLang="nl-NL"/>
              <a:t>Stephanscurve</a:t>
            </a:r>
          </a:p>
        </p:txBody>
      </p:sp>
      <p:pic>
        <p:nvPicPr>
          <p:cNvPr id="678917" name="Picture 5" descr="schuller_1323_1">
            <a:extLst>
              <a:ext uri="{FF2B5EF4-FFF2-40B4-BE49-F238E27FC236}">
                <a16:creationId xmlns:a16="http://schemas.microsoft.com/office/drawing/2014/main" id="{5EA43E68-002F-2D74-8DFE-8A3551AA9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316" y="1168004"/>
            <a:ext cx="18288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8918" name="Picture 6" descr="schuller_1323_2">
            <a:extLst>
              <a:ext uri="{FF2B5EF4-FFF2-40B4-BE49-F238E27FC236}">
                <a16:creationId xmlns:a16="http://schemas.microsoft.com/office/drawing/2014/main" id="{746160F9-E0D4-9A80-95F3-DE4AE2A38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316" y="3057525"/>
            <a:ext cx="29527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8919" name="Picture 7" descr="schuller_1323_3">
            <a:extLst>
              <a:ext uri="{FF2B5EF4-FFF2-40B4-BE49-F238E27FC236}">
                <a16:creationId xmlns:a16="http://schemas.microsoft.com/office/drawing/2014/main" id="{68913F47-95E2-DC98-E6F8-5EEB1DC29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729" y="1275160"/>
            <a:ext cx="29432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8">
            <a:extLst>
              <a:ext uri="{FF2B5EF4-FFF2-40B4-BE49-F238E27FC236}">
                <a16:creationId xmlns:a16="http://schemas.microsoft.com/office/drawing/2014/main" id="{FB911B8A-1736-D19C-484D-DB7D2ED44E8F}"/>
              </a:ext>
            </a:extLst>
          </p:cNvPr>
          <p:cNvSpPr txBox="1">
            <a:spLocks noChangeArrowheads="1"/>
          </p:cNvSpPr>
          <p:nvPr/>
        </p:nvSpPr>
        <p:spPr bwMode="auto">
          <a:xfrm>
            <a:off x="311700" y="4804171"/>
            <a:ext cx="42124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buClr>
                <a:schemeClr val="tx2"/>
              </a:buClr>
              <a:buChar char="•"/>
              <a:defRPr sz="2200" b="1">
                <a:solidFill>
                  <a:schemeClr val="tx1"/>
                </a:solidFill>
                <a:latin typeface="Times New Roman" panose="02020603050405020304" pitchFamily="18" charset="0"/>
              </a:defRPr>
            </a:lvl1pPr>
            <a:lvl2pPr marL="742950" indent="-285750">
              <a:lnSpc>
                <a:spcPct val="120000"/>
              </a:lnSpc>
              <a:buClr>
                <a:schemeClr val="tx2"/>
              </a:buClr>
              <a:buChar char="•"/>
              <a:defRPr sz="1700">
                <a:solidFill>
                  <a:schemeClr val="tx1"/>
                </a:solidFill>
                <a:latin typeface="Times New Roman" panose="02020603050405020304" pitchFamily="18" charset="0"/>
              </a:defRPr>
            </a:lvl2pPr>
            <a:lvl3pPr marL="1143000" indent="-228600">
              <a:lnSpc>
                <a:spcPct val="120000"/>
              </a:lnSpc>
              <a:buClr>
                <a:schemeClr val="tx2"/>
              </a:buClr>
              <a:buChar char="•"/>
              <a:defRPr sz="1700">
                <a:solidFill>
                  <a:schemeClr val="tx1"/>
                </a:solidFill>
                <a:latin typeface="Times New Roman" panose="02020603050405020304" pitchFamily="18" charset="0"/>
              </a:defRPr>
            </a:lvl3pPr>
            <a:lvl4pPr marL="1600200" indent="-228600">
              <a:lnSpc>
                <a:spcPct val="120000"/>
              </a:lnSpc>
              <a:buClr>
                <a:schemeClr val="tx2"/>
              </a:buClr>
              <a:buChar char="•"/>
              <a:defRPr sz="1700">
                <a:solidFill>
                  <a:schemeClr val="tx1"/>
                </a:solidFill>
                <a:latin typeface="Times New Roman" panose="02020603050405020304" pitchFamily="18" charset="0"/>
              </a:defRPr>
            </a:lvl4pPr>
            <a:lvl5pPr marL="2057400" indent="-228600">
              <a:lnSpc>
                <a:spcPct val="120000"/>
              </a:lnSpc>
              <a:buClr>
                <a:schemeClr val="tx2"/>
              </a:buClr>
              <a:buChar char="•"/>
              <a:defRPr sz="1700">
                <a:solidFill>
                  <a:schemeClr val="tx1"/>
                </a:solidFill>
                <a:latin typeface="Times New Roman" panose="02020603050405020304" pitchFamily="18" charset="0"/>
              </a:defRPr>
            </a:lvl5pPr>
            <a:lvl6pPr marL="25146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6pPr>
            <a:lvl7pPr marL="29718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7pPr>
            <a:lvl8pPr marL="34290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8pPr>
            <a:lvl9pPr marL="3886200" indent="-228600" eaLnBrk="0" fontAlgn="base" hangingPunct="0">
              <a:lnSpc>
                <a:spcPct val="120000"/>
              </a:lnSpc>
              <a:spcBef>
                <a:spcPct val="0"/>
              </a:spcBef>
              <a:spcAft>
                <a:spcPct val="0"/>
              </a:spcAft>
              <a:buClr>
                <a:schemeClr val="tx2"/>
              </a:buClr>
              <a:buChar char="•"/>
              <a:defRPr sz="1700">
                <a:solidFill>
                  <a:schemeClr val="tx1"/>
                </a:solidFill>
                <a:latin typeface="Times New Roman" panose="02020603050405020304" pitchFamily="18" charset="0"/>
              </a:defRPr>
            </a:lvl9pPr>
          </a:lstStyle>
          <a:p>
            <a:pPr>
              <a:lnSpc>
                <a:spcPct val="100000"/>
              </a:lnSpc>
              <a:buClrTx/>
              <a:buFontTx/>
              <a:buNone/>
            </a:pPr>
            <a:r>
              <a:rPr lang="nl-NL" altLang="nl-NL" sz="900" b="0" dirty="0">
                <a:hlinkClick r:id="rId6"/>
              </a:rPr>
              <a:t>http://www.db.od.mah.se/car/data/prevdiet.html</a:t>
            </a:r>
            <a:endParaRPr lang="nl-NL" altLang="nl-NL" sz="900" b="0" dirty="0"/>
          </a:p>
          <a:p>
            <a:pPr>
              <a:lnSpc>
                <a:spcPct val="100000"/>
              </a:lnSpc>
              <a:buClrTx/>
              <a:buFontTx/>
              <a:buNone/>
            </a:pPr>
            <a:r>
              <a:rPr lang="nl-NL" altLang="nl-NL" sz="900" b="0" dirty="0"/>
              <a:t>http://www.ncl.ac.uk/dental/oralbiol/oralenv/tutorials/stephancurves2.htm</a:t>
            </a:r>
          </a:p>
        </p:txBody>
      </p:sp>
    </p:spTree>
    <p:extLst>
      <p:ext uri="{BB962C8B-B14F-4D97-AF65-F5344CB8AC3E}">
        <p14:creationId xmlns:p14="http://schemas.microsoft.com/office/powerpoint/2010/main" val="1667734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8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8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A2EC-0BB2-CBE1-C4C9-1295D59C8346}"/>
              </a:ext>
            </a:extLst>
          </p:cNvPr>
          <p:cNvSpPr>
            <a:spLocks noGrp="1"/>
          </p:cNvSpPr>
          <p:nvPr>
            <p:ph type="title"/>
          </p:nvPr>
        </p:nvSpPr>
        <p:spPr>
          <a:xfrm>
            <a:off x="535500" y="485327"/>
            <a:ext cx="8073000" cy="658200"/>
          </a:xfrm>
        </p:spPr>
        <p:txBody>
          <a:bodyPr>
            <a:normAutofit fontScale="90000"/>
          </a:bodyPr>
          <a:lstStyle/>
          <a:p>
            <a:r>
              <a:rPr lang="nl-NL" dirty="0"/>
              <a:t>Cariësetiologie: demineralisatie en </a:t>
            </a:r>
            <a:r>
              <a:rPr lang="nl-NL" dirty="0" err="1"/>
              <a:t>remineralisatie</a:t>
            </a:r>
            <a:br>
              <a:rPr lang="nl-NL" dirty="0"/>
            </a:br>
            <a:endParaRPr lang="nl-NL" dirty="0"/>
          </a:p>
        </p:txBody>
      </p:sp>
      <p:pic>
        <p:nvPicPr>
          <p:cNvPr id="5" name="Picture 4">
            <a:extLst>
              <a:ext uri="{FF2B5EF4-FFF2-40B4-BE49-F238E27FC236}">
                <a16:creationId xmlns:a16="http://schemas.microsoft.com/office/drawing/2014/main" id="{834FD79C-B8BE-3831-C69A-6370C7789B13}"/>
              </a:ext>
            </a:extLst>
          </p:cNvPr>
          <p:cNvPicPr>
            <a:picLocks noChangeAspect="1"/>
          </p:cNvPicPr>
          <p:nvPr/>
        </p:nvPicPr>
        <p:blipFill>
          <a:blip r:embed="rId3"/>
          <a:stretch>
            <a:fillRect/>
          </a:stretch>
        </p:blipFill>
        <p:spPr>
          <a:xfrm>
            <a:off x="765448" y="1633932"/>
            <a:ext cx="6705435" cy="3024241"/>
          </a:xfrm>
          <a:prstGeom prst="rect">
            <a:avLst/>
          </a:prstGeom>
        </p:spPr>
      </p:pic>
    </p:spTree>
    <p:extLst>
      <p:ext uri="{BB962C8B-B14F-4D97-AF65-F5344CB8AC3E}">
        <p14:creationId xmlns:p14="http://schemas.microsoft.com/office/powerpoint/2010/main" val="2686220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ACB6-448E-650A-857D-B9F59B494FCE}"/>
            </a:ext>
          </a:extLst>
        </p:cNvPr>
        <p:cNvGrpSpPr/>
        <p:nvPr/>
      </p:nvGrpSpPr>
      <p:grpSpPr>
        <a:xfrm>
          <a:off x="0" y="0"/>
          <a:ext cx="0" cy="0"/>
          <a:chOff x="0" y="0"/>
          <a:chExt cx="0" cy="0"/>
        </a:xfrm>
      </p:grpSpPr>
      <p:sp>
        <p:nvSpPr>
          <p:cNvPr id="134146" name="Tijdelijke aanduiding voor dianummer 8">
            <a:extLst>
              <a:ext uri="{FF2B5EF4-FFF2-40B4-BE49-F238E27FC236}">
                <a16:creationId xmlns:a16="http://schemas.microsoft.com/office/drawing/2014/main" id="{6475370F-E5D6-FA89-B1AE-1A3DC4AF5EE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buClr>
                <a:schemeClr val="tx2"/>
              </a:buClr>
              <a:buChar char="•"/>
              <a:defRPr sz="1650" b="1">
                <a:solidFill>
                  <a:schemeClr val="tx1"/>
                </a:solidFill>
                <a:latin typeface="Times New Roman" panose="02020603050405020304" pitchFamily="18" charset="0"/>
              </a:defRPr>
            </a:lvl1pPr>
            <a:lvl2pPr marL="557213" indent="-214313">
              <a:lnSpc>
                <a:spcPct val="120000"/>
              </a:lnSpc>
              <a:buClr>
                <a:schemeClr val="tx2"/>
              </a:buClr>
              <a:buChar char="•"/>
              <a:defRPr sz="1275">
                <a:solidFill>
                  <a:schemeClr val="tx1"/>
                </a:solidFill>
                <a:latin typeface="Times New Roman" panose="02020603050405020304" pitchFamily="18" charset="0"/>
              </a:defRPr>
            </a:lvl2pPr>
            <a:lvl3pPr marL="857250" indent="-171450">
              <a:lnSpc>
                <a:spcPct val="120000"/>
              </a:lnSpc>
              <a:buClr>
                <a:schemeClr val="tx2"/>
              </a:buClr>
              <a:buChar char="•"/>
              <a:defRPr sz="1275">
                <a:solidFill>
                  <a:schemeClr val="tx1"/>
                </a:solidFill>
                <a:latin typeface="Times New Roman" panose="02020603050405020304" pitchFamily="18" charset="0"/>
              </a:defRPr>
            </a:lvl3pPr>
            <a:lvl4pPr marL="1200150" indent="-171450">
              <a:lnSpc>
                <a:spcPct val="120000"/>
              </a:lnSpc>
              <a:buClr>
                <a:schemeClr val="tx2"/>
              </a:buClr>
              <a:buChar char="•"/>
              <a:defRPr sz="1275">
                <a:solidFill>
                  <a:schemeClr val="tx1"/>
                </a:solidFill>
                <a:latin typeface="Times New Roman" panose="02020603050405020304" pitchFamily="18" charset="0"/>
              </a:defRPr>
            </a:lvl4pPr>
            <a:lvl5pPr marL="1543050" indent="-171450">
              <a:lnSpc>
                <a:spcPct val="120000"/>
              </a:lnSpc>
              <a:buClr>
                <a:schemeClr val="tx2"/>
              </a:buClr>
              <a:buChar char="•"/>
              <a:defRPr sz="1275">
                <a:solidFill>
                  <a:schemeClr val="tx1"/>
                </a:solidFill>
                <a:latin typeface="Times New Roman" panose="02020603050405020304" pitchFamily="18" charset="0"/>
              </a:defRPr>
            </a:lvl5pPr>
            <a:lvl6pPr marL="18859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6pPr>
            <a:lvl7pPr marL="22288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7pPr>
            <a:lvl8pPr marL="25717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8pPr>
            <a:lvl9pPr marL="29146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9pPr>
          </a:lstStyle>
          <a:p>
            <a:pPr>
              <a:lnSpc>
                <a:spcPct val="100000"/>
              </a:lnSpc>
              <a:buClrTx/>
              <a:buFontTx/>
              <a:buNone/>
            </a:pPr>
            <a:fld id="{3D3C71A1-301E-495A-89CB-F2EA350A6474}" type="slidenum">
              <a:rPr lang="nl-NL" altLang="nl-NL" sz="900"/>
              <a:pPr>
                <a:lnSpc>
                  <a:spcPct val="100000"/>
                </a:lnSpc>
                <a:buClrTx/>
                <a:buFontTx/>
                <a:buNone/>
              </a:pPr>
              <a:t>19</a:t>
            </a:fld>
            <a:endParaRPr lang="nl-NL" altLang="nl-NL" sz="975" b="0"/>
          </a:p>
        </p:txBody>
      </p:sp>
      <p:sp>
        <p:nvSpPr>
          <p:cNvPr id="134147" name="Rectangle 14">
            <a:extLst>
              <a:ext uri="{FF2B5EF4-FFF2-40B4-BE49-F238E27FC236}">
                <a16:creationId xmlns:a16="http://schemas.microsoft.com/office/drawing/2014/main" id="{704095EC-006E-9673-D119-BB9E2E655142}"/>
              </a:ext>
            </a:extLst>
          </p:cNvPr>
          <p:cNvSpPr>
            <a:spLocks noGrp="1" noChangeArrowheads="1"/>
          </p:cNvSpPr>
          <p:nvPr>
            <p:ph type="title" sz="quarter"/>
          </p:nvPr>
        </p:nvSpPr>
        <p:spPr/>
        <p:txBody>
          <a:bodyPr/>
          <a:lstStyle/>
          <a:p>
            <a:r>
              <a:rPr lang="nl-NL" altLang="nl-NL"/>
              <a:t>Cariës in het melkgebit</a:t>
            </a:r>
          </a:p>
        </p:txBody>
      </p:sp>
      <p:pic>
        <p:nvPicPr>
          <p:cNvPr id="134148" name="Picture 10" descr="r001-018">
            <a:extLst>
              <a:ext uri="{FF2B5EF4-FFF2-40B4-BE49-F238E27FC236}">
                <a16:creationId xmlns:a16="http://schemas.microsoft.com/office/drawing/2014/main" id="{EB2FF8A8-B136-F2B4-3163-8BE2975484C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899264" y="3134246"/>
            <a:ext cx="2884592" cy="19225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4151" name="Picture 21" descr="r001-021">
            <a:extLst>
              <a:ext uri="{FF2B5EF4-FFF2-40B4-BE49-F238E27FC236}">
                <a16:creationId xmlns:a16="http://schemas.microsoft.com/office/drawing/2014/main" id="{71A09C3B-589D-C47C-07A1-DA77ECCE811C}"/>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875613" y="1097719"/>
            <a:ext cx="2884593" cy="19225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488FFC15-C6EC-622C-E441-802053E8C23C}"/>
              </a:ext>
            </a:extLst>
          </p:cNvPr>
          <p:cNvPicPr>
            <a:picLocks noChangeAspect="1"/>
          </p:cNvPicPr>
          <p:nvPr/>
        </p:nvPicPr>
        <p:blipFill>
          <a:blip r:embed="rId5"/>
          <a:stretch>
            <a:fillRect/>
          </a:stretch>
        </p:blipFill>
        <p:spPr>
          <a:xfrm>
            <a:off x="4437434" y="1080187"/>
            <a:ext cx="3016311" cy="1905039"/>
          </a:xfrm>
          <a:prstGeom prst="rect">
            <a:avLst/>
          </a:prstGeom>
        </p:spPr>
      </p:pic>
      <p:pic>
        <p:nvPicPr>
          <p:cNvPr id="5" name="Picture 5" descr="Arrested caries 02_pedo_ACTA">
            <a:extLst>
              <a:ext uri="{FF2B5EF4-FFF2-40B4-BE49-F238E27FC236}">
                <a16:creationId xmlns:a16="http://schemas.microsoft.com/office/drawing/2014/main" id="{50E39035-077C-9A61-12CB-E5F462E4C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437434" y="3134245"/>
            <a:ext cx="3016311" cy="190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59486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Colofon</a:t>
            </a:r>
            <a:endParaRPr/>
          </a:p>
        </p:txBody>
      </p:sp>
      <p:sp>
        <p:nvSpPr>
          <p:cNvPr id="103" name="Google Shape;103;p21"/>
          <p:cNvSpPr txBox="1">
            <a:spLocks noGrp="1"/>
          </p:cNvSpPr>
          <p:nvPr>
            <p:ph type="body" idx="1"/>
          </p:nvPr>
        </p:nvSpPr>
        <p:spPr>
          <a:xfrm>
            <a:off x="98864" y="1274950"/>
            <a:ext cx="9281617" cy="3135900"/>
          </a:xfrm>
          <a:prstGeom prst="rect">
            <a:avLst/>
          </a:prstGeom>
        </p:spPr>
        <p:txBody>
          <a:bodyPr spcFirstLastPara="1" wrap="square" lIns="91425" tIns="91425" rIns="91425" bIns="91425" anchor="t" anchorCtr="0">
            <a:normAutofit fontScale="92500" lnSpcReduction="10000"/>
          </a:bodyPr>
          <a:lstStyle/>
          <a:p>
            <a:pPr marL="457200" lvl="0" indent="-355600" algn="l" rtl="0">
              <a:spcBef>
                <a:spcPts val="0"/>
              </a:spcBef>
              <a:spcAft>
                <a:spcPts val="0"/>
              </a:spcAft>
              <a:buSzPts val="2000"/>
              <a:buChar char="●"/>
            </a:pPr>
            <a:r>
              <a:rPr lang="nl" dirty="0"/>
              <a:t>Auteurs: </a:t>
            </a:r>
            <a:r>
              <a:rPr lang="nl-NL" dirty="0"/>
              <a:t>TNO-projectteam (Caren Lanting, Katharina Preuhs, Hristiyanna Ivanova, Annemarie Schuller en Eline Vlasblom)</a:t>
            </a:r>
          </a:p>
          <a:p>
            <a:pPr marL="457200" lvl="0" indent="-355600" algn="l" rtl="0">
              <a:spcBef>
                <a:spcPts val="0"/>
              </a:spcBef>
              <a:spcAft>
                <a:spcPts val="0"/>
              </a:spcAft>
              <a:buSzPts val="2000"/>
              <a:buChar char="●"/>
            </a:pPr>
            <a:endParaRPr lang="nl-NL" dirty="0"/>
          </a:p>
          <a:p>
            <a:pPr marL="101600" lvl="0" indent="0" algn="l" rtl="0">
              <a:spcBef>
                <a:spcPts val="0"/>
              </a:spcBef>
              <a:spcAft>
                <a:spcPts val="0"/>
              </a:spcAft>
              <a:buSzPts val="2000"/>
              <a:buNone/>
            </a:pPr>
            <a:endParaRPr dirty="0"/>
          </a:p>
          <a:p>
            <a:pPr marL="457200" lvl="0" indent="-355600" algn="l" rtl="0">
              <a:spcBef>
                <a:spcPts val="0"/>
              </a:spcBef>
              <a:spcAft>
                <a:spcPts val="0"/>
              </a:spcAft>
              <a:buSzPts val="2000"/>
              <a:buChar char="●"/>
            </a:pPr>
            <a:r>
              <a:rPr lang="nl" dirty="0"/>
              <a:t>Publicatie datum: 2025</a:t>
            </a:r>
          </a:p>
          <a:p>
            <a:pPr marL="457200" lvl="0" indent="-355600" algn="l" rtl="0">
              <a:spcBef>
                <a:spcPts val="0"/>
              </a:spcBef>
              <a:spcAft>
                <a:spcPts val="0"/>
              </a:spcAft>
              <a:buSzPts val="2000"/>
              <a:buChar char="●"/>
            </a:pPr>
            <a:endParaRPr lang="nl" dirty="0"/>
          </a:p>
          <a:p>
            <a:pPr marL="457200" lvl="0" indent="-355600" algn="l" rtl="0">
              <a:spcBef>
                <a:spcPts val="0"/>
              </a:spcBef>
              <a:spcAft>
                <a:spcPts val="0"/>
              </a:spcAft>
              <a:buSzPts val="2000"/>
              <a:buChar char="●"/>
            </a:pPr>
            <a:endParaRPr lang="nl" dirty="0"/>
          </a:p>
          <a:p>
            <a:pPr marL="457200" lvl="0" indent="-355600" algn="l" rtl="0">
              <a:spcBef>
                <a:spcPts val="0"/>
              </a:spcBef>
              <a:spcAft>
                <a:spcPts val="0"/>
              </a:spcAft>
              <a:buSzPts val="2000"/>
              <a:buChar char="●"/>
            </a:pPr>
            <a:r>
              <a:rPr lang="nl" dirty="0"/>
              <a:t>Presentatie: Annemarie Schuller,  tandheelkundig-epidemioloog TNO </a:t>
            </a:r>
            <a:br>
              <a:rPr lang="nl" dirty="0"/>
            </a:br>
            <a:r>
              <a:rPr lang="nl" dirty="0"/>
              <a:t>(annemarie.schuller@tno.nl)</a:t>
            </a:r>
            <a:endParaRPr dirty="0"/>
          </a:p>
        </p:txBody>
      </p:sp>
      <p:pic>
        <p:nvPicPr>
          <p:cNvPr id="1026" name="Graphic 9">
            <a:extLst>
              <a:ext uri="{FF2B5EF4-FFF2-40B4-BE49-F238E27FC236}">
                <a16:creationId xmlns:a16="http://schemas.microsoft.com/office/drawing/2014/main" id="{8D4F02D0-E637-BD8D-507C-3A562628E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479" y="836435"/>
            <a:ext cx="5389821" cy="21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DD7B-12F3-3D5C-4536-4A4DED919AF2}"/>
              </a:ext>
            </a:extLst>
          </p:cNvPr>
          <p:cNvSpPr>
            <a:spLocks noGrp="1"/>
          </p:cNvSpPr>
          <p:nvPr>
            <p:ph type="title"/>
          </p:nvPr>
        </p:nvSpPr>
        <p:spPr/>
        <p:txBody>
          <a:bodyPr/>
          <a:lstStyle/>
          <a:p>
            <a:r>
              <a:rPr lang="nl-NL" dirty="0"/>
              <a:t>Gevolgen cariës</a:t>
            </a:r>
          </a:p>
        </p:txBody>
      </p:sp>
      <p:sp>
        <p:nvSpPr>
          <p:cNvPr id="3" name="Text Placeholder 2">
            <a:extLst>
              <a:ext uri="{FF2B5EF4-FFF2-40B4-BE49-F238E27FC236}">
                <a16:creationId xmlns:a16="http://schemas.microsoft.com/office/drawing/2014/main" id="{F4A41305-AC84-71C3-13DD-5E181A8A38BD}"/>
              </a:ext>
            </a:extLst>
          </p:cNvPr>
          <p:cNvSpPr>
            <a:spLocks noGrp="1"/>
          </p:cNvSpPr>
          <p:nvPr>
            <p:ph type="body" idx="1"/>
          </p:nvPr>
        </p:nvSpPr>
        <p:spPr>
          <a:xfrm>
            <a:off x="311700" y="1274874"/>
            <a:ext cx="7865100" cy="3472971"/>
          </a:xfrm>
        </p:spPr>
        <p:txBody>
          <a:bodyPr>
            <a:normAutofit lnSpcReduction="10000"/>
          </a:bodyPr>
          <a:lstStyle/>
          <a:p>
            <a:r>
              <a:rPr lang="nl-NL" dirty="0"/>
              <a:t>Pijn</a:t>
            </a:r>
          </a:p>
          <a:p>
            <a:r>
              <a:rPr lang="nl-NL" dirty="0"/>
              <a:t>Ontsteking</a:t>
            </a:r>
          </a:p>
          <a:p>
            <a:r>
              <a:rPr lang="nl-NL" dirty="0"/>
              <a:t>Problemen met</a:t>
            </a:r>
          </a:p>
          <a:p>
            <a:pPr lvl="1"/>
            <a:r>
              <a:rPr lang="nl-NL" dirty="0"/>
              <a:t>Eten</a:t>
            </a:r>
          </a:p>
          <a:p>
            <a:pPr lvl="1"/>
            <a:r>
              <a:rPr lang="nl-NL" dirty="0"/>
              <a:t>Spraak</a:t>
            </a:r>
          </a:p>
          <a:p>
            <a:pPr lvl="1"/>
            <a:r>
              <a:rPr lang="nl-NL" dirty="0"/>
              <a:t>Esthetiek</a:t>
            </a:r>
          </a:p>
          <a:p>
            <a:r>
              <a:rPr lang="nl-NL" dirty="0"/>
              <a:t>Verminderd welbevinden, kwaliteit van leven</a:t>
            </a:r>
          </a:p>
          <a:p>
            <a:r>
              <a:rPr lang="nl-NL" dirty="0"/>
              <a:t>Verlies van (werk) tijd en missen van school</a:t>
            </a:r>
          </a:p>
          <a:p>
            <a:endParaRPr lang="nl-NL" dirty="0"/>
          </a:p>
          <a:p>
            <a:r>
              <a:rPr lang="nl-NL" dirty="0"/>
              <a:t>Status melkgebit is geassocieerd met status blijvend gebit</a:t>
            </a:r>
          </a:p>
        </p:txBody>
      </p:sp>
      <p:pic>
        <p:nvPicPr>
          <p:cNvPr id="11" name="Picture 4" descr="HPIM0338">
            <a:extLst>
              <a:ext uri="{FF2B5EF4-FFF2-40B4-BE49-F238E27FC236}">
                <a16:creationId xmlns:a16="http://schemas.microsoft.com/office/drawing/2014/main" id="{D45176B0-82B6-32C6-3839-B93A5610C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51760" y="616750"/>
            <a:ext cx="2173086" cy="289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380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A68-4E76-5405-A21F-ABCF7B5659CE}"/>
              </a:ext>
            </a:extLst>
          </p:cNvPr>
          <p:cNvSpPr>
            <a:spLocks noGrp="1"/>
          </p:cNvSpPr>
          <p:nvPr>
            <p:ph type="title"/>
          </p:nvPr>
        </p:nvSpPr>
        <p:spPr>
          <a:xfrm>
            <a:off x="311700" y="616750"/>
            <a:ext cx="8472082" cy="658200"/>
          </a:xfrm>
        </p:spPr>
        <p:txBody>
          <a:bodyPr>
            <a:normAutofit fontScale="90000"/>
          </a:bodyPr>
          <a:lstStyle/>
          <a:p>
            <a:r>
              <a:rPr lang="nl-NL" dirty="0"/>
              <a:t>Prevalentie cariës - % jeugd met gaaf en niet-gaaf gebit*</a:t>
            </a:r>
          </a:p>
        </p:txBody>
      </p:sp>
      <p:graphicFrame>
        <p:nvGraphicFramePr>
          <p:cNvPr id="5" name="Table 4">
            <a:extLst>
              <a:ext uri="{FF2B5EF4-FFF2-40B4-BE49-F238E27FC236}">
                <a16:creationId xmlns:a16="http://schemas.microsoft.com/office/drawing/2014/main" id="{D3864648-7B56-E37F-9C6E-99633731815A}"/>
              </a:ext>
            </a:extLst>
          </p:cNvPr>
          <p:cNvGraphicFramePr>
            <a:graphicFrameLocks noGrp="1"/>
          </p:cNvGraphicFramePr>
          <p:nvPr>
            <p:extLst>
              <p:ext uri="{D42A27DB-BD31-4B8C-83A1-F6EECF244321}">
                <p14:modId xmlns:p14="http://schemas.microsoft.com/office/powerpoint/2010/main" val="425044519"/>
              </p:ext>
            </p:extLst>
          </p:nvPr>
        </p:nvGraphicFramePr>
        <p:xfrm>
          <a:off x="416169" y="1647353"/>
          <a:ext cx="7743095" cy="1848794"/>
        </p:xfrm>
        <a:graphic>
          <a:graphicData uri="http://schemas.openxmlformats.org/drawingml/2006/table">
            <a:tbl>
              <a:tblPr firstRow="1" bandRow="1">
                <a:tableStyleId>{5C22544A-7EE6-4342-B048-85BDC9FD1C3A}</a:tableStyleId>
              </a:tblPr>
              <a:tblGrid>
                <a:gridCol w="1548619">
                  <a:extLst>
                    <a:ext uri="{9D8B030D-6E8A-4147-A177-3AD203B41FA5}">
                      <a16:colId xmlns:a16="http://schemas.microsoft.com/office/drawing/2014/main" val="2851622217"/>
                    </a:ext>
                  </a:extLst>
                </a:gridCol>
                <a:gridCol w="1548619">
                  <a:extLst>
                    <a:ext uri="{9D8B030D-6E8A-4147-A177-3AD203B41FA5}">
                      <a16:colId xmlns:a16="http://schemas.microsoft.com/office/drawing/2014/main" val="361581239"/>
                    </a:ext>
                  </a:extLst>
                </a:gridCol>
                <a:gridCol w="1548619">
                  <a:extLst>
                    <a:ext uri="{9D8B030D-6E8A-4147-A177-3AD203B41FA5}">
                      <a16:colId xmlns:a16="http://schemas.microsoft.com/office/drawing/2014/main" val="2622672808"/>
                    </a:ext>
                  </a:extLst>
                </a:gridCol>
                <a:gridCol w="1548619">
                  <a:extLst>
                    <a:ext uri="{9D8B030D-6E8A-4147-A177-3AD203B41FA5}">
                      <a16:colId xmlns:a16="http://schemas.microsoft.com/office/drawing/2014/main" val="1961987823"/>
                    </a:ext>
                  </a:extLst>
                </a:gridCol>
                <a:gridCol w="1548619">
                  <a:extLst>
                    <a:ext uri="{9D8B030D-6E8A-4147-A177-3AD203B41FA5}">
                      <a16:colId xmlns:a16="http://schemas.microsoft.com/office/drawing/2014/main" val="3407119880"/>
                    </a:ext>
                  </a:extLst>
                </a:gridCol>
              </a:tblGrid>
              <a:tr h="558637">
                <a:tc>
                  <a:txBody>
                    <a:bodyPr/>
                    <a:lstStyle/>
                    <a:p>
                      <a:endParaRPr lang="nl-NL"/>
                    </a:p>
                  </a:txBody>
                  <a:tcPr/>
                </a:tc>
                <a:tc>
                  <a:txBody>
                    <a:bodyPr/>
                    <a:lstStyle/>
                    <a:p>
                      <a:pPr algn="ctr"/>
                      <a:r>
                        <a:rPr lang="nl-NL" dirty="0"/>
                        <a:t>5-jarigen (melkgebit)</a:t>
                      </a:r>
                    </a:p>
                    <a:p>
                      <a:pPr algn="ctr"/>
                      <a:r>
                        <a:rPr lang="nl-NL" dirty="0"/>
                        <a:t>%</a:t>
                      </a:r>
                    </a:p>
                  </a:txBody>
                  <a:tcPr/>
                </a:tc>
                <a:tc>
                  <a:txBody>
                    <a:bodyPr/>
                    <a:lstStyle/>
                    <a:p>
                      <a:pPr algn="ctr"/>
                      <a:r>
                        <a:rPr lang="nl-NL" dirty="0"/>
                        <a:t>11-jarigen (blijvend gebit)</a:t>
                      </a:r>
                    </a:p>
                    <a:p>
                      <a:pPr algn="ctr"/>
                      <a:r>
                        <a:rPr lang="nl-NL" dirty="0"/>
                        <a:t>%</a:t>
                      </a:r>
                    </a:p>
                  </a:txBody>
                  <a:tcPr/>
                </a:tc>
                <a:tc>
                  <a:txBody>
                    <a:bodyPr/>
                    <a:lstStyle/>
                    <a:p>
                      <a:pPr algn="ctr"/>
                      <a:r>
                        <a:rPr lang="nl-NL" dirty="0"/>
                        <a:t>17-jarigen (blijvend gebit)</a:t>
                      </a:r>
                    </a:p>
                    <a:p>
                      <a:pPr algn="ctr"/>
                      <a:r>
                        <a:rPr lang="nl-NL" dirty="0"/>
                        <a:t>%</a:t>
                      </a:r>
                    </a:p>
                  </a:txBody>
                  <a:tcPr/>
                </a:tc>
                <a:tc>
                  <a:txBody>
                    <a:bodyPr/>
                    <a:lstStyle/>
                    <a:p>
                      <a:pPr algn="ctr"/>
                      <a:r>
                        <a:rPr lang="nl-NL" dirty="0"/>
                        <a:t>23-jarigen (blijvend gebit)</a:t>
                      </a:r>
                    </a:p>
                    <a:p>
                      <a:pPr algn="ctr"/>
                      <a:r>
                        <a:rPr lang="nl-NL" dirty="0"/>
                        <a:t>%</a:t>
                      </a:r>
                    </a:p>
                  </a:txBody>
                  <a:tcPr/>
                </a:tc>
                <a:extLst>
                  <a:ext uri="{0D108BD9-81ED-4DB2-BD59-A6C34878D82A}">
                    <a16:rowId xmlns:a16="http://schemas.microsoft.com/office/drawing/2014/main" val="233494217"/>
                  </a:ext>
                </a:extLst>
              </a:tr>
              <a:tr h="558637">
                <a:tc>
                  <a:txBody>
                    <a:bodyPr/>
                    <a:lstStyle/>
                    <a:p>
                      <a:r>
                        <a:rPr lang="nl-NL" dirty="0"/>
                        <a:t>Gaaf* gebit</a:t>
                      </a:r>
                    </a:p>
                  </a:txBody>
                  <a:tcPr/>
                </a:tc>
                <a:tc>
                  <a:txBody>
                    <a:bodyPr/>
                    <a:lstStyle/>
                    <a:p>
                      <a:pPr algn="ctr"/>
                      <a:r>
                        <a:rPr lang="nl-NL" dirty="0"/>
                        <a:t>76</a:t>
                      </a:r>
                    </a:p>
                    <a:p>
                      <a:pPr algn="ctr"/>
                      <a:endParaRPr lang="nl-NL" dirty="0"/>
                    </a:p>
                  </a:txBody>
                  <a:tcPr/>
                </a:tc>
                <a:tc>
                  <a:txBody>
                    <a:bodyPr/>
                    <a:lstStyle/>
                    <a:p>
                      <a:pPr algn="ctr"/>
                      <a:r>
                        <a:rPr lang="nl-NL" dirty="0"/>
                        <a:t>61</a:t>
                      </a:r>
                    </a:p>
                  </a:txBody>
                  <a:tcPr/>
                </a:tc>
                <a:tc>
                  <a:txBody>
                    <a:bodyPr/>
                    <a:lstStyle/>
                    <a:p>
                      <a:pPr algn="ctr"/>
                      <a:r>
                        <a:rPr lang="nl-NL" dirty="0"/>
                        <a:t>34</a:t>
                      </a:r>
                    </a:p>
                  </a:txBody>
                  <a:tcPr/>
                </a:tc>
                <a:tc>
                  <a:txBody>
                    <a:bodyPr/>
                    <a:lstStyle/>
                    <a:p>
                      <a:pPr algn="ctr"/>
                      <a:r>
                        <a:rPr lang="nl-NL" dirty="0"/>
                        <a:t>21</a:t>
                      </a:r>
                    </a:p>
                  </a:txBody>
                  <a:tcPr/>
                </a:tc>
                <a:extLst>
                  <a:ext uri="{0D108BD9-81ED-4DB2-BD59-A6C34878D82A}">
                    <a16:rowId xmlns:a16="http://schemas.microsoft.com/office/drawing/2014/main" val="3977334724"/>
                  </a:ext>
                </a:extLst>
              </a:tr>
              <a:tr h="558637">
                <a:tc>
                  <a:txBody>
                    <a:bodyPr/>
                    <a:lstStyle/>
                    <a:p>
                      <a:r>
                        <a:rPr lang="nl-NL" dirty="0"/>
                        <a:t>Niet-gaaf* gebit</a:t>
                      </a:r>
                    </a:p>
                  </a:txBody>
                  <a:tcPr/>
                </a:tc>
                <a:tc>
                  <a:txBody>
                    <a:bodyPr/>
                    <a:lstStyle/>
                    <a:p>
                      <a:pPr algn="ctr"/>
                      <a:r>
                        <a:rPr lang="nl-NL" dirty="0"/>
                        <a:t>24</a:t>
                      </a:r>
                    </a:p>
                  </a:txBody>
                  <a:tcPr/>
                </a:tc>
                <a:tc>
                  <a:txBody>
                    <a:bodyPr/>
                    <a:lstStyle/>
                    <a:p>
                      <a:pPr algn="ctr"/>
                      <a:r>
                        <a:rPr lang="nl-NL" dirty="0"/>
                        <a:t>39</a:t>
                      </a:r>
                    </a:p>
                  </a:txBody>
                  <a:tcPr/>
                </a:tc>
                <a:tc>
                  <a:txBody>
                    <a:bodyPr/>
                    <a:lstStyle/>
                    <a:p>
                      <a:pPr algn="ctr"/>
                      <a:r>
                        <a:rPr lang="nl-NL" dirty="0"/>
                        <a:t>66</a:t>
                      </a:r>
                    </a:p>
                  </a:txBody>
                  <a:tcPr/>
                </a:tc>
                <a:tc>
                  <a:txBody>
                    <a:bodyPr/>
                    <a:lstStyle/>
                    <a:p>
                      <a:pPr algn="ctr"/>
                      <a:r>
                        <a:rPr lang="nl-NL" dirty="0"/>
                        <a:t>79</a:t>
                      </a:r>
                    </a:p>
                  </a:txBody>
                  <a:tcPr/>
                </a:tc>
                <a:extLst>
                  <a:ext uri="{0D108BD9-81ED-4DB2-BD59-A6C34878D82A}">
                    <a16:rowId xmlns:a16="http://schemas.microsoft.com/office/drawing/2014/main" val="1715793796"/>
                  </a:ext>
                </a:extLst>
              </a:tr>
            </a:tbl>
          </a:graphicData>
        </a:graphic>
      </p:graphicFrame>
      <p:sp>
        <p:nvSpPr>
          <p:cNvPr id="6" name="TextBox 5">
            <a:extLst>
              <a:ext uri="{FF2B5EF4-FFF2-40B4-BE49-F238E27FC236}">
                <a16:creationId xmlns:a16="http://schemas.microsoft.com/office/drawing/2014/main" id="{A220BA44-4FBD-697B-5C25-EB27E24FE8F1}"/>
              </a:ext>
            </a:extLst>
          </p:cNvPr>
          <p:cNvSpPr txBox="1"/>
          <p:nvPr/>
        </p:nvSpPr>
        <p:spPr>
          <a:xfrm>
            <a:off x="477715" y="4218973"/>
            <a:ext cx="8188570" cy="492443"/>
          </a:xfrm>
          <a:prstGeom prst="rect">
            <a:avLst/>
          </a:prstGeom>
          <a:noFill/>
        </p:spPr>
        <p:txBody>
          <a:bodyPr wrap="square" rtlCol="0">
            <a:spAutoFit/>
          </a:bodyPr>
          <a:lstStyle/>
          <a:p>
            <a:r>
              <a:rPr lang="nl-NL" dirty="0"/>
              <a:t>*Gaaf: geen aanwezigheid van dentinecariës, gebaseerd op visuele inspectie, zonder röntgenfoto’s</a:t>
            </a:r>
          </a:p>
          <a:p>
            <a:r>
              <a:rPr lang="nl-NL" sz="1200" dirty="0"/>
              <a:t>  Schuller et al., 2018</a:t>
            </a:r>
          </a:p>
        </p:txBody>
      </p:sp>
    </p:spTree>
    <p:extLst>
      <p:ext uri="{BB962C8B-B14F-4D97-AF65-F5344CB8AC3E}">
        <p14:creationId xmlns:p14="http://schemas.microsoft.com/office/powerpoint/2010/main" val="944798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Risicofactoren</a:t>
            </a:r>
            <a:endParaRPr dirty="0"/>
          </a:p>
        </p:txBody>
      </p:sp>
      <p:sp>
        <p:nvSpPr>
          <p:cNvPr id="151" name="Google Shape;151;p29"/>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p>
            <a:pPr marL="342900" indent="-342900">
              <a:spcAft>
                <a:spcPts val="1200"/>
              </a:spcAft>
            </a:pPr>
            <a:r>
              <a:rPr lang="nl-NL" dirty="0"/>
              <a:t>Lage sociaal economische status</a:t>
            </a:r>
          </a:p>
          <a:p>
            <a:pPr marL="342900" indent="-342900">
              <a:spcAft>
                <a:spcPts val="1200"/>
              </a:spcAft>
            </a:pPr>
            <a:r>
              <a:rPr lang="nl-NL" dirty="0"/>
              <a:t>Niet-westerse migratieachtergrond</a:t>
            </a:r>
          </a:p>
          <a:p>
            <a:pPr marL="342900" indent="-342900">
              <a:spcAft>
                <a:spcPts val="1200"/>
              </a:spcAft>
            </a:pPr>
            <a:r>
              <a:rPr lang="nl-NL" dirty="0"/>
              <a:t>Verstandelijke beperking</a:t>
            </a:r>
          </a:p>
          <a:p>
            <a:pPr marL="342900" indent="-342900">
              <a:spcAft>
                <a:spcPts val="1200"/>
              </a:spcAft>
            </a:pPr>
            <a:r>
              <a:rPr lang="nl-NL" dirty="0"/>
              <a:t>Autoritaire opvoedstijl</a:t>
            </a:r>
          </a:p>
          <a:p>
            <a:pPr marL="342900" indent="-342900">
              <a:spcAft>
                <a:spcPts val="1200"/>
              </a:spcAft>
            </a:pPr>
            <a:r>
              <a:rPr lang="nl-NL" dirty="0"/>
              <a:t>Broertjes en zusjes met cariës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2F7F3EC6-E446-786A-EE96-1EA71159F12B}"/>
            </a:ext>
          </a:extLst>
        </p:cNvPr>
        <p:cNvGrpSpPr/>
        <p:nvPr/>
      </p:nvGrpSpPr>
      <p:grpSpPr>
        <a:xfrm>
          <a:off x="0" y="0"/>
          <a:ext cx="0" cy="0"/>
          <a:chOff x="0" y="0"/>
          <a:chExt cx="0" cy="0"/>
        </a:xfrm>
      </p:grpSpPr>
      <p:sp>
        <p:nvSpPr>
          <p:cNvPr id="132" name="Google Shape;132;p26">
            <a:extLst>
              <a:ext uri="{FF2B5EF4-FFF2-40B4-BE49-F238E27FC236}">
                <a16:creationId xmlns:a16="http://schemas.microsoft.com/office/drawing/2014/main" id="{ECC99E6C-2F3A-DCCA-3D81-03133E2F40D3}"/>
              </a:ext>
            </a:extLst>
          </p:cNvPr>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Module 2: Preventie cariës</a:t>
            </a:r>
            <a:endParaRPr dirty="0"/>
          </a:p>
        </p:txBody>
      </p:sp>
      <p:sp>
        <p:nvSpPr>
          <p:cNvPr id="133" name="Google Shape;133;p26">
            <a:extLst>
              <a:ext uri="{FF2B5EF4-FFF2-40B4-BE49-F238E27FC236}">
                <a16:creationId xmlns:a16="http://schemas.microsoft.com/office/drawing/2014/main" id="{D1E7CC6D-F7B8-4EA9-CCF0-C5AA7631BD41}"/>
              </a:ext>
            </a:extLst>
          </p:cNvPr>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p>
            <a:pPr marL="342900" indent="-342900">
              <a:spcAft>
                <a:spcPts val="1200"/>
              </a:spcAft>
            </a:pPr>
            <a:r>
              <a:rPr lang="nl-NL" dirty="0"/>
              <a:t>Tandplak verwijderen: 2x daags poetsen met Fluoride-houdende tandpasta</a:t>
            </a:r>
          </a:p>
          <a:p>
            <a:pPr marL="342900" indent="-342900">
              <a:spcAft>
                <a:spcPts val="1200"/>
              </a:spcAft>
            </a:pPr>
            <a:r>
              <a:rPr lang="nl-NL" dirty="0"/>
              <a:t>Aantal eet- en drinkmomenten beperken</a:t>
            </a:r>
          </a:p>
          <a:p>
            <a:pPr marL="342900" indent="-342900">
              <a:spcAft>
                <a:spcPts val="1200"/>
              </a:spcAft>
            </a:pPr>
            <a:r>
              <a:rPr lang="nl-NL" dirty="0"/>
              <a:t>Vanaf eerste tand: regelmatig bezoek aan mondzorgverlener</a:t>
            </a:r>
            <a:endParaRPr dirty="0"/>
          </a:p>
        </p:txBody>
      </p:sp>
    </p:spTree>
    <p:extLst>
      <p:ext uri="{BB962C8B-B14F-4D97-AF65-F5344CB8AC3E}">
        <p14:creationId xmlns:p14="http://schemas.microsoft.com/office/powerpoint/2010/main" val="116700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8482-3C53-842F-82DC-279B46432E55}"/>
              </a:ext>
            </a:extLst>
          </p:cNvPr>
          <p:cNvSpPr>
            <a:spLocks noGrp="1"/>
          </p:cNvSpPr>
          <p:nvPr>
            <p:ph type="title"/>
          </p:nvPr>
        </p:nvSpPr>
        <p:spPr/>
        <p:txBody>
          <a:bodyPr/>
          <a:lstStyle/>
          <a:p>
            <a:r>
              <a:rPr lang="nl-NL" dirty="0"/>
              <a:t>Tandplak verwijderen</a:t>
            </a:r>
          </a:p>
        </p:txBody>
      </p:sp>
      <p:pic>
        <p:nvPicPr>
          <p:cNvPr id="4" name="Picture 4">
            <a:extLst>
              <a:ext uri="{FF2B5EF4-FFF2-40B4-BE49-F238E27FC236}">
                <a16:creationId xmlns:a16="http://schemas.microsoft.com/office/drawing/2014/main" id="{6915DCB0-A456-5F8D-AE73-7A165DF2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1" y="1801348"/>
            <a:ext cx="2735154" cy="21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937A6B-A701-E6B7-2510-85D9EF06B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776" y="1803465"/>
            <a:ext cx="2732448" cy="218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7C626F1B-0EB0-29B7-2AE5-E69167832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629" y="1801348"/>
            <a:ext cx="2732448" cy="218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5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E2D0-99EC-1057-6052-DBFC89AFCE1A}"/>
              </a:ext>
            </a:extLst>
          </p:cNvPr>
          <p:cNvSpPr>
            <a:spLocks noGrp="1"/>
          </p:cNvSpPr>
          <p:nvPr>
            <p:ph type="title"/>
          </p:nvPr>
        </p:nvSpPr>
        <p:spPr>
          <a:xfrm>
            <a:off x="370284" y="137289"/>
            <a:ext cx="8073000" cy="658200"/>
          </a:xfrm>
        </p:spPr>
        <p:txBody>
          <a:bodyPr/>
          <a:lstStyle/>
          <a:p>
            <a:r>
              <a:rPr lang="nl-NL" dirty="0"/>
              <a:t>Tandenpoetsen</a:t>
            </a:r>
          </a:p>
        </p:txBody>
      </p:sp>
      <p:pic>
        <p:nvPicPr>
          <p:cNvPr id="5" name="Picture 4">
            <a:extLst>
              <a:ext uri="{FF2B5EF4-FFF2-40B4-BE49-F238E27FC236}">
                <a16:creationId xmlns:a16="http://schemas.microsoft.com/office/drawing/2014/main" id="{04F80E88-4B3B-969E-4550-99C799649118}"/>
              </a:ext>
            </a:extLst>
          </p:cNvPr>
          <p:cNvPicPr>
            <a:picLocks noChangeAspect="1"/>
          </p:cNvPicPr>
          <p:nvPr/>
        </p:nvPicPr>
        <p:blipFill>
          <a:blip r:embed="rId3"/>
          <a:stretch>
            <a:fillRect/>
          </a:stretch>
        </p:blipFill>
        <p:spPr>
          <a:xfrm>
            <a:off x="267808" y="850669"/>
            <a:ext cx="7212930" cy="3639170"/>
          </a:xfrm>
          <a:prstGeom prst="rect">
            <a:avLst/>
          </a:prstGeom>
        </p:spPr>
      </p:pic>
      <p:sp>
        <p:nvSpPr>
          <p:cNvPr id="6" name="TextBox 5">
            <a:extLst>
              <a:ext uri="{FF2B5EF4-FFF2-40B4-BE49-F238E27FC236}">
                <a16:creationId xmlns:a16="http://schemas.microsoft.com/office/drawing/2014/main" id="{9EC17A1E-043A-B0A2-42E9-007EDFB3B65E}"/>
              </a:ext>
            </a:extLst>
          </p:cNvPr>
          <p:cNvSpPr txBox="1"/>
          <p:nvPr/>
        </p:nvSpPr>
        <p:spPr>
          <a:xfrm>
            <a:off x="439947" y="4489839"/>
            <a:ext cx="5397631" cy="276999"/>
          </a:xfrm>
          <a:prstGeom prst="rect">
            <a:avLst/>
          </a:prstGeom>
          <a:noFill/>
        </p:spPr>
        <p:txBody>
          <a:bodyPr wrap="none" rtlCol="0">
            <a:spAutoFit/>
          </a:bodyPr>
          <a:lstStyle/>
          <a:p>
            <a:r>
              <a:rPr lang="nl-NL" sz="1200" baseline="30000" dirty="0"/>
              <a:t>a</a:t>
            </a:r>
            <a:r>
              <a:rPr lang="nl-NL" sz="1200" dirty="0"/>
              <a:t> Fluorideconcentratie 500-750 </a:t>
            </a:r>
            <a:r>
              <a:rPr lang="nl-NL" sz="1200" dirty="0" err="1"/>
              <a:t>ppm</a:t>
            </a:r>
            <a:r>
              <a:rPr lang="nl-NL" sz="1200" dirty="0"/>
              <a:t>  / </a:t>
            </a:r>
            <a:r>
              <a:rPr lang="nl-NL" sz="1200" baseline="30000" dirty="0"/>
              <a:t>b</a:t>
            </a:r>
            <a:r>
              <a:rPr lang="nl-NL" sz="1200" dirty="0"/>
              <a:t> Fluorideconcentratie 1000-1500 </a:t>
            </a:r>
            <a:r>
              <a:rPr lang="nl-NL" sz="1200" dirty="0" err="1"/>
              <a:t>ppm</a:t>
            </a:r>
            <a:endParaRPr lang="nl-NL" sz="1200" dirty="0"/>
          </a:p>
        </p:txBody>
      </p:sp>
    </p:spTree>
    <p:extLst>
      <p:ext uri="{BB962C8B-B14F-4D97-AF65-F5344CB8AC3E}">
        <p14:creationId xmlns:p14="http://schemas.microsoft.com/office/powerpoint/2010/main" val="213701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A0DC-D3B9-ECBA-4DB0-42B4D7BC7646}"/>
              </a:ext>
            </a:extLst>
          </p:cNvPr>
          <p:cNvSpPr>
            <a:spLocks noGrp="1"/>
          </p:cNvSpPr>
          <p:nvPr>
            <p:ph type="title"/>
          </p:nvPr>
        </p:nvSpPr>
        <p:spPr>
          <a:xfrm>
            <a:off x="406293" y="309323"/>
            <a:ext cx="8073000" cy="658200"/>
          </a:xfrm>
        </p:spPr>
        <p:txBody>
          <a:bodyPr>
            <a:normAutofit fontScale="90000"/>
          </a:bodyPr>
          <a:lstStyle/>
          <a:p>
            <a:r>
              <a:rPr lang="nl-NL" dirty="0"/>
              <a:t>Tandenpoetsen met F-houdende tandpasta </a:t>
            </a:r>
            <a:br>
              <a:rPr lang="nl-NL" dirty="0"/>
            </a:br>
            <a:r>
              <a:rPr lang="nl-NL" sz="1800" dirty="0"/>
              <a:t>(Advies Cariëspreventie van het Ivoren Kruis)</a:t>
            </a:r>
          </a:p>
        </p:txBody>
      </p:sp>
      <p:sp>
        <p:nvSpPr>
          <p:cNvPr id="3" name="Text Placeholder 2">
            <a:extLst>
              <a:ext uri="{FF2B5EF4-FFF2-40B4-BE49-F238E27FC236}">
                <a16:creationId xmlns:a16="http://schemas.microsoft.com/office/drawing/2014/main" id="{457D0829-D208-F170-2918-DE0F1C0B3BBA}"/>
              </a:ext>
            </a:extLst>
          </p:cNvPr>
          <p:cNvSpPr>
            <a:spLocks noGrp="1"/>
          </p:cNvSpPr>
          <p:nvPr>
            <p:ph type="body" idx="1"/>
          </p:nvPr>
        </p:nvSpPr>
        <p:spPr>
          <a:xfrm>
            <a:off x="222874" y="1069923"/>
            <a:ext cx="8698252" cy="3559302"/>
          </a:xfrm>
        </p:spPr>
        <p:txBody>
          <a:bodyPr>
            <a:normAutofit fontScale="92500" lnSpcReduction="20000"/>
          </a:bodyPr>
          <a:lstStyle/>
          <a:p>
            <a:r>
              <a:rPr lang="nl-NL" dirty="0"/>
              <a:t>Ouder bij kind: kijk wat je doet en ondersteun het hoofd</a:t>
            </a:r>
            <a:br>
              <a:rPr lang="nl-NL" dirty="0"/>
            </a:br>
            <a:endParaRPr lang="nl-NL" dirty="0"/>
          </a:p>
          <a:p>
            <a:r>
              <a:rPr lang="nl-NL" dirty="0"/>
              <a:t>Poets volgens de 3 B’s : binnenkant, buitenkant, bovenop</a:t>
            </a:r>
            <a:br>
              <a:rPr lang="nl-NL" dirty="0"/>
            </a:br>
            <a:endParaRPr lang="nl-NL" dirty="0"/>
          </a:p>
          <a:p>
            <a:r>
              <a:rPr lang="nl-NL" dirty="0"/>
              <a:t>Vóór het slapengaan en na het ontbijt</a:t>
            </a:r>
            <a:br>
              <a:rPr lang="nl-NL" dirty="0"/>
            </a:br>
            <a:endParaRPr lang="nl-NL" dirty="0"/>
          </a:p>
          <a:p>
            <a:r>
              <a:rPr lang="nl-NL" dirty="0"/>
              <a:t>Elektrische tandenborstels maken meer poetsbewegingen per minuut </a:t>
            </a:r>
          </a:p>
          <a:p>
            <a:pPr marL="101600" indent="0">
              <a:buNone/>
            </a:pPr>
            <a:endParaRPr lang="nl-NL" dirty="0"/>
          </a:p>
          <a:p>
            <a:r>
              <a:rPr lang="nl-NL" dirty="0"/>
              <a:t>Handtandenborstels zijn goedkoper. Kies kleine borstelkop</a:t>
            </a:r>
            <a:br>
              <a:rPr lang="nl-NL" dirty="0"/>
            </a:br>
            <a:endParaRPr lang="nl-NL" dirty="0"/>
          </a:p>
          <a:p>
            <a:r>
              <a:rPr lang="nl-NL" dirty="0"/>
              <a:t>Let op: doorbraak eerste blijvende molaar ACHTER melkkiezen. Beter om de tandenborstel er haaks op te zetten</a:t>
            </a:r>
          </a:p>
          <a:p>
            <a:endParaRPr lang="nl-NL"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nl-NL" dirty="0"/>
          </a:p>
          <a:p>
            <a:endParaRPr lang="nl-NL" altLang="nl-NL" dirty="0"/>
          </a:p>
          <a:p>
            <a:pPr lvl="1"/>
            <a:endParaRPr lang="nl-NL" dirty="0"/>
          </a:p>
        </p:txBody>
      </p:sp>
    </p:spTree>
    <p:extLst>
      <p:ext uri="{BB962C8B-B14F-4D97-AF65-F5344CB8AC3E}">
        <p14:creationId xmlns:p14="http://schemas.microsoft.com/office/powerpoint/2010/main" val="37637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BC0A-6A20-920B-C0A3-BD0B2235EBBF}"/>
            </a:ext>
          </a:extLst>
        </p:cNvPr>
        <p:cNvGrpSpPr/>
        <p:nvPr/>
      </p:nvGrpSpPr>
      <p:grpSpPr>
        <a:xfrm>
          <a:off x="0" y="0"/>
          <a:ext cx="0" cy="0"/>
          <a:chOff x="0" y="0"/>
          <a:chExt cx="0" cy="0"/>
        </a:xfrm>
      </p:grpSpPr>
      <p:sp>
        <p:nvSpPr>
          <p:cNvPr id="143362" name="Tijdelijke aanduiding voor dianummer 3">
            <a:extLst>
              <a:ext uri="{FF2B5EF4-FFF2-40B4-BE49-F238E27FC236}">
                <a16:creationId xmlns:a16="http://schemas.microsoft.com/office/drawing/2014/main" id="{FD3F520D-6878-4C92-4EE3-E8F648740AF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buClr>
                <a:schemeClr val="tx2"/>
              </a:buClr>
              <a:buChar char="•"/>
              <a:defRPr sz="1650" b="1">
                <a:solidFill>
                  <a:schemeClr val="tx1"/>
                </a:solidFill>
                <a:latin typeface="Times New Roman" panose="02020603050405020304" pitchFamily="18" charset="0"/>
              </a:defRPr>
            </a:lvl1pPr>
            <a:lvl2pPr marL="557213" indent="-214313">
              <a:lnSpc>
                <a:spcPct val="120000"/>
              </a:lnSpc>
              <a:buClr>
                <a:schemeClr val="tx2"/>
              </a:buClr>
              <a:buChar char="•"/>
              <a:defRPr sz="1275">
                <a:solidFill>
                  <a:schemeClr val="tx1"/>
                </a:solidFill>
                <a:latin typeface="Times New Roman" panose="02020603050405020304" pitchFamily="18" charset="0"/>
              </a:defRPr>
            </a:lvl2pPr>
            <a:lvl3pPr marL="857250" indent="-171450">
              <a:lnSpc>
                <a:spcPct val="120000"/>
              </a:lnSpc>
              <a:buClr>
                <a:schemeClr val="tx2"/>
              </a:buClr>
              <a:buChar char="•"/>
              <a:defRPr sz="1275">
                <a:solidFill>
                  <a:schemeClr val="tx1"/>
                </a:solidFill>
                <a:latin typeface="Times New Roman" panose="02020603050405020304" pitchFamily="18" charset="0"/>
              </a:defRPr>
            </a:lvl3pPr>
            <a:lvl4pPr marL="1200150" indent="-171450">
              <a:lnSpc>
                <a:spcPct val="120000"/>
              </a:lnSpc>
              <a:buClr>
                <a:schemeClr val="tx2"/>
              </a:buClr>
              <a:buChar char="•"/>
              <a:defRPr sz="1275">
                <a:solidFill>
                  <a:schemeClr val="tx1"/>
                </a:solidFill>
                <a:latin typeface="Times New Roman" panose="02020603050405020304" pitchFamily="18" charset="0"/>
              </a:defRPr>
            </a:lvl4pPr>
            <a:lvl5pPr marL="1543050" indent="-171450">
              <a:lnSpc>
                <a:spcPct val="120000"/>
              </a:lnSpc>
              <a:buClr>
                <a:schemeClr val="tx2"/>
              </a:buClr>
              <a:buChar char="•"/>
              <a:defRPr sz="1275">
                <a:solidFill>
                  <a:schemeClr val="tx1"/>
                </a:solidFill>
                <a:latin typeface="Times New Roman" panose="02020603050405020304" pitchFamily="18" charset="0"/>
              </a:defRPr>
            </a:lvl5pPr>
            <a:lvl6pPr marL="18859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6pPr>
            <a:lvl7pPr marL="22288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7pPr>
            <a:lvl8pPr marL="25717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8pPr>
            <a:lvl9pPr marL="29146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9pPr>
          </a:lstStyle>
          <a:p>
            <a:pPr>
              <a:lnSpc>
                <a:spcPct val="100000"/>
              </a:lnSpc>
              <a:buClrTx/>
              <a:buFontTx/>
              <a:buNone/>
            </a:pPr>
            <a:fld id="{6027C2D3-9A46-4D31-B4EC-992AB7188297}" type="slidenum">
              <a:rPr lang="nl-NL" altLang="nl-NL" sz="900"/>
              <a:pPr>
                <a:lnSpc>
                  <a:spcPct val="100000"/>
                </a:lnSpc>
                <a:buClrTx/>
                <a:buFontTx/>
                <a:buNone/>
              </a:pPr>
              <a:t>27</a:t>
            </a:fld>
            <a:endParaRPr lang="nl-NL" altLang="nl-NL" sz="975" b="0"/>
          </a:p>
        </p:txBody>
      </p:sp>
      <p:pic>
        <p:nvPicPr>
          <p:cNvPr id="143363" name="Picture 2" descr="DSCN1593">
            <a:extLst>
              <a:ext uri="{FF2B5EF4-FFF2-40B4-BE49-F238E27FC236}">
                <a16:creationId xmlns:a16="http://schemas.microsoft.com/office/drawing/2014/main" id="{D3BB16EA-6F7F-C972-6116-2E305E27F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83" y="735807"/>
            <a:ext cx="5038725" cy="377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E42FEB3D-3EF3-4591-6D33-7F0972982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488" y="2792478"/>
            <a:ext cx="2625647" cy="172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C7AA63E-3D25-7119-4B16-130C3ADFF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488" y="735807"/>
            <a:ext cx="2550320" cy="167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36991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Module 2: Preventie cariës</a:t>
            </a:r>
            <a:endParaRPr dirty="0"/>
          </a:p>
        </p:txBody>
      </p:sp>
      <p:sp>
        <p:nvSpPr>
          <p:cNvPr id="133" name="Google Shape;133;p26"/>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p>
            <a:pPr marL="342900" indent="-342900">
              <a:spcAft>
                <a:spcPts val="1200"/>
              </a:spcAft>
            </a:pPr>
            <a:r>
              <a:rPr lang="nl-NL" dirty="0"/>
              <a:t>Tandplak verwijderen: 2x daags poetsen met Fluoride-houdende tandpasta</a:t>
            </a:r>
          </a:p>
          <a:p>
            <a:pPr marL="342900" indent="-342900">
              <a:spcAft>
                <a:spcPts val="1200"/>
              </a:spcAft>
            </a:pPr>
            <a:r>
              <a:rPr lang="nl-NL" sz="3600" dirty="0"/>
              <a:t>Aantal eet- en drinkmomenten beperken</a:t>
            </a:r>
          </a:p>
          <a:p>
            <a:pPr marL="342900" indent="-342900">
              <a:spcAft>
                <a:spcPts val="1200"/>
              </a:spcAft>
            </a:pPr>
            <a:r>
              <a:rPr lang="nl-NL" dirty="0"/>
              <a:t>Vanaf eerste tand: regelmatig bezoek aan mondzorgverlener</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66788-1BF6-C6BB-8648-E278FEEED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022FB-9953-BE5E-2A31-C2412625A0CA}"/>
              </a:ext>
            </a:extLst>
          </p:cNvPr>
          <p:cNvSpPr>
            <a:spLocks noGrp="1"/>
          </p:cNvSpPr>
          <p:nvPr>
            <p:ph type="title"/>
          </p:nvPr>
        </p:nvSpPr>
        <p:spPr>
          <a:xfrm>
            <a:off x="311700" y="403625"/>
            <a:ext cx="8073000" cy="658200"/>
          </a:xfrm>
        </p:spPr>
        <p:txBody>
          <a:bodyPr>
            <a:normAutofit fontScale="90000"/>
          </a:bodyPr>
          <a:lstStyle/>
          <a:p>
            <a:r>
              <a:rPr lang="nl-NL" dirty="0"/>
              <a:t>Aantal eet- en drinkmomenten beperken </a:t>
            </a:r>
            <a:br>
              <a:rPr lang="nl-NL" dirty="0"/>
            </a:br>
            <a:r>
              <a:rPr lang="nl-NL" sz="1800" dirty="0"/>
              <a:t>(Richtlijn Goede Voeding, Voedingscentrum)</a:t>
            </a:r>
            <a:br>
              <a:rPr lang="nl-NL" sz="1800" dirty="0"/>
            </a:br>
            <a:endParaRPr lang="nl-NL" sz="1800" dirty="0"/>
          </a:p>
        </p:txBody>
      </p:sp>
      <p:sp>
        <p:nvSpPr>
          <p:cNvPr id="3" name="Text Placeholder 2">
            <a:extLst>
              <a:ext uri="{FF2B5EF4-FFF2-40B4-BE49-F238E27FC236}">
                <a16:creationId xmlns:a16="http://schemas.microsoft.com/office/drawing/2014/main" id="{63406E3A-118B-D191-3579-3F5FAA0E78A1}"/>
              </a:ext>
            </a:extLst>
          </p:cNvPr>
          <p:cNvSpPr>
            <a:spLocks noGrp="1"/>
          </p:cNvSpPr>
          <p:nvPr>
            <p:ph type="body" idx="1"/>
          </p:nvPr>
        </p:nvSpPr>
        <p:spPr>
          <a:xfrm>
            <a:off x="92364" y="1274875"/>
            <a:ext cx="8917588" cy="3380252"/>
          </a:xfrm>
        </p:spPr>
        <p:txBody>
          <a:bodyPr>
            <a:normAutofit fontScale="92500" lnSpcReduction="20000"/>
          </a:bodyPr>
          <a:lstStyle/>
          <a:p>
            <a:r>
              <a:rPr lang="nl-NL" dirty="0"/>
              <a:t>0 t/m 4 jaar</a:t>
            </a:r>
          </a:p>
          <a:p>
            <a:pPr lvl="1"/>
            <a:r>
              <a:rPr lang="nl-NL" dirty="0"/>
              <a:t>Vanaf het moment dat vast voedsel genuttigd wordt: maximaal 5x per dag iets eten of drinken. Dit zijn 3 hoofdmaaltijden en maximaal 2 tussendoortjes per dag.</a:t>
            </a:r>
          </a:p>
          <a:p>
            <a:pPr marL="101600" indent="0">
              <a:buNone/>
            </a:pPr>
            <a:endParaRPr lang="nl-NL" altLang="nl-NL" dirty="0"/>
          </a:p>
          <a:p>
            <a:r>
              <a:rPr lang="nl-NL" altLang="nl-NL" dirty="0"/>
              <a:t>5 jaar en ouder </a:t>
            </a:r>
          </a:p>
          <a:p>
            <a:pPr lvl="1"/>
            <a:r>
              <a:rPr lang="nl-NL" altLang="nl-NL" dirty="0"/>
              <a:t>Maximaal 7x per dag iets eten of drinken. Dit zijn 3 hoofdmaaltijden en maximaal 4 tussendoortjes per dag</a:t>
            </a:r>
          </a:p>
          <a:p>
            <a:pPr marL="584200" lvl="1" indent="0">
              <a:buNone/>
            </a:pPr>
            <a:endParaRPr lang="nl-NL" altLang="nl-NL" dirty="0"/>
          </a:p>
          <a:p>
            <a:pPr lvl="1"/>
            <a:endParaRPr lang="nl-NL" altLang="nl-NL" dirty="0"/>
          </a:p>
          <a:p>
            <a:r>
              <a:rPr lang="nl-NL" altLang="nl-NL" dirty="0"/>
              <a:t>Voor iedereen geldt: </a:t>
            </a:r>
          </a:p>
          <a:p>
            <a:pPr lvl="1"/>
            <a:r>
              <a:rPr lang="nl-NL" altLang="nl-NL" dirty="0"/>
              <a:t>Na eten of drinken minstens 2 uur niets nemen</a:t>
            </a:r>
          </a:p>
          <a:p>
            <a:pPr lvl="1"/>
            <a:r>
              <a:rPr lang="nl-NL" altLang="nl-NL" dirty="0"/>
              <a:t>Na het laatste tandenpoetsen niets meer eten of drinken. </a:t>
            </a:r>
          </a:p>
          <a:p>
            <a:pPr lvl="1"/>
            <a:r>
              <a:rPr lang="nl-NL" altLang="nl-NL" dirty="0"/>
              <a:t>Water drinken mag altijd!</a:t>
            </a:r>
          </a:p>
          <a:p>
            <a:pPr marL="101600" indent="0">
              <a:buNone/>
            </a:pPr>
            <a:endParaRPr lang="nl-NL" altLang="nl-NL" dirty="0"/>
          </a:p>
        </p:txBody>
      </p:sp>
    </p:spTree>
    <p:extLst>
      <p:ext uri="{BB962C8B-B14F-4D97-AF65-F5344CB8AC3E}">
        <p14:creationId xmlns:p14="http://schemas.microsoft.com/office/powerpoint/2010/main" val="329846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0C94-8C9D-1516-7CE8-DCBF2B94E3ED}"/>
              </a:ext>
            </a:extLst>
          </p:cNvPr>
          <p:cNvSpPr>
            <a:spLocks noGrp="1"/>
          </p:cNvSpPr>
          <p:nvPr>
            <p:ph type="title"/>
          </p:nvPr>
        </p:nvSpPr>
        <p:spPr/>
        <p:txBody>
          <a:bodyPr/>
          <a:lstStyle/>
          <a:p>
            <a:r>
              <a:rPr lang="nl-NL" dirty="0"/>
              <a:t>Werkgroep Mondzorg</a:t>
            </a:r>
          </a:p>
        </p:txBody>
      </p:sp>
      <p:sp>
        <p:nvSpPr>
          <p:cNvPr id="3" name="Text Placeholder 2">
            <a:extLst>
              <a:ext uri="{FF2B5EF4-FFF2-40B4-BE49-F238E27FC236}">
                <a16:creationId xmlns:a16="http://schemas.microsoft.com/office/drawing/2014/main" id="{CED66A0C-084D-ADA4-3656-A6BB79E36F85}"/>
              </a:ext>
            </a:extLst>
          </p:cNvPr>
          <p:cNvSpPr>
            <a:spLocks noGrp="1"/>
          </p:cNvSpPr>
          <p:nvPr>
            <p:ph type="body" idx="1"/>
          </p:nvPr>
        </p:nvSpPr>
        <p:spPr/>
        <p:txBody>
          <a:bodyPr>
            <a:noAutofit/>
          </a:bodyPr>
          <a:lstStyle/>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Dagmar Schaap-Burggraaf (arts maatschappij en gezondheid, namens AJN)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Lucy Smit (jeugdarts, arts Maatschappij en Gezondheid, namens AJN)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Maaike Kok (jeugdarts KNMG en AIOS Maatschappij en Gezondheid, namens AJN)</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Rifka Efrat (Jeugdarts, arts Maatschappij en Gezondheid, namens AJN)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Saskia den Ambtman (jeugdarts KNMG, AIOS Maatschappij en Gezondheid, namens AJN) </a:t>
            </a:r>
          </a:p>
          <a:p>
            <a:pPr>
              <a:lnSpc>
                <a:spcPct val="107000"/>
              </a:lnSpc>
              <a:spcAft>
                <a:spcPts val="800"/>
              </a:spcAft>
              <a:buNone/>
            </a:pP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Sharifa</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 Wekker (jeugdarts, AIOS Maatschappij en Gezondheid, namens AJN)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Jaimy de Vries (jeugdverpleegkundige namens V&amp;VN)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Sanne Houtepen- de Jong (jeugdverpleegkundige, namens V&amp;VN)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Iris Niks-Boon (algemeen tandarts, namens KNMT)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Saskia Dijkstra (algemeen tandarts, namens KNMT) </a:t>
            </a:r>
          </a:p>
          <a:p>
            <a:pPr marL="101600" indent="0">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Lina Jasulaityte (kindertandarts, namens KNMT) </a:t>
            </a:r>
          </a:p>
          <a:p>
            <a:pPr marL="101600" indent="0">
              <a:buNone/>
            </a:pPr>
            <a:endParaRPr lang="nl-NL" sz="1200" dirty="0"/>
          </a:p>
        </p:txBody>
      </p:sp>
    </p:spTree>
    <p:extLst>
      <p:ext uri="{BB962C8B-B14F-4D97-AF65-F5344CB8AC3E}">
        <p14:creationId xmlns:p14="http://schemas.microsoft.com/office/powerpoint/2010/main" val="133444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818D-E56A-3938-72A7-73988A170A89}"/>
            </a:ext>
          </a:extLst>
        </p:cNvPr>
        <p:cNvGrpSpPr/>
        <p:nvPr/>
      </p:nvGrpSpPr>
      <p:grpSpPr>
        <a:xfrm>
          <a:off x="0" y="0"/>
          <a:ext cx="0" cy="0"/>
          <a:chOff x="0" y="0"/>
          <a:chExt cx="0" cy="0"/>
        </a:xfrm>
      </p:grpSpPr>
      <p:sp>
        <p:nvSpPr>
          <p:cNvPr id="101378" name="Tijdelijke aanduiding voor dianummer 3">
            <a:extLst>
              <a:ext uri="{FF2B5EF4-FFF2-40B4-BE49-F238E27FC236}">
                <a16:creationId xmlns:a16="http://schemas.microsoft.com/office/drawing/2014/main" id="{B2A8172E-0734-9175-8DB1-06EDEA8F719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buClr>
                <a:schemeClr val="tx2"/>
              </a:buClr>
              <a:buChar char="•"/>
              <a:defRPr sz="1650" b="1">
                <a:solidFill>
                  <a:schemeClr val="tx1"/>
                </a:solidFill>
                <a:latin typeface="Times New Roman" panose="02020603050405020304" pitchFamily="18" charset="0"/>
              </a:defRPr>
            </a:lvl1pPr>
            <a:lvl2pPr marL="557213" indent="-214313">
              <a:lnSpc>
                <a:spcPct val="120000"/>
              </a:lnSpc>
              <a:buClr>
                <a:schemeClr val="tx2"/>
              </a:buClr>
              <a:buChar char="•"/>
              <a:defRPr sz="1275">
                <a:solidFill>
                  <a:schemeClr val="tx1"/>
                </a:solidFill>
                <a:latin typeface="Times New Roman" panose="02020603050405020304" pitchFamily="18" charset="0"/>
              </a:defRPr>
            </a:lvl2pPr>
            <a:lvl3pPr marL="857250" indent="-171450">
              <a:lnSpc>
                <a:spcPct val="120000"/>
              </a:lnSpc>
              <a:buClr>
                <a:schemeClr val="tx2"/>
              </a:buClr>
              <a:buChar char="•"/>
              <a:defRPr sz="1275">
                <a:solidFill>
                  <a:schemeClr val="tx1"/>
                </a:solidFill>
                <a:latin typeface="Times New Roman" panose="02020603050405020304" pitchFamily="18" charset="0"/>
              </a:defRPr>
            </a:lvl3pPr>
            <a:lvl4pPr marL="1200150" indent="-171450">
              <a:lnSpc>
                <a:spcPct val="120000"/>
              </a:lnSpc>
              <a:buClr>
                <a:schemeClr val="tx2"/>
              </a:buClr>
              <a:buChar char="•"/>
              <a:defRPr sz="1275">
                <a:solidFill>
                  <a:schemeClr val="tx1"/>
                </a:solidFill>
                <a:latin typeface="Times New Roman" panose="02020603050405020304" pitchFamily="18" charset="0"/>
              </a:defRPr>
            </a:lvl4pPr>
            <a:lvl5pPr marL="1543050" indent="-171450">
              <a:lnSpc>
                <a:spcPct val="120000"/>
              </a:lnSpc>
              <a:buClr>
                <a:schemeClr val="tx2"/>
              </a:buClr>
              <a:buChar char="•"/>
              <a:defRPr sz="1275">
                <a:solidFill>
                  <a:schemeClr val="tx1"/>
                </a:solidFill>
                <a:latin typeface="Times New Roman" panose="02020603050405020304" pitchFamily="18" charset="0"/>
              </a:defRPr>
            </a:lvl5pPr>
            <a:lvl6pPr marL="18859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6pPr>
            <a:lvl7pPr marL="22288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7pPr>
            <a:lvl8pPr marL="25717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8pPr>
            <a:lvl9pPr marL="2914650" indent="-171450" eaLnBrk="0" fontAlgn="base" hangingPunct="0">
              <a:lnSpc>
                <a:spcPct val="120000"/>
              </a:lnSpc>
              <a:spcBef>
                <a:spcPct val="0"/>
              </a:spcBef>
              <a:spcAft>
                <a:spcPct val="0"/>
              </a:spcAft>
              <a:buClr>
                <a:schemeClr val="tx2"/>
              </a:buClr>
              <a:buChar char="•"/>
              <a:defRPr sz="1275">
                <a:solidFill>
                  <a:schemeClr val="tx1"/>
                </a:solidFill>
                <a:latin typeface="Times New Roman" panose="02020603050405020304" pitchFamily="18" charset="0"/>
              </a:defRPr>
            </a:lvl9pPr>
          </a:lstStyle>
          <a:p>
            <a:pPr>
              <a:lnSpc>
                <a:spcPct val="100000"/>
              </a:lnSpc>
              <a:buClrTx/>
              <a:buFontTx/>
              <a:buNone/>
            </a:pPr>
            <a:fld id="{523CE26A-5FF5-4B1E-B939-FC15DA52B9C9}" type="slidenum">
              <a:rPr lang="nl-NL" altLang="nl-NL" sz="900"/>
              <a:pPr>
                <a:lnSpc>
                  <a:spcPct val="100000"/>
                </a:lnSpc>
                <a:buClrTx/>
                <a:buFontTx/>
                <a:buNone/>
              </a:pPr>
              <a:t>30</a:t>
            </a:fld>
            <a:endParaRPr lang="nl-NL" altLang="nl-NL" sz="975" b="0"/>
          </a:p>
        </p:txBody>
      </p:sp>
      <p:pic>
        <p:nvPicPr>
          <p:cNvPr id="101379" name="Picture 2">
            <a:extLst>
              <a:ext uri="{FF2B5EF4-FFF2-40B4-BE49-F238E27FC236}">
                <a16:creationId xmlns:a16="http://schemas.microsoft.com/office/drawing/2014/main" id="{C4F5A479-1C2F-D126-3A17-ED53B0504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806" y="-30749081"/>
            <a:ext cx="3686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a:extLst>
              <a:ext uri="{FF2B5EF4-FFF2-40B4-BE49-F238E27FC236}">
                <a16:creationId xmlns:a16="http://schemas.microsoft.com/office/drawing/2014/main" id="{7264F810-5E6F-0CD4-C907-C4A780587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106" y="-30634781"/>
            <a:ext cx="3686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Afbeelding 4">
            <a:extLst>
              <a:ext uri="{FF2B5EF4-FFF2-40B4-BE49-F238E27FC236}">
                <a16:creationId xmlns:a16="http://schemas.microsoft.com/office/drawing/2014/main" id="{C6CC58AA-67A9-A1CC-BB1C-C7DEEBE65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1106" y="141685"/>
            <a:ext cx="3482579" cy="486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2">
            <a:extLst>
              <a:ext uri="{FF2B5EF4-FFF2-40B4-BE49-F238E27FC236}">
                <a16:creationId xmlns:a16="http://schemas.microsoft.com/office/drawing/2014/main" id="{DBDFB538-9571-3E5C-A4BF-CF6C58742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741" y="372594"/>
            <a:ext cx="2266950" cy="32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
            <a:extLst>
              <a:ext uri="{FF2B5EF4-FFF2-40B4-BE49-F238E27FC236}">
                <a16:creationId xmlns:a16="http://schemas.microsoft.com/office/drawing/2014/main" id="{41786BC8-A182-FB19-01CD-9C4AC5B6E8E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647207" y="3746896"/>
            <a:ext cx="1674019" cy="1254919"/>
          </a:xfrm>
        </p:spPr>
      </p:pic>
    </p:spTree>
    <p:extLst>
      <p:ext uri="{BB962C8B-B14F-4D97-AF65-F5344CB8AC3E}">
        <p14:creationId xmlns:p14="http://schemas.microsoft.com/office/powerpoint/2010/main" val="3912312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
          <a:extLst>
            <a:ext uri="{FF2B5EF4-FFF2-40B4-BE49-F238E27FC236}">
              <a16:creationId xmlns:a16="http://schemas.microsoft.com/office/drawing/2014/main" id="{2D33F1C2-8E30-7090-20AA-55158B8AC238}"/>
            </a:ext>
          </a:extLst>
        </p:cNvPr>
        <p:cNvGrpSpPr/>
        <p:nvPr/>
      </p:nvGrpSpPr>
      <p:grpSpPr>
        <a:xfrm>
          <a:off x="0" y="0"/>
          <a:ext cx="0" cy="0"/>
          <a:chOff x="0" y="0"/>
          <a:chExt cx="0" cy="0"/>
        </a:xfrm>
      </p:grpSpPr>
      <p:sp>
        <p:nvSpPr>
          <p:cNvPr id="132" name="Google Shape;132;p26">
            <a:extLst>
              <a:ext uri="{FF2B5EF4-FFF2-40B4-BE49-F238E27FC236}">
                <a16:creationId xmlns:a16="http://schemas.microsoft.com/office/drawing/2014/main" id="{D6D7BEE0-3994-84BB-074F-AAD646ED5323}"/>
              </a:ext>
            </a:extLst>
          </p:cNvPr>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Module 2: Preventie cariës</a:t>
            </a:r>
            <a:endParaRPr dirty="0"/>
          </a:p>
        </p:txBody>
      </p:sp>
      <p:sp>
        <p:nvSpPr>
          <p:cNvPr id="133" name="Google Shape;133;p26">
            <a:extLst>
              <a:ext uri="{FF2B5EF4-FFF2-40B4-BE49-F238E27FC236}">
                <a16:creationId xmlns:a16="http://schemas.microsoft.com/office/drawing/2014/main" id="{D78F50D7-9671-3102-72B3-4F05C9F04145}"/>
              </a:ext>
            </a:extLst>
          </p:cNvPr>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p>
            <a:pPr marL="342900" indent="-342900">
              <a:spcAft>
                <a:spcPts val="1200"/>
              </a:spcAft>
            </a:pPr>
            <a:r>
              <a:rPr lang="nl-NL" dirty="0"/>
              <a:t>Tandplak verwijderen: 2x daags poetsen met Fluoride-houdende tandpasta</a:t>
            </a:r>
          </a:p>
          <a:p>
            <a:pPr marL="342900" indent="-342900">
              <a:spcAft>
                <a:spcPts val="1200"/>
              </a:spcAft>
            </a:pPr>
            <a:r>
              <a:rPr lang="nl-NL" dirty="0"/>
              <a:t>Aantal eet- en drinkmomenten beperken</a:t>
            </a:r>
          </a:p>
          <a:p>
            <a:pPr marL="342900" indent="-342900">
              <a:spcAft>
                <a:spcPts val="1200"/>
              </a:spcAft>
            </a:pPr>
            <a:r>
              <a:rPr lang="nl-NL" sz="3600" dirty="0"/>
              <a:t>Vanaf eerste tand: regelmatig bezoek aan mondzorgverlener</a:t>
            </a:r>
            <a:endParaRPr sz="3600" dirty="0"/>
          </a:p>
        </p:txBody>
      </p:sp>
    </p:spTree>
    <p:extLst>
      <p:ext uri="{BB962C8B-B14F-4D97-AF65-F5344CB8AC3E}">
        <p14:creationId xmlns:p14="http://schemas.microsoft.com/office/powerpoint/2010/main" val="3592242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1819-2D49-29E3-3E74-8EC99A487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8081D-8A41-DBE1-176D-11A97DA596AA}"/>
              </a:ext>
            </a:extLst>
          </p:cNvPr>
          <p:cNvSpPr>
            <a:spLocks noGrp="1"/>
          </p:cNvSpPr>
          <p:nvPr>
            <p:ph type="title"/>
          </p:nvPr>
        </p:nvSpPr>
        <p:spPr>
          <a:xfrm>
            <a:off x="311700" y="616750"/>
            <a:ext cx="8698252" cy="658200"/>
          </a:xfrm>
        </p:spPr>
        <p:txBody>
          <a:bodyPr>
            <a:normAutofit/>
          </a:bodyPr>
          <a:lstStyle/>
          <a:p>
            <a:r>
              <a:rPr lang="nl-NL" dirty="0"/>
              <a:t>Bezoek mondzorgverlener (Module 3)</a:t>
            </a:r>
          </a:p>
        </p:txBody>
      </p:sp>
      <p:sp>
        <p:nvSpPr>
          <p:cNvPr id="3" name="Text Placeholder 2">
            <a:extLst>
              <a:ext uri="{FF2B5EF4-FFF2-40B4-BE49-F238E27FC236}">
                <a16:creationId xmlns:a16="http://schemas.microsoft.com/office/drawing/2014/main" id="{FDE41497-4802-05AF-E459-EEB51BA54ACA}"/>
              </a:ext>
            </a:extLst>
          </p:cNvPr>
          <p:cNvSpPr>
            <a:spLocks noGrp="1"/>
          </p:cNvSpPr>
          <p:nvPr>
            <p:ph type="body" idx="1"/>
          </p:nvPr>
        </p:nvSpPr>
        <p:spPr>
          <a:xfrm>
            <a:off x="222874" y="1390850"/>
            <a:ext cx="8968018" cy="3135900"/>
          </a:xfrm>
        </p:spPr>
        <p:txBody>
          <a:bodyPr>
            <a:normAutofit/>
          </a:bodyPr>
          <a:lstStyle/>
          <a:p>
            <a:r>
              <a:rPr lang="nl-NL" dirty="0"/>
              <a:t>Vanaf doorbraak eerste tand regelmatig naar een mondzorgverlener</a:t>
            </a:r>
          </a:p>
          <a:p>
            <a:pPr lvl="1"/>
            <a:r>
              <a:rPr lang="nl-NL" dirty="0"/>
              <a:t>Mondzorg 0-18 jaar wordt vergoed uit het basispakket, zonder eigen risico of eigen bijdrage</a:t>
            </a:r>
          </a:p>
          <a:p>
            <a:pPr marL="101600" indent="0">
              <a:buNone/>
            </a:pPr>
            <a:endParaRPr lang="nl-NL" altLang="nl-NL" dirty="0"/>
          </a:p>
          <a:p>
            <a:pPr marL="584200" lvl="1" indent="0">
              <a:buNone/>
            </a:pPr>
            <a:endParaRPr lang="nl-NL" altLang="nl-NL" dirty="0"/>
          </a:p>
          <a:p>
            <a:pPr lvl="1"/>
            <a:endParaRPr lang="nl-NL" altLang="nl-NL" dirty="0"/>
          </a:p>
          <a:p>
            <a:pPr marL="101600" indent="0">
              <a:buNone/>
            </a:pPr>
            <a:endParaRPr lang="nl-NL" altLang="nl-NL" dirty="0"/>
          </a:p>
        </p:txBody>
      </p:sp>
    </p:spTree>
    <p:extLst>
      <p:ext uri="{BB962C8B-B14F-4D97-AF65-F5344CB8AC3E}">
        <p14:creationId xmlns:p14="http://schemas.microsoft.com/office/powerpoint/2010/main" val="2048525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233C-11F4-9791-545A-F6BB2CCBB412}"/>
              </a:ext>
            </a:extLst>
          </p:cNvPr>
          <p:cNvSpPr>
            <a:spLocks noGrp="1"/>
          </p:cNvSpPr>
          <p:nvPr>
            <p:ph type="title"/>
          </p:nvPr>
        </p:nvSpPr>
        <p:spPr/>
        <p:txBody>
          <a:bodyPr/>
          <a:lstStyle/>
          <a:p>
            <a:r>
              <a:rPr lang="nl-NL" dirty="0"/>
              <a:t>Praktijkadvies</a:t>
            </a:r>
          </a:p>
        </p:txBody>
      </p:sp>
      <p:sp>
        <p:nvSpPr>
          <p:cNvPr id="3" name="Text Placeholder 2">
            <a:extLst>
              <a:ext uri="{FF2B5EF4-FFF2-40B4-BE49-F238E27FC236}">
                <a16:creationId xmlns:a16="http://schemas.microsoft.com/office/drawing/2014/main" id="{AF9AF518-5407-5DC6-9593-F6220C3469B2}"/>
              </a:ext>
            </a:extLst>
          </p:cNvPr>
          <p:cNvSpPr>
            <a:spLocks noGrp="1"/>
          </p:cNvSpPr>
          <p:nvPr>
            <p:ph type="body" idx="1"/>
          </p:nvPr>
        </p:nvSpPr>
        <p:spPr>
          <a:xfrm>
            <a:off x="311699" y="1274875"/>
            <a:ext cx="8656809" cy="3135900"/>
          </a:xfrm>
        </p:spPr>
        <p:txBody>
          <a:bodyPr>
            <a:normAutofit lnSpcReduction="10000"/>
          </a:bodyPr>
          <a:lstStyle/>
          <a:p>
            <a:r>
              <a:rPr lang="nl-NL" dirty="0"/>
              <a:t>JGZ werkt samen met mondzorgverleners</a:t>
            </a:r>
            <a:br>
              <a:rPr lang="nl-NL" dirty="0"/>
            </a:br>
            <a:endParaRPr lang="nl-NL" dirty="0"/>
          </a:p>
          <a:p>
            <a:r>
              <a:rPr lang="nl-NL" dirty="0"/>
              <a:t>JGZ leidt kinderen vanaf doorbraak eerste tand (5-6 </a:t>
            </a:r>
            <a:r>
              <a:rPr lang="nl-NL" dirty="0" err="1"/>
              <a:t>mnd</a:t>
            </a:r>
            <a:r>
              <a:rPr lang="nl-NL" dirty="0"/>
              <a:t>) en uiterlijk voor eerste verjaardag toe naar een mondzorgverlener</a:t>
            </a:r>
            <a:br>
              <a:rPr lang="nl-NL" dirty="0"/>
            </a:br>
            <a:endParaRPr lang="nl-NL" dirty="0"/>
          </a:p>
          <a:p>
            <a:r>
              <a:rPr lang="nl-NL" dirty="0"/>
              <a:t>JGZ bepaalt zelf hoe zij dat doet</a:t>
            </a:r>
            <a:br>
              <a:rPr lang="nl-NL" dirty="0"/>
            </a:br>
            <a:endParaRPr lang="nl-NL" dirty="0"/>
          </a:p>
          <a:p>
            <a:r>
              <a:rPr lang="nl-NL" dirty="0"/>
              <a:t>Overweeg daarbij om lokale afspraken met mondzorgverleners in de regio te maken om actief toe te leiden</a:t>
            </a:r>
          </a:p>
          <a:p>
            <a:pPr marL="101600" indent="0">
              <a:buNone/>
            </a:pPr>
            <a:endParaRPr lang="nl-NL" dirty="0"/>
          </a:p>
        </p:txBody>
      </p:sp>
    </p:spTree>
    <p:extLst>
      <p:ext uri="{BB962C8B-B14F-4D97-AF65-F5344CB8AC3E}">
        <p14:creationId xmlns:p14="http://schemas.microsoft.com/office/powerpoint/2010/main" val="21117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EE9B-FFA4-AD3D-06E2-751CA7C3F93D}"/>
              </a:ext>
            </a:extLst>
          </p:cNvPr>
          <p:cNvSpPr>
            <a:spLocks noGrp="1"/>
          </p:cNvSpPr>
          <p:nvPr>
            <p:ph type="title"/>
          </p:nvPr>
        </p:nvSpPr>
        <p:spPr/>
        <p:txBody>
          <a:bodyPr>
            <a:normAutofit/>
          </a:bodyPr>
          <a:lstStyle/>
          <a:p>
            <a:r>
              <a:rPr lang="nl-NL" dirty="0"/>
              <a:t>Samenwerken JGZ- mondzorgverleners</a:t>
            </a:r>
          </a:p>
        </p:txBody>
      </p:sp>
      <p:sp>
        <p:nvSpPr>
          <p:cNvPr id="3" name="Text Placeholder 2">
            <a:extLst>
              <a:ext uri="{FF2B5EF4-FFF2-40B4-BE49-F238E27FC236}">
                <a16:creationId xmlns:a16="http://schemas.microsoft.com/office/drawing/2014/main" id="{2D794112-B612-0772-F298-A13E0CE56D02}"/>
              </a:ext>
            </a:extLst>
          </p:cNvPr>
          <p:cNvSpPr>
            <a:spLocks noGrp="1"/>
          </p:cNvSpPr>
          <p:nvPr>
            <p:ph type="body" idx="1"/>
          </p:nvPr>
        </p:nvSpPr>
        <p:spPr/>
        <p:txBody>
          <a:bodyPr/>
          <a:lstStyle/>
          <a:p>
            <a:r>
              <a:rPr lang="nl-NL" dirty="0"/>
              <a:t>Initiatiefnemer: JGZ</a:t>
            </a:r>
          </a:p>
          <a:p>
            <a:endParaRPr lang="nl-NL" dirty="0"/>
          </a:p>
          <a:p>
            <a:r>
              <a:rPr lang="nl-NL" dirty="0"/>
              <a:t>(Initiatiefnemer: mondzorgverlener)</a:t>
            </a:r>
          </a:p>
          <a:p>
            <a:pPr marL="101600" indent="0">
              <a:buNone/>
            </a:pPr>
            <a:endParaRPr lang="nl-NL" dirty="0"/>
          </a:p>
        </p:txBody>
      </p:sp>
    </p:spTree>
    <p:extLst>
      <p:ext uri="{BB962C8B-B14F-4D97-AF65-F5344CB8AC3E}">
        <p14:creationId xmlns:p14="http://schemas.microsoft.com/office/powerpoint/2010/main" val="235172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Randvoorwaarden samenwerking algemeen</a:t>
            </a:r>
            <a:endParaRPr dirty="0"/>
          </a:p>
        </p:txBody>
      </p:sp>
      <p:sp>
        <p:nvSpPr>
          <p:cNvPr id="205" name="Google Shape;205;p38"/>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p>
            <a:pPr marL="342900" indent="-342900"/>
            <a:r>
              <a:rPr lang="nl-NL" dirty="0"/>
              <a:t>Voldoende tijd om samenwerking op te zetten</a:t>
            </a:r>
          </a:p>
          <a:p>
            <a:pPr marL="342900" indent="-342900"/>
            <a:endParaRPr lang="nl-NL" dirty="0"/>
          </a:p>
          <a:p>
            <a:pPr marL="342900" indent="-342900"/>
            <a:r>
              <a:rPr lang="nl-NL" dirty="0"/>
              <a:t>Er zijn mondzorgverleners die kinderen willen zien</a:t>
            </a:r>
          </a:p>
          <a:p>
            <a:pPr marL="342900" indent="-342900"/>
            <a:endParaRPr lang="nl-NL" dirty="0"/>
          </a:p>
          <a:p>
            <a:pPr marL="342900" indent="-342900"/>
            <a:r>
              <a:rPr lang="nl-NL" dirty="0"/>
              <a:t>JGZ en mondzorgpraktijk(en) bereiken overeenstemming over de samenwerkingsvorm</a:t>
            </a:r>
            <a:br>
              <a:rPr lang="nl-NL" dirty="0"/>
            </a:br>
            <a:endParaRPr dirty="0"/>
          </a:p>
          <a:p>
            <a:pPr marL="0" lvl="0" indent="0" algn="l" rtl="0">
              <a:spcBef>
                <a:spcPts val="1200"/>
              </a:spcBef>
              <a:spcAft>
                <a:spcPts val="1200"/>
              </a:spcAft>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39B3-28FF-B71D-906D-2D1FF86F8662}"/>
              </a:ext>
            </a:extLst>
          </p:cNvPr>
          <p:cNvSpPr>
            <a:spLocks noGrp="1"/>
          </p:cNvSpPr>
          <p:nvPr>
            <p:ph type="title"/>
          </p:nvPr>
        </p:nvSpPr>
        <p:spPr/>
        <p:txBody>
          <a:bodyPr>
            <a:normAutofit/>
          </a:bodyPr>
          <a:lstStyle/>
          <a:p>
            <a:r>
              <a:rPr lang="nl-NL" dirty="0" err="1"/>
              <a:t>Toeleiden</a:t>
            </a:r>
            <a:r>
              <a:rPr lang="nl-NL" dirty="0"/>
              <a:t> naar mondzorgverlener - opties</a:t>
            </a:r>
          </a:p>
        </p:txBody>
      </p:sp>
      <p:sp>
        <p:nvSpPr>
          <p:cNvPr id="3" name="Text Placeholder 2">
            <a:extLst>
              <a:ext uri="{FF2B5EF4-FFF2-40B4-BE49-F238E27FC236}">
                <a16:creationId xmlns:a16="http://schemas.microsoft.com/office/drawing/2014/main" id="{E7637920-304B-D342-F3BD-305E4A26F41C}"/>
              </a:ext>
            </a:extLst>
          </p:cNvPr>
          <p:cNvSpPr>
            <a:spLocks noGrp="1"/>
          </p:cNvSpPr>
          <p:nvPr>
            <p:ph type="body" idx="1"/>
          </p:nvPr>
        </p:nvSpPr>
        <p:spPr>
          <a:xfrm>
            <a:off x="311699" y="1274875"/>
            <a:ext cx="8520601" cy="3135900"/>
          </a:xfrm>
        </p:spPr>
        <p:txBody>
          <a:bodyPr>
            <a:normAutofit lnSpcReduction="10000"/>
          </a:bodyPr>
          <a:lstStyle/>
          <a:p>
            <a:pPr marL="101600" indent="0">
              <a:buNone/>
            </a:pPr>
            <a:r>
              <a:rPr lang="nl-NL" dirty="0"/>
              <a:t>A. Kind </a:t>
            </a:r>
            <a:r>
              <a:rPr lang="nl-NL" dirty="0" err="1"/>
              <a:t>toeleiden</a:t>
            </a:r>
            <a:r>
              <a:rPr lang="nl-NL" dirty="0"/>
              <a:t> naar mondzorgpraktijk en wordt daar door mondzorgverlener gezien en onder controle gehouden (</a:t>
            </a:r>
            <a:r>
              <a:rPr lang="nl-NL" dirty="0" err="1"/>
              <a:t>GigaGaaf</a:t>
            </a:r>
            <a:r>
              <a:rPr lang="nl-NL" dirty="0"/>
              <a:t>!)</a:t>
            </a:r>
            <a:br>
              <a:rPr lang="nl-NL" dirty="0"/>
            </a:br>
            <a:r>
              <a:rPr lang="nl-NL" dirty="0"/>
              <a:t> </a:t>
            </a:r>
          </a:p>
          <a:p>
            <a:pPr marL="101600" indent="0">
              <a:buNone/>
            </a:pPr>
            <a:r>
              <a:rPr lang="nl-NL" dirty="0"/>
              <a:t>B. Kind wordt gezien door mondzorgverlener óp JGZ-locatie (Gezonde Peutermonden)</a:t>
            </a:r>
          </a:p>
          <a:p>
            <a:pPr marL="101600" indent="0">
              <a:buNone/>
            </a:pPr>
            <a:endParaRPr lang="nl-NL" dirty="0"/>
          </a:p>
          <a:p>
            <a:pPr marL="101600" indent="0">
              <a:buNone/>
            </a:pPr>
            <a:r>
              <a:rPr lang="nl-NL" dirty="0"/>
              <a:t>C. Combinatie</a:t>
            </a:r>
          </a:p>
          <a:p>
            <a:pPr marL="101600" indent="0">
              <a:buNone/>
            </a:pPr>
            <a:endParaRPr lang="nl-NL" dirty="0"/>
          </a:p>
          <a:p>
            <a:pPr marL="101600" indent="0">
              <a:buNone/>
            </a:pPr>
            <a:r>
              <a:rPr lang="nl-NL" dirty="0"/>
              <a:t>D. Anders (eigen manier)</a:t>
            </a:r>
          </a:p>
          <a:p>
            <a:pPr marL="101600" indent="0">
              <a:buNone/>
            </a:pPr>
            <a:endParaRPr lang="nl-NL" dirty="0"/>
          </a:p>
        </p:txBody>
      </p:sp>
    </p:spTree>
    <p:extLst>
      <p:ext uri="{BB962C8B-B14F-4D97-AF65-F5344CB8AC3E}">
        <p14:creationId xmlns:p14="http://schemas.microsoft.com/office/powerpoint/2010/main" val="85175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0102-1110-707C-0B1A-F1F22482DDD2}"/>
              </a:ext>
            </a:extLst>
          </p:cNvPr>
          <p:cNvSpPr>
            <a:spLocks noGrp="1"/>
          </p:cNvSpPr>
          <p:nvPr>
            <p:ph type="title"/>
          </p:nvPr>
        </p:nvSpPr>
        <p:spPr/>
        <p:txBody>
          <a:bodyPr>
            <a:normAutofit fontScale="90000"/>
          </a:bodyPr>
          <a:lstStyle/>
          <a:p>
            <a:r>
              <a:rPr lang="nl-NL" dirty="0"/>
              <a:t>Samenwerken optie A: kind naar mondzorgpraktijk</a:t>
            </a:r>
          </a:p>
        </p:txBody>
      </p:sp>
      <p:sp>
        <p:nvSpPr>
          <p:cNvPr id="3" name="Text Placeholder 2">
            <a:extLst>
              <a:ext uri="{FF2B5EF4-FFF2-40B4-BE49-F238E27FC236}">
                <a16:creationId xmlns:a16="http://schemas.microsoft.com/office/drawing/2014/main" id="{6DD187B8-0421-5B8A-32EE-3AA9B349A8B5}"/>
              </a:ext>
            </a:extLst>
          </p:cNvPr>
          <p:cNvSpPr>
            <a:spLocks noGrp="1"/>
          </p:cNvSpPr>
          <p:nvPr>
            <p:ph type="body" idx="1"/>
          </p:nvPr>
        </p:nvSpPr>
        <p:spPr>
          <a:xfrm>
            <a:off x="311699" y="1274875"/>
            <a:ext cx="8601391" cy="3135900"/>
          </a:xfrm>
        </p:spPr>
        <p:txBody>
          <a:bodyPr/>
          <a:lstStyle/>
          <a:p>
            <a:r>
              <a:rPr lang="nl-NL" dirty="0"/>
              <a:t>JGZ vraagt of kind al geweest is of mondzorgverlener heeft</a:t>
            </a:r>
          </a:p>
          <a:p>
            <a:r>
              <a:rPr lang="nl-NL" dirty="0"/>
              <a:t>Als ja, geen verdere motivatie nodig, wat was de ervaring?</a:t>
            </a:r>
          </a:p>
          <a:p>
            <a:r>
              <a:rPr lang="nl-NL" dirty="0"/>
              <a:t>Als nee, verwijs kind naar mondzorgpraktijk</a:t>
            </a:r>
          </a:p>
          <a:p>
            <a:pPr lvl="1"/>
            <a:r>
              <a:rPr lang="nl-NL" dirty="0"/>
              <a:t>Passief: Ouder maakt zelf afspraak óf</a:t>
            </a:r>
          </a:p>
          <a:p>
            <a:pPr lvl="1"/>
            <a:r>
              <a:rPr lang="nl-NL" dirty="0"/>
              <a:t>Actief: JGZ stuurt, na overleg ouders, mail/brief naar mondzorgverlener om kind op te roepen </a:t>
            </a:r>
          </a:p>
          <a:p>
            <a:pPr lvl="1"/>
            <a:r>
              <a:rPr lang="nl-NL" dirty="0"/>
              <a:t>Noteer afspraak in dossier</a:t>
            </a:r>
          </a:p>
          <a:p>
            <a:pPr lvl="1"/>
            <a:r>
              <a:rPr lang="nl-NL" dirty="0"/>
              <a:t>Navraag bij volgend contact</a:t>
            </a:r>
          </a:p>
          <a:p>
            <a:pPr lvl="1"/>
            <a:endParaRPr lang="nl-NL" dirty="0"/>
          </a:p>
        </p:txBody>
      </p:sp>
    </p:spTree>
    <p:extLst>
      <p:ext uri="{BB962C8B-B14F-4D97-AF65-F5344CB8AC3E}">
        <p14:creationId xmlns:p14="http://schemas.microsoft.com/office/powerpoint/2010/main" val="16349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366C6-B563-F304-3CAA-590571987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BCC38-FDEF-6B77-A1FA-35823571416A}"/>
              </a:ext>
            </a:extLst>
          </p:cNvPr>
          <p:cNvSpPr>
            <a:spLocks noGrp="1"/>
          </p:cNvSpPr>
          <p:nvPr>
            <p:ph type="title"/>
          </p:nvPr>
        </p:nvSpPr>
        <p:spPr>
          <a:xfrm>
            <a:off x="80789" y="358501"/>
            <a:ext cx="9312591" cy="658200"/>
          </a:xfrm>
        </p:spPr>
        <p:txBody>
          <a:bodyPr>
            <a:normAutofit fontScale="90000"/>
          </a:bodyPr>
          <a:lstStyle/>
          <a:p>
            <a:r>
              <a:rPr lang="nl-NL" dirty="0"/>
              <a:t>Opzetten samenwerken optie A: kind naar mondzorgpraktijk</a:t>
            </a:r>
            <a:br>
              <a:rPr lang="nl-NL" dirty="0"/>
            </a:br>
            <a:endParaRPr lang="nl-NL" dirty="0"/>
          </a:p>
        </p:txBody>
      </p:sp>
      <p:sp>
        <p:nvSpPr>
          <p:cNvPr id="3" name="Text Placeholder 2">
            <a:extLst>
              <a:ext uri="{FF2B5EF4-FFF2-40B4-BE49-F238E27FC236}">
                <a16:creationId xmlns:a16="http://schemas.microsoft.com/office/drawing/2014/main" id="{8AAE1796-C428-85C1-1807-364EBF08BF6C}"/>
              </a:ext>
            </a:extLst>
          </p:cNvPr>
          <p:cNvSpPr>
            <a:spLocks noGrp="1"/>
          </p:cNvSpPr>
          <p:nvPr>
            <p:ph type="body" idx="1"/>
          </p:nvPr>
        </p:nvSpPr>
        <p:spPr>
          <a:xfrm>
            <a:off x="0" y="1314289"/>
            <a:ext cx="7865100" cy="3135900"/>
          </a:xfrm>
        </p:spPr>
        <p:txBody>
          <a:bodyPr>
            <a:normAutofit/>
          </a:bodyPr>
          <a:lstStyle/>
          <a:p>
            <a:r>
              <a:rPr lang="nl-NL" dirty="0"/>
              <a:t>Gebruik Toolkit: </a:t>
            </a:r>
            <a:r>
              <a:rPr lang="nl-NL" dirty="0">
                <a:hlinkClick r:id="rId3"/>
              </a:rPr>
              <a:t>Ivoren Kruis — Wat is </a:t>
            </a:r>
            <a:r>
              <a:rPr lang="nl-NL" dirty="0" err="1">
                <a:hlinkClick r:id="rId3"/>
              </a:rPr>
              <a:t>GigaGaaf</a:t>
            </a:r>
            <a:r>
              <a:rPr lang="nl-NL" dirty="0">
                <a:hlinkClick r:id="rId3"/>
              </a:rPr>
              <a:t>-</a:t>
            </a:r>
            <a:r>
              <a:rPr lang="nl-NL" dirty="0" err="1">
                <a:hlinkClick r:id="rId3"/>
              </a:rPr>
              <a:t>to</a:t>
            </a:r>
            <a:r>
              <a:rPr lang="nl-NL" dirty="0">
                <a:hlinkClick r:id="rId3"/>
              </a:rPr>
              <a:t>-go!</a:t>
            </a:r>
            <a:r>
              <a:rPr lang="nl-NL" dirty="0"/>
              <a:t> met stappenplan, informatie en materialen over:</a:t>
            </a:r>
            <a:br>
              <a:rPr lang="nl-NL" dirty="0"/>
            </a:br>
            <a:endParaRPr lang="nl-NL" dirty="0"/>
          </a:p>
          <a:p>
            <a:pPr lvl="1"/>
            <a:r>
              <a:rPr lang="nl-NL" dirty="0"/>
              <a:t>Welke mondzorgpraktijken willen samenwerken?</a:t>
            </a:r>
          </a:p>
          <a:p>
            <a:pPr lvl="1"/>
            <a:r>
              <a:rPr lang="nl-NL" dirty="0"/>
              <a:t>Hoe zet je de samenwerking op?</a:t>
            </a:r>
          </a:p>
          <a:p>
            <a:pPr lvl="1"/>
            <a:r>
              <a:rPr lang="nl-NL" dirty="0"/>
              <a:t>Hoe breng je randvoorwaarden en wensen van JGZ en mondzorgpraktijken in kaart</a:t>
            </a:r>
          </a:p>
          <a:p>
            <a:pPr lvl="1"/>
            <a:r>
              <a:rPr lang="nl-NL" dirty="0"/>
              <a:t>Voorbeeldbrieven </a:t>
            </a:r>
          </a:p>
          <a:p>
            <a:pPr lvl="1"/>
            <a:r>
              <a:rPr lang="nl-NL" dirty="0"/>
              <a:t>Posters en andere materialen</a:t>
            </a:r>
          </a:p>
        </p:txBody>
      </p:sp>
      <p:pic>
        <p:nvPicPr>
          <p:cNvPr id="6" name="Picture 5">
            <a:extLst>
              <a:ext uri="{FF2B5EF4-FFF2-40B4-BE49-F238E27FC236}">
                <a16:creationId xmlns:a16="http://schemas.microsoft.com/office/drawing/2014/main" id="{C06E291D-F3F5-52C1-6A57-1B3A659F055C}"/>
              </a:ext>
            </a:extLst>
          </p:cNvPr>
          <p:cNvPicPr>
            <a:picLocks noChangeAspect="1"/>
          </p:cNvPicPr>
          <p:nvPr/>
        </p:nvPicPr>
        <p:blipFill>
          <a:blip r:embed="rId4"/>
          <a:stretch>
            <a:fillRect/>
          </a:stretch>
        </p:blipFill>
        <p:spPr>
          <a:xfrm>
            <a:off x="7019750" y="1909465"/>
            <a:ext cx="1930845" cy="2716215"/>
          </a:xfrm>
          <a:prstGeom prst="rect">
            <a:avLst/>
          </a:prstGeom>
        </p:spPr>
      </p:pic>
    </p:spTree>
    <p:extLst>
      <p:ext uri="{BB962C8B-B14F-4D97-AF65-F5344CB8AC3E}">
        <p14:creationId xmlns:p14="http://schemas.microsoft.com/office/powerpoint/2010/main" val="3636719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3E25-3DCC-4A2C-389A-CB011B0866A4}"/>
              </a:ext>
            </a:extLst>
          </p:cNvPr>
          <p:cNvSpPr>
            <a:spLocks noGrp="1"/>
          </p:cNvSpPr>
          <p:nvPr>
            <p:ph type="title"/>
          </p:nvPr>
        </p:nvSpPr>
        <p:spPr>
          <a:xfrm>
            <a:off x="239281" y="197357"/>
            <a:ext cx="8833774" cy="658200"/>
          </a:xfrm>
        </p:spPr>
        <p:txBody>
          <a:bodyPr>
            <a:normAutofit fontScale="90000"/>
          </a:bodyPr>
          <a:lstStyle/>
          <a:p>
            <a:r>
              <a:rPr lang="nl-NL" dirty="0"/>
              <a:t>https://ivorenkruis.org/programmas/gigagaaf-to-go/uitleg/</a:t>
            </a:r>
          </a:p>
        </p:txBody>
      </p:sp>
      <p:pic>
        <p:nvPicPr>
          <p:cNvPr id="7" name="Picture 6">
            <a:extLst>
              <a:ext uri="{FF2B5EF4-FFF2-40B4-BE49-F238E27FC236}">
                <a16:creationId xmlns:a16="http://schemas.microsoft.com/office/drawing/2014/main" id="{BFBD7393-E472-C2AB-093F-1CD98D9E4BC8}"/>
              </a:ext>
            </a:extLst>
          </p:cNvPr>
          <p:cNvPicPr>
            <a:picLocks noChangeAspect="1"/>
          </p:cNvPicPr>
          <p:nvPr/>
        </p:nvPicPr>
        <p:blipFill>
          <a:blip r:embed="rId3"/>
          <a:stretch>
            <a:fillRect/>
          </a:stretch>
        </p:blipFill>
        <p:spPr>
          <a:xfrm>
            <a:off x="57344" y="993134"/>
            <a:ext cx="9086655" cy="3137432"/>
          </a:xfrm>
          <a:prstGeom prst="rect">
            <a:avLst/>
          </a:prstGeom>
        </p:spPr>
      </p:pic>
      <p:sp>
        <p:nvSpPr>
          <p:cNvPr id="8" name="Oval 7">
            <a:extLst>
              <a:ext uri="{FF2B5EF4-FFF2-40B4-BE49-F238E27FC236}">
                <a16:creationId xmlns:a16="http://schemas.microsoft.com/office/drawing/2014/main" id="{5A7FBFFC-E814-AED9-6C6A-DA2C3778176D}"/>
              </a:ext>
            </a:extLst>
          </p:cNvPr>
          <p:cNvSpPr/>
          <p:nvPr/>
        </p:nvSpPr>
        <p:spPr>
          <a:xfrm>
            <a:off x="0" y="2951548"/>
            <a:ext cx="3631787" cy="1336395"/>
          </a:xfrm>
          <a:prstGeom prst="ellipse">
            <a:avLst/>
          </a:prstGeom>
          <a:noFill/>
          <a:ln w="57150">
            <a:solidFill>
              <a:srgbClr val="C82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267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4B817-A595-AC85-3687-D1E965D6F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F3470-0DC4-BCB0-DB41-F214FA0ED2CF}"/>
              </a:ext>
            </a:extLst>
          </p:cNvPr>
          <p:cNvSpPr>
            <a:spLocks noGrp="1"/>
          </p:cNvSpPr>
          <p:nvPr>
            <p:ph type="title"/>
          </p:nvPr>
        </p:nvSpPr>
        <p:spPr/>
        <p:txBody>
          <a:bodyPr/>
          <a:lstStyle/>
          <a:p>
            <a:r>
              <a:rPr lang="nl-NL" dirty="0"/>
              <a:t>Werkgroep Mondzorg - vervolg</a:t>
            </a:r>
          </a:p>
        </p:txBody>
      </p:sp>
      <p:sp>
        <p:nvSpPr>
          <p:cNvPr id="3" name="Text Placeholder 2">
            <a:extLst>
              <a:ext uri="{FF2B5EF4-FFF2-40B4-BE49-F238E27FC236}">
                <a16:creationId xmlns:a16="http://schemas.microsoft.com/office/drawing/2014/main" id="{64CB8A4D-443D-8CEA-0179-2B083CCD8B31}"/>
              </a:ext>
            </a:extLst>
          </p:cNvPr>
          <p:cNvSpPr>
            <a:spLocks noGrp="1"/>
          </p:cNvSpPr>
          <p:nvPr>
            <p:ph type="body" idx="1"/>
          </p:nvPr>
        </p:nvSpPr>
        <p:spPr/>
        <p:txBody>
          <a:bodyPr>
            <a:noAutofit/>
          </a:bodyPr>
          <a:lstStyle/>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Puck van Meurs (kindertandarts, namens KNMT en </a:t>
            </a: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NVvK</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Mandy </a:t>
            </a: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Heikamp</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 (beleidsadviseur richtlijn, namens KNMT)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Milou Munk (beleidsadviseur specialisatie </a:t>
            </a: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mondzorg</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 jeugd, namens KNMT)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Ellen Bol (mondhygiënist, extern directeur en bestuursadviseur NVM, namens NVM)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Sylvia van Houten (mondhygiënist, bestuurslid NVM, namens NVM)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Helma Ario Soeriowardojo (tandheelkundig preventie medewerker, persoonlijke titel)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Nynke Blanksma (docent kindertandheelkunde en </a:t>
            </a: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cariologie</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 namens </a:t>
            </a: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NVvK</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Dorothee Quant (docent mondzorgkunde, namens Ivoren Kruis), </a:t>
            </a:r>
          </a:p>
          <a:p>
            <a:pPr>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Annemarie Schuller (tandheelkundig epidemioloog TNO / universitair hoofddocent CTM-UMCG) </a:t>
            </a:r>
          </a:p>
          <a:p>
            <a:pPr marL="101600" indent="0">
              <a:lnSpc>
                <a:spcPct val="107000"/>
              </a:lnSpc>
              <a:spcAft>
                <a:spcPts val="800"/>
              </a:spcAft>
              <a:buNone/>
            </a:pPr>
            <a:r>
              <a:rPr lang="nl-NL" sz="1200" kern="100" dirty="0">
                <a:effectLst/>
                <a:latin typeface="Aptos" panose="020B0004020202020204" pitchFamily="34" charset="0"/>
                <a:ea typeface="Aptos" panose="020B0004020202020204" pitchFamily="34" charset="0"/>
                <a:cs typeface="Times New Roman" panose="02020603050405020304" pitchFamily="18" charset="0"/>
              </a:rPr>
              <a:t>Katarina Jerkovic (hoogleraar publieke gezondheid en </a:t>
            </a:r>
            <a:r>
              <a:rPr lang="nl-NL" sz="1200" kern="100" dirty="0" err="1">
                <a:effectLst/>
                <a:latin typeface="Aptos" panose="020B0004020202020204" pitchFamily="34" charset="0"/>
                <a:ea typeface="Aptos" panose="020B0004020202020204" pitchFamily="34" charset="0"/>
                <a:cs typeface="Times New Roman" panose="02020603050405020304" pitchFamily="18" charset="0"/>
              </a:rPr>
              <a:t>mondzorg</a:t>
            </a:r>
            <a:r>
              <a:rPr lang="nl-NL" sz="1200" kern="100" dirty="0">
                <a:effectLst/>
                <a:latin typeface="Aptos" panose="020B0004020202020204" pitchFamily="34" charset="0"/>
                <a:ea typeface="Aptos" panose="020B0004020202020204" pitchFamily="34" charset="0"/>
                <a:cs typeface="Times New Roman" panose="02020603050405020304" pitchFamily="18" charset="0"/>
              </a:rPr>
              <a:t>, HU / ACTA)</a:t>
            </a:r>
          </a:p>
          <a:p>
            <a:pPr marL="101600" indent="0">
              <a:buNone/>
            </a:pPr>
            <a:endParaRPr lang="nl-NL" sz="1200" dirty="0"/>
          </a:p>
        </p:txBody>
      </p:sp>
    </p:spTree>
    <p:extLst>
      <p:ext uri="{BB962C8B-B14F-4D97-AF65-F5344CB8AC3E}">
        <p14:creationId xmlns:p14="http://schemas.microsoft.com/office/powerpoint/2010/main" val="376632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2687-D4E2-94E4-7595-76153B40A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F5E2E-9D35-80EB-B70A-447FF5ACDDE5}"/>
              </a:ext>
            </a:extLst>
          </p:cNvPr>
          <p:cNvSpPr>
            <a:spLocks noGrp="1"/>
          </p:cNvSpPr>
          <p:nvPr>
            <p:ph type="title"/>
          </p:nvPr>
        </p:nvSpPr>
        <p:spPr>
          <a:xfrm>
            <a:off x="311699" y="616750"/>
            <a:ext cx="8961609" cy="658200"/>
          </a:xfrm>
        </p:spPr>
        <p:txBody>
          <a:bodyPr>
            <a:normAutofit fontScale="90000"/>
          </a:bodyPr>
          <a:lstStyle/>
          <a:p>
            <a:r>
              <a:rPr lang="nl-NL" dirty="0"/>
              <a:t>Praktijkvoorbeeld Optie A: kind naar mondzorgpraktijk</a:t>
            </a:r>
          </a:p>
        </p:txBody>
      </p:sp>
      <p:sp>
        <p:nvSpPr>
          <p:cNvPr id="3" name="Text Placeholder 2">
            <a:extLst>
              <a:ext uri="{FF2B5EF4-FFF2-40B4-BE49-F238E27FC236}">
                <a16:creationId xmlns:a16="http://schemas.microsoft.com/office/drawing/2014/main" id="{B94A3549-53BD-ED03-3EBA-A15DF0FAB95E}"/>
              </a:ext>
            </a:extLst>
          </p:cNvPr>
          <p:cNvSpPr>
            <a:spLocks noGrp="1"/>
          </p:cNvSpPr>
          <p:nvPr>
            <p:ph type="body" idx="1"/>
          </p:nvPr>
        </p:nvSpPr>
        <p:spPr/>
        <p:txBody>
          <a:bodyPr/>
          <a:lstStyle/>
          <a:p>
            <a:r>
              <a:rPr lang="nl-NL" sz="2200" dirty="0"/>
              <a:t>GGD Flevoland: </a:t>
            </a:r>
            <a:r>
              <a:rPr lang="nl-NL" sz="2200" dirty="0">
                <a:hlinkClick r:id="rId2"/>
              </a:rPr>
              <a:t>Mondzorg 0 - 4 jaar - GGD Flevoland</a:t>
            </a:r>
            <a:br>
              <a:rPr lang="nl-NL" sz="2200" dirty="0"/>
            </a:br>
            <a:br>
              <a:rPr lang="nl-NL" sz="2200" dirty="0"/>
            </a:br>
            <a:endParaRPr lang="nl-NL" sz="2200" dirty="0"/>
          </a:p>
          <a:p>
            <a:pPr lvl="1"/>
            <a:endParaRPr lang="nl-NL" sz="2200" u="sng" dirty="0">
              <a:solidFill>
                <a:srgbClr val="467886"/>
              </a:solidFill>
              <a:latin typeface="Aptos" panose="020B0004020202020204" pitchFamily="34" charset="0"/>
              <a:cs typeface="Times New Roman" panose="02020603050405020304" pitchFamily="18" charset="0"/>
            </a:endParaRPr>
          </a:p>
          <a:p>
            <a:pPr lvl="1"/>
            <a:endParaRPr lang="nl-NL" sz="2200" u="sng" dirty="0">
              <a:solidFill>
                <a:srgbClr val="467886"/>
              </a:solidFill>
              <a:latin typeface="Aptos" panose="020B0004020202020204" pitchFamily="34" charset="0"/>
              <a:cs typeface="Times New Roman" panose="02020603050405020304" pitchFamily="18" charset="0"/>
            </a:endParaRPr>
          </a:p>
          <a:p>
            <a:pPr marL="101600" indent="0">
              <a:buNone/>
            </a:pPr>
            <a:endParaRPr lang="nl-NL" sz="2200" dirty="0"/>
          </a:p>
          <a:p>
            <a:endParaRPr lang="nl-NL" sz="1800" u="sng" dirty="0">
              <a:solidFill>
                <a:srgbClr val="467886"/>
              </a:solidFill>
              <a:latin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E8EA883-FC5C-C8C9-BECC-28034AF849DC}"/>
              </a:ext>
            </a:extLst>
          </p:cNvPr>
          <p:cNvPicPr>
            <a:picLocks noChangeAspect="1"/>
          </p:cNvPicPr>
          <p:nvPr/>
        </p:nvPicPr>
        <p:blipFill>
          <a:blip r:embed="rId3"/>
          <a:stretch>
            <a:fillRect/>
          </a:stretch>
        </p:blipFill>
        <p:spPr>
          <a:xfrm>
            <a:off x="2078182" y="1819564"/>
            <a:ext cx="4443959" cy="2890112"/>
          </a:xfrm>
          <a:prstGeom prst="rect">
            <a:avLst/>
          </a:prstGeom>
        </p:spPr>
      </p:pic>
    </p:spTree>
    <p:extLst>
      <p:ext uri="{BB962C8B-B14F-4D97-AF65-F5344CB8AC3E}">
        <p14:creationId xmlns:p14="http://schemas.microsoft.com/office/powerpoint/2010/main" val="2420265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3F86-69A8-976D-8B15-4C8261778DD3}"/>
              </a:ext>
            </a:extLst>
          </p:cNvPr>
          <p:cNvSpPr>
            <a:spLocks noGrp="1"/>
          </p:cNvSpPr>
          <p:nvPr>
            <p:ph type="title"/>
          </p:nvPr>
        </p:nvSpPr>
        <p:spPr>
          <a:xfrm>
            <a:off x="311700" y="616750"/>
            <a:ext cx="8924664" cy="658200"/>
          </a:xfrm>
        </p:spPr>
        <p:txBody>
          <a:bodyPr>
            <a:normAutofit/>
          </a:bodyPr>
          <a:lstStyle/>
          <a:p>
            <a:r>
              <a:rPr lang="nl-NL" dirty="0"/>
              <a:t>Vragen over optie A: kind naar mondzorgpraktijk</a:t>
            </a:r>
          </a:p>
        </p:txBody>
      </p:sp>
      <p:sp>
        <p:nvSpPr>
          <p:cNvPr id="3" name="Text Placeholder 2">
            <a:extLst>
              <a:ext uri="{FF2B5EF4-FFF2-40B4-BE49-F238E27FC236}">
                <a16:creationId xmlns:a16="http://schemas.microsoft.com/office/drawing/2014/main" id="{E63EB69D-49A6-0DFC-D35C-DB67FFA7F01D}"/>
              </a:ext>
            </a:extLst>
          </p:cNvPr>
          <p:cNvSpPr>
            <a:spLocks noGrp="1"/>
          </p:cNvSpPr>
          <p:nvPr>
            <p:ph type="body" idx="1"/>
          </p:nvPr>
        </p:nvSpPr>
        <p:spPr/>
        <p:txBody>
          <a:bodyPr/>
          <a:lstStyle/>
          <a:p>
            <a:r>
              <a:rPr lang="nl-NL" sz="2000" dirty="0"/>
              <a:t>klantenservice@ivorenkruis.nl</a:t>
            </a:r>
          </a:p>
          <a:p>
            <a:endParaRPr lang="nl-NL" dirty="0"/>
          </a:p>
        </p:txBody>
      </p:sp>
    </p:spTree>
    <p:extLst>
      <p:ext uri="{BB962C8B-B14F-4D97-AF65-F5344CB8AC3E}">
        <p14:creationId xmlns:p14="http://schemas.microsoft.com/office/powerpoint/2010/main" val="3516490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5E00-5ADE-266B-D49E-411FCC051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1ECAF-D035-5788-1DD8-4AB11801246D}"/>
              </a:ext>
            </a:extLst>
          </p:cNvPr>
          <p:cNvSpPr>
            <a:spLocks noGrp="1"/>
          </p:cNvSpPr>
          <p:nvPr>
            <p:ph type="title"/>
          </p:nvPr>
        </p:nvSpPr>
        <p:spPr>
          <a:xfrm>
            <a:off x="311700" y="616750"/>
            <a:ext cx="8520600" cy="658200"/>
          </a:xfrm>
        </p:spPr>
        <p:txBody>
          <a:bodyPr>
            <a:normAutofit fontScale="90000"/>
          </a:bodyPr>
          <a:lstStyle/>
          <a:p>
            <a:r>
              <a:rPr lang="nl-NL" dirty="0"/>
              <a:t>Opzetten samenwerken optie B: mondzorgverlener óp JGZ-locatie </a:t>
            </a:r>
            <a:br>
              <a:rPr lang="nl-NL" dirty="0"/>
            </a:br>
            <a:br>
              <a:rPr lang="nl-NL" dirty="0"/>
            </a:br>
            <a:endParaRPr lang="nl-NL" dirty="0"/>
          </a:p>
        </p:txBody>
      </p:sp>
      <p:sp>
        <p:nvSpPr>
          <p:cNvPr id="3" name="Text Placeholder 2">
            <a:extLst>
              <a:ext uri="{FF2B5EF4-FFF2-40B4-BE49-F238E27FC236}">
                <a16:creationId xmlns:a16="http://schemas.microsoft.com/office/drawing/2014/main" id="{8998752E-94E1-4D30-F768-EA7543FC3890}"/>
              </a:ext>
            </a:extLst>
          </p:cNvPr>
          <p:cNvSpPr>
            <a:spLocks noGrp="1"/>
          </p:cNvSpPr>
          <p:nvPr>
            <p:ph type="body" idx="1"/>
          </p:nvPr>
        </p:nvSpPr>
        <p:spPr>
          <a:xfrm>
            <a:off x="311700" y="1773638"/>
            <a:ext cx="8758410" cy="3135900"/>
          </a:xfrm>
        </p:spPr>
        <p:txBody>
          <a:bodyPr>
            <a:normAutofit/>
          </a:bodyPr>
          <a:lstStyle/>
          <a:p>
            <a:r>
              <a:rPr lang="nl-NL" dirty="0"/>
              <a:t>Vind een mondzorgverlener die zitting wil nemen op locatie</a:t>
            </a:r>
          </a:p>
          <a:p>
            <a:r>
              <a:rPr lang="nl-NL" dirty="0"/>
              <a:t>Creëer aparte ruimte voor de mondzorgverlener op JGZ-locatie</a:t>
            </a:r>
          </a:p>
          <a:p>
            <a:r>
              <a:rPr lang="nl-NL" dirty="0"/>
              <a:t>Ga na hoe vorm te geven aan uitvoering, eisen en organisatie</a:t>
            </a:r>
          </a:p>
          <a:p>
            <a:r>
              <a:rPr lang="nl-NL" dirty="0"/>
              <a:t>Nog onduidelijkheid over financiering – mogelijk betaaltitel</a:t>
            </a:r>
          </a:p>
          <a:p>
            <a:pPr marL="101600" indent="0">
              <a:buNone/>
            </a:pPr>
            <a:endParaRPr lang="nl-NL" dirty="0"/>
          </a:p>
          <a:p>
            <a:endParaRPr lang="nl-NL" dirty="0"/>
          </a:p>
        </p:txBody>
      </p:sp>
    </p:spTree>
    <p:extLst>
      <p:ext uri="{BB962C8B-B14F-4D97-AF65-F5344CB8AC3E}">
        <p14:creationId xmlns:p14="http://schemas.microsoft.com/office/powerpoint/2010/main" val="20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91B7C-447E-57A8-4242-499C8E925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253CA-1CA9-8C65-C4F8-7C10CF0F9574}"/>
              </a:ext>
            </a:extLst>
          </p:cNvPr>
          <p:cNvSpPr>
            <a:spLocks noGrp="1"/>
          </p:cNvSpPr>
          <p:nvPr>
            <p:ph type="title"/>
          </p:nvPr>
        </p:nvSpPr>
        <p:spPr>
          <a:xfrm>
            <a:off x="311700" y="403625"/>
            <a:ext cx="8073000" cy="658200"/>
          </a:xfrm>
        </p:spPr>
        <p:txBody>
          <a:bodyPr>
            <a:normAutofit fontScale="90000"/>
          </a:bodyPr>
          <a:lstStyle/>
          <a:p>
            <a:r>
              <a:rPr lang="nl-NL" dirty="0"/>
              <a:t>Samenwerken optie B: kind naar mondzorgverlener op JGZ-locatie</a:t>
            </a:r>
          </a:p>
        </p:txBody>
      </p:sp>
      <p:sp>
        <p:nvSpPr>
          <p:cNvPr id="3" name="Text Placeholder 2">
            <a:extLst>
              <a:ext uri="{FF2B5EF4-FFF2-40B4-BE49-F238E27FC236}">
                <a16:creationId xmlns:a16="http://schemas.microsoft.com/office/drawing/2014/main" id="{EA665107-A4B2-3A9F-317F-FF0F91B86523}"/>
              </a:ext>
            </a:extLst>
          </p:cNvPr>
          <p:cNvSpPr>
            <a:spLocks noGrp="1"/>
          </p:cNvSpPr>
          <p:nvPr>
            <p:ph type="body" idx="1"/>
          </p:nvPr>
        </p:nvSpPr>
        <p:spPr/>
        <p:txBody>
          <a:bodyPr/>
          <a:lstStyle/>
          <a:p>
            <a:r>
              <a:rPr lang="nl-NL" dirty="0"/>
              <a:t>JGZ vraagt of kind al geweest is of mondzorgverlener heeft</a:t>
            </a:r>
          </a:p>
          <a:p>
            <a:r>
              <a:rPr lang="nl-NL" dirty="0"/>
              <a:t>Als ja, geen verdere motivatie nodig, wat was de ervaring?</a:t>
            </a:r>
          </a:p>
          <a:p>
            <a:r>
              <a:rPr lang="nl-NL" dirty="0"/>
              <a:t>Als nee, </a:t>
            </a:r>
            <a:r>
              <a:rPr lang="nl-NL" dirty="0" err="1"/>
              <a:t>toeleiden</a:t>
            </a:r>
            <a:endParaRPr lang="nl-NL" dirty="0"/>
          </a:p>
          <a:p>
            <a:pPr lvl="1"/>
            <a:r>
              <a:rPr lang="nl-NL" dirty="0"/>
              <a:t>Afspraak maken bij mondzorgverlener op JGZ-locatie</a:t>
            </a:r>
          </a:p>
          <a:p>
            <a:pPr lvl="1"/>
            <a:r>
              <a:rPr lang="nl-NL" dirty="0"/>
              <a:t>Noteer afspraak in dossier</a:t>
            </a:r>
          </a:p>
          <a:p>
            <a:pPr lvl="1"/>
            <a:r>
              <a:rPr lang="nl-NL" dirty="0"/>
              <a:t>Navraag bij volgend contact</a:t>
            </a:r>
          </a:p>
          <a:p>
            <a:pPr lvl="1"/>
            <a:endParaRPr lang="nl-NL" dirty="0"/>
          </a:p>
        </p:txBody>
      </p:sp>
    </p:spTree>
    <p:extLst>
      <p:ext uri="{BB962C8B-B14F-4D97-AF65-F5344CB8AC3E}">
        <p14:creationId xmlns:p14="http://schemas.microsoft.com/office/powerpoint/2010/main" val="328295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BC69-F905-8BCF-E59F-34422EB59DAA}"/>
              </a:ext>
            </a:extLst>
          </p:cNvPr>
          <p:cNvSpPr>
            <a:spLocks noGrp="1"/>
          </p:cNvSpPr>
          <p:nvPr>
            <p:ph type="title"/>
          </p:nvPr>
        </p:nvSpPr>
        <p:spPr>
          <a:xfrm>
            <a:off x="182391" y="616675"/>
            <a:ext cx="8961609" cy="658200"/>
          </a:xfrm>
        </p:spPr>
        <p:txBody>
          <a:bodyPr>
            <a:normAutofit fontScale="90000"/>
          </a:bodyPr>
          <a:lstStyle/>
          <a:p>
            <a:r>
              <a:rPr lang="nl-NL" dirty="0"/>
              <a:t>Praktijkvoorbeeld Optie B: mondzorgverlener op JGZ-locatie</a:t>
            </a:r>
          </a:p>
        </p:txBody>
      </p:sp>
      <p:sp>
        <p:nvSpPr>
          <p:cNvPr id="3" name="Text Placeholder 2">
            <a:extLst>
              <a:ext uri="{FF2B5EF4-FFF2-40B4-BE49-F238E27FC236}">
                <a16:creationId xmlns:a16="http://schemas.microsoft.com/office/drawing/2014/main" id="{DE7B6702-DA1F-F611-8B9B-36D42CE814C0}"/>
              </a:ext>
            </a:extLst>
          </p:cNvPr>
          <p:cNvSpPr>
            <a:spLocks noGrp="1"/>
          </p:cNvSpPr>
          <p:nvPr>
            <p:ph type="body" idx="1"/>
          </p:nvPr>
        </p:nvSpPr>
        <p:spPr>
          <a:xfrm>
            <a:off x="311700" y="1274874"/>
            <a:ext cx="7865100" cy="3648107"/>
          </a:xfrm>
        </p:spPr>
        <p:txBody>
          <a:bodyPr>
            <a:normAutofit/>
          </a:bodyPr>
          <a:lstStyle/>
          <a:p>
            <a:r>
              <a:rPr lang="nl-NL" dirty="0">
                <a:hlinkClick r:id="rId2"/>
              </a:rPr>
              <a:t>Locatie Amazonedreef | Jeugdgezondheidszorg Utrecht</a:t>
            </a:r>
            <a:endParaRPr lang="nl-NL" dirty="0"/>
          </a:p>
          <a:p>
            <a:br>
              <a:rPr lang="nl-NL" dirty="0"/>
            </a:br>
            <a:br>
              <a:rPr lang="nl-NL" dirty="0"/>
            </a:br>
            <a:br>
              <a:rPr lang="nl-NL" dirty="0"/>
            </a:br>
            <a:br>
              <a:rPr lang="nl-NL" dirty="0"/>
            </a:br>
            <a:endParaRPr lang="nl-NL" dirty="0"/>
          </a:p>
          <a:p>
            <a:endParaRPr lang="nl-NL" dirty="0"/>
          </a:p>
          <a:p>
            <a:endParaRPr lang="nl-NL" dirty="0"/>
          </a:p>
          <a:p>
            <a:endParaRPr lang="nl-NL" dirty="0"/>
          </a:p>
          <a:p>
            <a:pPr marL="101600" indent="0">
              <a:buNone/>
            </a:pPr>
            <a:endParaRPr lang="nl-NL" dirty="0"/>
          </a:p>
        </p:txBody>
      </p:sp>
      <p:pic>
        <p:nvPicPr>
          <p:cNvPr id="5" name="Picture 4">
            <a:extLst>
              <a:ext uri="{FF2B5EF4-FFF2-40B4-BE49-F238E27FC236}">
                <a16:creationId xmlns:a16="http://schemas.microsoft.com/office/drawing/2014/main" id="{D059F9BB-CF82-ECED-9D7E-0317FAC2A0DC}"/>
              </a:ext>
            </a:extLst>
          </p:cNvPr>
          <p:cNvPicPr>
            <a:picLocks noChangeAspect="1"/>
          </p:cNvPicPr>
          <p:nvPr/>
        </p:nvPicPr>
        <p:blipFill>
          <a:blip r:embed="rId3"/>
          <a:stretch>
            <a:fillRect/>
          </a:stretch>
        </p:blipFill>
        <p:spPr>
          <a:xfrm>
            <a:off x="554181" y="1757058"/>
            <a:ext cx="6668655" cy="2333422"/>
          </a:xfrm>
          <a:prstGeom prst="rect">
            <a:avLst/>
          </a:prstGeom>
        </p:spPr>
      </p:pic>
    </p:spTree>
    <p:extLst>
      <p:ext uri="{BB962C8B-B14F-4D97-AF65-F5344CB8AC3E}">
        <p14:creationId xmlns:p14="http://schemas.microsoft.com/office/powerpoint/2010/main" val="2849421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0D91-0B0B-DD3F-39E5-46E2F15A779A}"/>
              </a:ext>
            </a:extLst>
          </p:cNvPr>
          <p:cNvSpPr>
            <a:spLocks noGrp="1"/>
          </p:cNvSpPr>
          <p:nvPr>
            <p:ph type="title"/>
          </p:nvPr>
        </p:nvSpPr>
        <p:spPr/>
        <p:txBody>
          <a:bodyPr>
            <a:normAutofit fontScale="90000"/>
          </a:bodyPr>
          <a:lstStyle/>
          <a:p>
            <a:r>
              <a:rPr lang="nl-NL" dirty="0"/>
              <a:t>Vragen Optie B: mondzorgverlener op JGZ-locatie</a:t>
            </a:r>
          </a:p>
        </p:txBody>
      </p:sp>
      <p:sp>
        <p:nvSpPr>
          <p:cNvPr id="3" name="Text Placeholder 2">
            <a:extLst>
              <a:ext uri="{FF2B5EF4-FFF2-40B4-BE49-F238E27FC236}">
                <a16:creationId xmlns:a16="http://schemas.microsoft.com/office/drawing/2014/main" id="{DD9C5941-0597-CA2F-F3EB-CBF9B205B0CD}"/>
              </a:ext>
            </a:extLst>
          </p:cNvPr>
          <p:cNvSpPr>
            <a:spLocks noGrp="1"/>
          </p:cNvSpPr>
          <p:nvPr>
            <p:ph type="body" idx="1"/>
          </p:nvPr>
        </p:nvSpPr>
        <p:spPr/>
        <p:txBody>
          <a:bodyPr/>
          <a:lstStyle/>
          <a:p>
            <a:r>
              <a:rPr lang="nl-NL" dirty="0"/>
              <a:t>gezondepeutermonden@hu.nl</a:t>
            </a:r>
          </a:p>
          <a:p>
            <a:endParaRPr lang="nl-NL" dirty="0"/>
          </a:p>
        </p:txBody>
      </p:sp>
    </p:spTree>
    <p:extLst>
      <p:ext uri="{BB962C8B-B14F-4D97-AF65-F5344CB8AC3E}">
        <p14:creationId xmlns:p14="http://schemas.microsoft.com/office/powerpoint/2010/main" val="1216743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207750" y="74525"/>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C. Combinatie</a:t>
            </a:r>
            <a:endParaRPr dirty="0"/>
          </a:p>
        </p:txBody>
      </p:sp>
      <p:sp>
        <p:nvSpPr>
          <p:cNvPr id="3" name="Flowchart: Process 2">
            <a:extLst>
              <a:ext uri="{FF2B5EF4-FFF2-40B4-BE49-F238E27FC236}">
                <a16:creationId xmlns:a16="http://schemas.microsoft.com/office/drawing/2014/main" id="{BA981CA4-30E3-20C1-57F7-B7C0FF563C97}"/>
              </a:ext>
            </a:extLst>
          </p:cNvPr>
          <p:cNvSpPr/>
          <p:nvPr/>
        </p:nvSpPr>
        <p:spPr>
          <a:xfrm>
            <a:off x="2908994" y="74525"/>
            <a:ext cx="5587538" cy="818325"/>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4" name="TextBox 3">
            <a:extLst>
              <a:ext uri="{FF2B5EF4-FFF2-40B4-BE49-F238E27FC236}">
                <a16:creationId xmlns:a16="http://schemas.microsoft.com/office/drawing/2014/main" id="{CCCA0E54-DC31-CE17-5774-6EF32F36C763}"/>
              </a:ext>
            </a:extLst>
          </p:cNvPr>
          <p:cNvSpPr txBox="1"/>
          <p:nvPr/>
        </p:nvSpPr>
        <p:spPr>
          <a:xfrm>
            <a:off x="3162733" y="283307"/>
            <a:ext cx="5055849" cy="369332"/>
          </a:xfrm>
          <a:prstGeom prst="rect">
            <a:avLst/>
          </a:prstGeom>
          <a:noFill/>
        </p:spPr>
        <p:txBody>
          <a:bodyPr wrap="square" rtlCol="0" anchor="ctr">
            <a:spAutoFit/>
          </a:bodyPr>
          <a:lstStyle/>
          <a:p>
            <a:pPr lvl="0" algn="ctr"/>
            <a:r>
              <a:rPr lang="nl-NL" sz="900" dirty="0">
                <a:latin typeface="FS Me Pro Light" panose="02000506030000020004" pitchFamily="50" charset="0"/>
              </a:rPr>
              <a:t>Vanaf eerste contactmoment na het doorbreken van de eerste tand (rond 5/6 maanden), vraag: Is kind bij mondzorgverlener geweest?</a:t>
            </a:r>
          </a:p>
        </p:txBody>
      </p:sp>
      <p:sp>
        <p:nvSpPr>
          <p:cNvPr id="5" name="TextBox 4">
            <a:extLst>
              <a:ext uri="{FF2B5EF4-FFF2-40B4-BE49-F238E27FC236}">
                <a16:creationId xmlns:a16="http://schemas.microsoft.com/office/drawing/2014/main" id="{F502035E-D939-EA72-FAD6-221FAE4532BA}"/>
              </a:ext>
            </a:extLst>
          </p:cNvPr>
          <p:cNvSpPr txBox="1"/>
          <p:nvPr/>
        </p:nvSpPr>
        <p:spPr>
          <a:xfrm>
            <a:off x="2906600" y="1288541"/>
            <a:ext cx="1514291" cy="230832"/>
          </a:xfrm>
          <a:prstGeom prst="rect">
            <a:avLst/>
          </a:prstGeom>
          <a:noFill/>
        </p:spPr>
        <p:txBody>
          <a:bodyPr wrap="square" rtlCol="0" anchor="ctr">
            <a:spAutoFit/>
          </a:bodyPr>
          <a:lstStyle/>
          <a:p>
            <a:pPr lvl="0" algn="ctr"/>
            <a:r>
              <a:rPr lang="nl-NL" sz="900" dirty="0">
                <a:latin typeface="FS Me Pro Light" panose="02000506030000020004" pitchFamily="50" charset="0"/>
              </a:rPr>
              <a:t>Ja, noteer in dossier.</a:t>
            </a:r>
          </a:p>
        </p:txBody>
      </p:sp>
      <p:grpSp>
        <p:nvGrpSpPr>
          <p:cNvPr id="6" name="Group 5">
            <a:extLst>
              <a:ext uri="{FF2B5EF4-FFF2-40B4-BE49-F238E27FC236}">
                <a16:creationId xmlns:a16="http://schemas.microsoft.com/office/drawing/2014/main" id="{DD613A57-7ED6-7B8A-21A1-31E4B2E81B78}"/>
              </a:ext>
            </a:extLst>
          </p:cNvPr>
          <p:cNvGrpSpPr/>
          <p:nvPr/>
        </p:nvGrpSpPr>
        <p:grpSpPr>
          <a:xfrm>
            <a:off x="2896890" y="1154894"/>
            <a:ext cx="5599642" cy="552395"/>
            <a:chOff x="1816235" y="1887414"/>
            <a:chExt cx="5599642" cy="552395"/>
          </a:xfrm>
        </p:grpSpPr>
        <p:sp>
          <p:nvSpPr>
            <p:cNvPr id="7" name="Flowchart: Process 6">
              <a:extLst>
                <a:ext uri="{FF2B5EF4-FFF2-40B4-BE49-F238E27FC236}">
                  <a16:creationId xmlns:a16="http://schemas.microsoft.com/office/drawing/2014/main" id="{860C01BD-C16E-F01A-5135-FDC8F18C9012}"/>
                </a:ext>
              </a:extLst>
            </p:cNvPr>
            <p:cNvSpPr/>
            <p:nvPr/>
          </p:nvSpPr>
          <p:spPr>
            <a:xfrm>
              <a:off x="1816235" y="1887414"/>
              <a:ext cx="1514291"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8" name="Flowchart: Process 7">
              <a:extLst>
                <a:ext uri="{FF2B5EF4-FFF2-40B4-BE49-F238E27FC236}">
                  <a16:creationId xmlns:a16="http://schemas.microsoft.com/office/drawing/2014/main" id="{66712178-1998-3723-F816-3CDD0CD41D2E}"/>
                </a:ext>
              </a:extLst>
            </p:cNvPr>
            <p:cNvSpPr/>
            <p:nvPr/>
          </p:nvSpPr>
          <p:spPr>
            <a:xfrm>
              <a:off x="3419984" y="1889978"/>
              <a:ext cx="3995893"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grpSp>
      <p:sp>
        <p:nvSpPr>
          <p:cNvPr id="9" name="TextBox 8">
            <a:extLst>
              <a:ext uri="{FF2B5EF4-FFF2-40B4-BE49-F238E27FC236}">
                <a16:creationId xmlns:a16="http://schemas.microsoft.com/office/drawing/2014/main" id="{3EE7F036-2ED1-5899-96C2-120269139AFE}"/>
              </a:ext>
            </a:extLst>
          </p:cNvPr>
          <p:cNvSpPr txBox="1"/>
          <p:nvPr/>
        </p:nvSpPr>
        <p:spPr>
          <a:xfrm>
            <a:off x="4534952" y="1327571"/>
            <a:ext cx="3956031" cy="230832"/>
          </a:xfrm>
          <a:prstGeom prst="rect">
            <a:avLst/>
          </a:prstGeom>
          <a:noFill/>
        </p:spPr>
        <p:txBody>
          <a:bodyPr wrap="square" rtlCol="0" anchor="ctr">
            <a:spAutoFit/>
          </a:bodyPr>
          <a:lstStyle/>
          <a:p>
            <a:pPr lvl="0" algn="ctr"/>
            <a:r>
              <a:rPr lang="nl-NL" sz="900" dirty="0">
                <a:latin typeface="FS Me Pro Light" panose="02000506030000020004" pitchFamily="50" charset="0"/>
              </a:rPr>
              <a:t>Nee, vraag: heeft ouder toegang tot mondzorgverlener?</a:t>
            </a:r>
          </a:p>
        </p:txBody>
      </p:sp>
      <p:sp>
        <p:nvSpPr>
          <p:cNvPr id="10" name="TextBox 9">
            <a:extLst>
              <a:ext uri="{FF2B5EF4-FFF2-40B4-BE49-F238E27FC236}">
                <a16:creationId xmlns:a16="http://schemas.microsoft.com/office/drawing/2014/main" id="{4109FA04-90B2-B382-E137-8D8A6633737E}"/>
              </a:ext>
            </a:extLst>
          </p:cNvPr>
          <p:cNvSpPr txBox="1"/>
          <p:nvPr/>
        </p:nvSpPr>
        <p:spPr>
          <a:xfrm>
            <a:off x="2906600" y="2187531"/>
            <a:ext cx="834128" cy="230832"/>
          </a:xfrm>
          <a:prstGeom prst="rect">
            <a:avLst/>
          </a:prstGeom>
          <a:noFill/>
        </p:spPr>
        <p:txBody>
          <a:bodyPr wrap="square" rtlCol="0" anchor="ctr">
            <a:spAutoFit/>
          </a:bodyPr>
          <a:lstStyle/>
          <a:p>
            <a:pPr lvl="0" algn="ctr"/>
            <a:r>
              <a:rPr lang="nl-NL" sz="900" dirty="0">
                <a:latin typeface="FS Me Pro Light" panose="02000506030000020004" pitchFamily="50" charset="0"/>
              </a:rPr>
              <a:t>Ja</a:t>
            </a:r>
          </a:p>
        </p:txBody>
      </p:sp>
      <p:sp>
        <p:nvSpPr>
          <p:cNvPr id="11" name="Flowchart: Process 10">
            <a:extLst>
              <a:ext uri="{FF2B5EF4-FFF2-40B4-BE49-F238E27FC236}">
                <a16:creationId xmlns:a16="http://schemas.microsoft.com/office/drawing/2014/main" id="{A407CDD7-3E95-D4A0-3F67-96AAF9469619}"/>
              </a:ext>
            </a:extLst>
          </p:cNvPr>
          <p:cNvSpPr/>
          <p:nvPr/>
        </p:nvSpPr>
        <p:spPr>
          <a:xfrm>
            <a:off x="4336812" y="2013713"/>
            <a:ext cx="1900271"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12" name="Flowchart: Process 11">
            <a:extLst>
              <a:ext uri="{FF2B5EF4-FFF2-40B4-BE49-F238E27FC236}">
                <a16:creationId xmlns:a16="http://schemas.microsoft.com/office/drawing/2014/main" id="{A5D2EFEA-C234-7FEE-8084-16949B10A9E9}"/>
              </a:ext>
            </a:extLst>
          </p:cNvPr>
          <p:cNvSpPr/>
          <p:nvPr/>
        </p:nvSpPr>
        <p:spPr>
          <a:xfrm>
            <a:off x="4958302" y="2754133"/>
            <a:ext cx="3538230"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grpSp>
        <p:nvGrpSpPr>
          <p:cNvPr id="13" name="Group 12">
            <a:extLst>
              <a:ext uri="{FF2B5EF4-FFF2-40B4-BE49-F238E27FC236}">
                <a16:creationId xmlns:a16="http://schemas.microsoft.com/office/drawing/2014/main" id="{F6745256-616D-20DB-BDCA-58DD21E541E1}"/>
              </a:ext>
            </a:extLst>
          </p:cNvPr>
          <p:cNvGrpSpPr/>
          <p:nvPr/>
        </p:nvGrpSpPr>
        <p:grpSpPr>
          <a:xfrm>
            <a:off x="2902942" y="2757829"/>
            <a:ext cx="5669287" cy="549831"/>
            <a:chOff x="1816235" y="3482259"/>
            <a:chExt cx="5669287" cy="549831"/>
          </a:xfrm>
        </p:grpSpPr>
        <p:sp>
          <p:nvSpPr>
            <p:cNvPr id="14" name="TextBox 13">
              <a:extLst>
                <a:ext uri="{FF2B5EF4-FFF2-40B4-BE49-F238E27FC236}">
                  <a16:creationId xmlns:a16="http://schemas.microsoft.com/office/drawing/2014/main" id="{2FC13BAA-479B-9BD7-A399-53D3C2E9F16D}"/>
                </a:ext>
              </a:extLst>
            </p:cNvPr>
            <p:cNvSpPr txBox="1"/>
            <p:nvPr/>
          </p:nvSpPr>
          <p:spPr>
            <a:xfrm>
              <a:off x="3906300" y="3494541"/>
              <a:ext cx="3579222" cy="507831"/>
            </a:xfrm>
            <a:prstGeom prst="rect">
              <a:avLst/>
            </a:prstGeom>
            <a:noFill/>
          </p:spPr>
          <p:txBody>
            <a:bodyPr wrap="square" rtlCol="0" anchor="ctr">
              <a:spAutoFit/>
            </a:bodyPr>
            <a:lstStyle/>
            <a:p>
              <a:pPr lvl="0" algn="ctr"/>
              <a:r>
                <a:rPr lang="nl-NL" sz="900" i="1" dirty="0">
                  <a:solidFill>
                    <a:schemeClr val="accent1"/>
                  </a:solidFill>
                  <a:latin typeface="FS Me Pro Light" panose="02000506030000020004" pitchFamily="50" charset="0"/>
                </a:rPr>
                <a:t>(Optioneel) </a:t>
              </a:r>
              <a:r>
                <a:rPr lang="nl-NL" sz="900" dirty="0">
                  <a:latin typeface="FS Me Pro Light" panose="02000506030000020004" pitchFamily="50" charset="0"/>
                </a:rPr>
                <a:t>Vraag: maakt ouder zelf een afspraak voor kind bij mondzorgverlener of stuurt de JGZ een brief aan mondzorgverlener om kind op te roepen? </a:t>
              </a:r>
            </a:p>
          </p:txBody>
        </p:sp>
        <p:sp>
          <p:nvSpPr>
            <p:cNvPr id="15" name="Flowchart: Process 14">
              <a:extLst>
                <a:ext uri="{FF2B5EF4-FFF2-40B4-BE49-F238E27FC236}">
                  <a16:creationId xmlns:a16="http://schemas.microsoft.com/office/drawing/2014/main" id="{49E10CE3-ED23-BC3F-44C7-17076B7E0387}"/>
                </a:ext>
              </a:extLst>
            </p:cNvPr>
            <p:cNvSpPr/>
            <p:nvPr/>
          </p:nvSpPr>
          <p:spPr>
            <a:xfrm>
              <a:off x="1816235" y="3482259"/>
              <a:ext cx="1901470"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grpSp>
      <p:sp>
        <p:nvSpPr>
          <p:cNvPr id="16" name="TextBox 15">
            <a:extLst>
              <a:ext uri="{FF2B5EF4-FFF2-40B4-BE49-F238E27FC236}">
                <a16:creationId xmlns:a16="http://schemas.microsoft.com/office/drawing/2014/main" id="{A99F1FE6-2D8E-B774-CA04-8846DA7932C0}"/>
              </a:ext>
            </a:extLst>
          </p:cNvPr>
          <p:cNvSpPr txBox="1"/>
          <p:nvPr/>
        </p:nvSpPr>
        <p:spPr>
          <a:xfrm>
            <a:off x="2936778" y="2844381"/>
            <a:ext cx="1877714" cy="369332"/>
          </a:xfrm>
          <a:prstGeom prst="rect">
            <a:avLst/>
          </a:prstGeom>
          <a:noFill/>
        </p:spPr>
        <p:txBody>
          <a:bodyPr wrap="square" rtlCol="0" anchor="ctr">
            <a:spAutoFit/>
          </a:bodyPr>
          <a:lstStyle/>
          <a:p>
            <a:pPr lvl="0" algn="ctr"/>
            <a:r>
              <a:rPr lang="nl-NL" sz="900" dirty="0">
                <a:latin typeface="FS Me Pro Light" panose="02000506030000020004" pitchFamily="50" charset="0"/>
              </a:rPr>
              <a:t>Ouder maakt zelf afspraak. Noteer in dossier.</a:t>
            </a:r>
          </a:p>
        </p:txBody>
      </p:sp>
      <p:sp>
        <p:nvSpPr>
          <p:cNvPr id="17" name="Flowchart: Process 16">
            <a:extLst>
              <a:ext uri="{FF2B5EF4-FFF2-40B4-BE49-F238E27FC236}">
                <a16:creationId xmlns:a16="http://schemas.microsoft.com/office/drawing/2014/main" id="{6233F01F-B00F-3917-8466-DE00FA6AA5FF}"/>
              </a:ext>
            </a:extLst>
          </p:cNvPr>
          <p:cNvSpPr/>
          <p:nvPr/>
        </p:nvSpPr>
        <p:spPr>
          <a:xfrm>
            <a:off x="6053622" y="3453831"/>
            <a:ext cx="2448961"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18" name="TextBox 17">
            <a:extLst>
              <a:ext uri="{FF2B5EF4-FFF2-40B4-BE49-F238E27FC236}">
                <a16:creationId xmlns:a16="http://schemas.microsoft.com/office/drawing/2014/main" id="{61339AC5-6297-D086-F31C-37E9D6EC3B34}"/>
              </a:ext>
            </a:extLst>
          </p:cNvPr>
          <p:cNvSpPr txBox="1"/>
          <p:nvPr/>
        </p:nvSpPr>
        <p:spPr>
          <a:xfrm>
            <a:off x="6028837" y="3520913"/>
            <a:ext cx="2498530" cy="369332"/>
          </a:xfrm>
          <a:prstGeom prst="rect">
            <a:avLst/>
          </a:prstGeom>
          <a:noFill/>
        </p:spPr>
        <p:txBody>
          <a:bodyPr wrap="square" rtlCol="0" anchor="ctr">
            <a:spAutoFit/>
          </a:bodyPr>
          <a:lstStyle/>
          <a:p>
            <a:pPr lvl="0" algn="ctr"/>
            <a:r>
              <a:rPr lang="nl-NL" sz="900" i="1" dirty="0">
                <a:solidFill>
                  <a:schemeClr val="accent1"/>
                </a:solidFill>
                <a:latin typeface="FS Me Pro Light" panose="02000506030000020004" pitchFamily="50" charset="0"/>
              </a:rPr>
              <a:t>(Optioneel) </a:t>
            </a:r>
            <a:r>
              <a:rPr lang="nl-NL" sz="900" dirty="0">
                <a:latin typeface="FS Me Pro Light" panose="02000506030000020004" pitchFamily="50" charset="0"/>
              </a:rPr>
              <a:t>JGZ stuur brief aan mondzorgverlener. Noteer in dossier</a:t>
            </a:r>
          </a:p>
        </p:txBody>
      </p:sp>
      <p:sp>
        <p:nvSpPr>
          <p:cNvPr id="19" name="Flowchart: Process 18">
            <a:extLst>
              <a:ext uri="{FF2B5EF4-FFF2-40B4-BE49-F238E27FC236}">
                <a16:creationId xmlns:a16="http://schemas.microsoft.com/office/drawing/2014/main" id="{D22E1CAA-ABE1-9929-B3CC-D4841B5EFA77}"/>
              </a:ext>
            </a:extLst>
          </p:cNvPr>
          <p:cNvSpPr/>
          <p:nvPr/>
        </p:nvSpPr>
        <p:spPr>
          <a:xfrm>
            <a:off x="2896890" y="4137009"/>
            <a:ext cx="5587536"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20" name="TextBox 19">
            <a:extLst>
              <a:ext uri="{FF2B5EF4-FFF2-40B4-BE49-F238E27FC236}">
                <a16:creationId xmlns:a16="http://schemas.microsoft.com/office/drawing/2014/main" id="{033C52AD-AA01-5342-E7C2-738F834E494A}"/>
              </a:ext>
            </a:extLst>
          </p:cNvPr>
          <p:cNvSpPr txBox="1"/>
          <p:nvPr/>
        </p:nvSpPr>
        <p:spPr>
          <a:xfrm>
            <a:off x="2949378" y="4207162"/>
            <a:ext cx="5541600" cy="369332"/>
          </a:xfrm>
          <a:prstGeom prst="rect">
            <a:avLst/>
          </a:prstGeom>
          <a:noFill/>
        </p:spPr>
        <p:txBody>
          <a:bodyPr wrap="square" rtlCol="0" anchor="ctr">
            <a:spAutoFit/>
          </a:bodyPr>
          <a:lstStyle/>
          <a:p>
            <a:pPr lvl="0" algn="ctr"/>
            <a:r>
              <a:rPr lang="nl-NL" sz="900" dirty="0">
                <a:latin typeface="FS Me Pro Light" panose="02000506030000020004" pitchFamily="50" charset="0"/>
              </a:rPr>
              <a:t>Volgend contactmoment: </a:t>
            </a:r>
          </a:p>
          <a:p>
            <a:pPr lvl="0" algn="ctr"/>
            <a:r>
              <a:rPr lang="nl-NL" sz="900" dirty="0">
                <a:latin typeface="FS Me Pro Light" panose="02000506030000020004" pitchFamily="50" charset="0"/>
              </a:rPr>
              <a:t>Vraag: Is kind bij mondzorgverlener geweest?</a:t>
            </a:r>
          </a:p>
        </p:txBody>
      </p:sp>
      <p:cxnSp>
        <p:nvCxnSpPr>
          <p:cNvPr id="21" name="Straight Arrow Connector 20">
            <a:extLst>
              <a:ext uri="{FF2B5EF4-FFF2-40B4-BE49-F238E27FC236}">
                <a16:creationId xmlns:a16="http://schemas.microsoft.com/office/drawing/2014/main" id="{F82032E0-FD55-4930-0B60-BC4DCAB887C4}"/>
              </a:ext>
            </a:extLst>
          </p:cNvPr>
          <p:cNvCxnSpPr>
            <a:cxnSpLocks/>
            <a:stCxn id="3" idx="2"/>
            <a:endCxn id="7" idx="0"/>
          </p:cNvCxnSpPr>
          <p:nvPr/>
        </p:nvCxnSpPr>
        <p:spPr>
          <a:xfrm flipH="1">
            <a:off x="3654036" y="892850"/>
            <a:ext cx="2048727" cy="26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B15FC2-DCD0-1CCB-9491-0357E3CF826A}"/>
              </a:ext>
            </a:extLst>
          </p:cNvPr>
          <p:cNvCxnSpPr>
            <a:cxnSpLocks/>
            <a:stCxn id="3" idx="2"/>
            <a:endCxn id="8" idx="0"/>
          </p:cNvCxnSpPr>
          <p:nvPr/>
        </p:nvCxnSpPr>
        <p:spPr>
          <a:xfrm>
            <a:off x="5702763" y="892850"/>
            <a:ext cx="795823" cy="264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46A357-2713-8AD1-769E-D15ADB59358D}"/>
              </a:ext>
            </a:extLst>
          </p:cNvPr>
          <p:cNvCxnSpPr>
            <a:cxnSpLocks/>
            <a:stCxn id="8" idx="2"/>
            <a:endCxn id="31" idx="0"/>
          </p:cNvCxnSpPr>
          <p:nvPr/>
        </p:nvCxnSpPr>
        <p:spPr>
          <a:xfrm flipH="1">
            <a:off x="3336168" y="1707289"/>
            <a:ext cx="3162418" cy="306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23252D-E2F2-D66A-29BC-C5A30B5E747F}"/>
              </a:ext>
            </a:extLst>
          </p:cNvPr>
          <p:cNvCxnSpPr>
            <a:cxnSpLocks/>
            <a:stCxn id="8" idx="2"/>
            <a:endCxn id="11" idx="0"/>
          </p:cNvCxnSpPr>
          <p:nvPr/>
        </p:nvCxnSpPr>
        <p:spPr>
          <a:xfrm flipH="1">
            <a:off x="5286948" y="1707289"/>
            <a:ext cx="1211638" cy="306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4A75B6-65F9-48D0-C83A-C552A0836972}"/>
              </a:ext>
            </a:extLst>
          </p:cNvPr>
          <p:cNvCxnSpPr>
            <a:cxnSpLocks/>
          </p:cNvCxnSpPr>
          <p:nvPr/>
        </p:nvCxnSpPr>
        <p:spPr>
          <a:xfrm>
            <a:off x="2896890" y="2588047"/>
            <a:ext cx="0" cy="15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0FCD225-0AF3-6656-2C91-4C5D3BA366B8}"/>
              </a:ext>
            </a:extLst>
          </p:cNvPr>
          <p:cNvCxnSpPr>
            <a:cxnSpLocks/>
            <a:stCxn id="33" idx="2"/>
          </p:cNvCxnSpPr>
          <p:nvPr/>
        </p:nvCxnSpPr>
        <p:spPr>
          <a:xfrm flipH="1">
            <a:off x="7529018" y="2558194"/>
            <a:ext cx="1" cy="190766"/>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13AAE2-7188-E951-D180-918AFE3AED51}"/>
              </a:ext>
            </a:extLst>
          </p:cNvPr>
          <p:cNvCxnSpPr>
            <a:cxnSpLocks/>
          </p:cNvCxnSpPr>
          <p:nvPr/>
        </p:nvCxnSpPr>
        <p:spPr>
          <a:xfrm>
            <a:off x="7529018" y="3303964"/>
            <a:ext cx="0" cy="144546"/>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2CC5E0F-9A12-3F6D-A95A-BD93F9D37402}"/>
              </a:ext>
            </a:extLst>
          </p:cNvPr>
          <p:cNvCxnSpPr>
            <a:cxnSpLocks/>
            <a:stCxn id="15" idx="2"/>
          </p:cNvCxnSpPr>
          <p:nvPr/>
        </p:nvCxnSpPr>
        <p:spPr>
          <a:xfrm>
            <a:off x="3853677" y="3307660"/>
            <a:ext cx="0" cy="815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9C360F2-AC68-C6CC-8C6C-5ACC3D3D6D9A}"/>
              </a:ext>
            </a:extLst>
          </p:cNvPr>
          <p:cNvCxnSpPr>
            <a:cxnSpLocks/>
          </p:cNvCxnSpPr>
          <p:nvPr/>
        </p:nvCxnSpPr>
        <p:spPr>
          <a:xfrm>
            <a:off x="7543106" y="4033939"/>
            <a:ext cx="0" cy="10307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A185890-EB39-9A46-534E-8594ECBE3F90}"/>
              </a:ext>
            </a:extLst>
          </p:cNvPr>
          <p:cNvGrpSpPr/>
          <p:nvPr/>
        </p:nvGrpSpPr>
        <p:grpSpPr>
          <a:xfrm>
            <a:off x="2896890" y="2008363"/>
            <a:ext cx="5594088" cy="555633"/>
            <a:chOff x="1816235" y="2729639"/>
            <a:chExt cx="5594088" cy="555633"/>
          </a:xfrm>
        </p:grpSpPr>
        <p:sp>
          <p:nvSpPr>
            <p:cNvPr id="31" name="Flowchart: Process 30">
              <a:extLst>
                <a:ext uri="{FF2B5EF4-FFF2-40B4-BE49-F238E27FC236}">
                  <a16:creationId xmlns:a16="http://schemas.microsoft.com/office/drawing/2014/main" id="{B7F89D21-83E1-F800-7469-C95ECC334533}"/>
                </a:ext>
              </a:extLst>
            </p:cNvPr>
            <p:cNvSpPr/>
            <p:nvPr/>
          </p:nvSpPr>
          <p:spPr>
            <a:xfrm>
              <a:off x="1816235" y="2735441"/>
              <a:ext cx="878556"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32" name="TextBox 31">
              <a:extLst>
                <a:ext uri="{FF2B5EF4-FFF2-40B4-BE49-F238E27FC236}">
                  <a16:creationId xmlns:a16="http://schemas.microsoft.com/office/drawing/2014/main" id="{E480AF75-68C4-D2AA-621F-426EFF677C6E}"/>
                </a:ext>
              </a:extLst>
            </p:cNvPr>
            <p:cNvSpPr txBox="1"/>
            <p:nvPr/>
          </p:nvSpPr>
          <p:spPr>
            <a:xfrm>
              <a:off x="3231980" y="2750998"/>
              <a:ext cx="2015187" cy="507831"/>
            </a:xfrm>
            <a:prstGeom prst="rect">
              <a:avLst/>
            </a:prstGeom>
            <a:noFill/>
          </p:spPr>
          <p:txBody>
            <a:bodyPr wrap="square" rtlCol="0" anchor="ctr">
              <a:spAutoFit/>
            </a:bodyPr>
            <a:lstStyle/>
            <a:p>
              <a:pPr lvl="0" algn="ctr"/>
              <a:r>
                <a:rPr lang="nl-NL" sz="900" dirty="0">
                  <a:latin typeface="FS Me Pro Light" panose="02000506030000020004" pitchFamily="50" charset="0"/>
                </a:rPr>
                <a:t>* Nee: adviseer ouder een mondzorgverlener te zoeken voor het kind</a:t>
              </a:r>
            </a:p>
          </p:txBody>
        </p:sp>
        <p:sp>
          <p:nvSpPr>
            <p:cNvPr id="33" name="Flowchart: Process 32">
              <a:extLst>
                <a:ext uri="{FF2B5EF4-FFF2-40B4-BE49-F238E27FC236}">
                  <a16:creationId xmlns:a16="http://schemas.microsoft.com/office/drawing/2014/main" id="{BADD93C1-F9B6-174E-10C1-65D6E06AA1DB}"/>
                </a:ext>
              </a:extLst>
            </p:cNvPr>
            <p:cNvSpPr/>
            <p:nvPr/>
          </p:nvSpPr>
          <p:spPr>
            <a:xfrm>
              <a:off x="5486404" y="2729639"/>
              <a:ext cx="1923919"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grpSp>
      <p:sp>
        <p:nvSpPr>
          <p:cNvPr id="34" name="TextBox 33">
            <a:extLst>
              <a:ext uri="{FF2B5EF4-FFF2-40B4-BE49-F238E27FC236}">
                <a16:creationId xmlns:a16="http://schemas.microsoft.com/office/drawing/2014/main" id="{52FDE1EB-2879-CAB9-598D-60C7438E994A}"/>
              </a:ext>
            </a:extLst>
          </p:cNvPr>
          <p:cNvSpPr txBox="1"/>
          <p:nvPr/>
        </p:nvSpPr>
        <p:spPr>
          <a:xfrm>
            <a:off x="6544583" y="2028689"/>
            <a:ext cx="1997047" cy="507831"/>
          </a:xfrm>
          <a:prstGeom prst="rect">
            <a:avLst/>
          </a:prstGeom>
          <a:noFill/>
        </p:spPr>
        <p:txBody>
          <a:bodyPr wrap="square" rtlCol="0" anchor="ctr">
            <a:spAutoFit/>
          </a:bodyPr>
          <a:lstStyle/>
          <a:p>
            <a:pPr lvl="0" algn="ctr"/>
            <a:r>
              <a:rPr lang="nl-NL" sz="900" i="1" dirty="0">
                <a:solidFill>
                  <a:schemeClr val="accent1"/>
                </a:solidFill>
                <a:latin typeface="FS Me Pro Light" panose="02000506030000020004" pitchFamily="50" charset="0"/>
              </a:rPr>
              <a:t>*(Optioneel) </a:t>
            </a:r>
            <a:r>
              <a:rPr lang="nl-NL" sz="900" dirty="0">
                <a:latin typeface="FS Me Pro Light" panose="02000506030000020004" pitchFamily="50" charset="0"/>
              </a:rPr>
              <a:t>geef aan welke mondzorgverleners kinderen aannemen.</a:t>
            </a:r>
          </a:p>
        </p:txBody>
      </p:sp>
      <p:cxnSp>
        <p:nvCxnSpPr>
          <p:cNvPr id="35" name="Straight Arrow Connector 34">
            <a:extLst>
              <a:ext uri="{FF2B5EF4-FFF2-40B4-BE49-F238E27FC236}">
                <a16:creationId xmlns:a16="http://schemas.microsoft.com/office/drawing/2014/main" id="{7D3296CE-CBC0-86A4-B434-23786E32AFEA}"/>
              </a:ext>
            </a:extLst>
          </p:cNvPr>
          <p:cNvCxnSpPr>
            <a:cxnSpLocks/>
            <a:stCxn id="8" idx="2"/>
            <a:endCxn id="33" idx="0"/>
          </p:cNvCxnSpPr>
          <p:nvPr/>
        </p:nvCxnSpPr>
        <p:spPr>
          <a:xfrm>
            <a:off x="6498586" y="1707289"/>
            <a:ext cx="1030433" cy="30107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C1C397-3572-C7B6-4DD5-77D2D002A849}"/>
              </a:ext>
            </a:extLst>
          </p:cNvPr>
          <p:cNvSpPr txBox="1"/>
          <p:nvPr/>
        </p:nvSpPr>
        <p:spPr>
          <a:xfrm>
            <a:off x="6214542" y="2138932"/>
            <a:ext cx="380693" cy="369332"/>
          </a:xfrm>
          <a:prstGeom prst="rect">
            <a:avLst/>
          </a:prstGeom>
          <a:noFill/>
        </p:spPr>
        <p:txBody>
          <a:bodyPr wrap="square" rtlCol="0" anchor="ctr">
            <a:spAutoFit/>
          </a:bodyPr>
          <a:lstStyle/>
          <a:p>
            <a:pPr lvl="0" algn="ctr"/>
            <a:r>
              <a:rPr lang="nl-NL" sz="900" dirty="0">
                <a:latin typeface="FS Me Pro Light" panose="02000506030000020004" pitchFamily="50" charset="0"/>
              </a:rPr>
              <a:t>OF</a:t>
            </a:r>
          </a:p>
          <a:p>
            <a:pPr algn="ctr"/>
            <a:endParaRPr lang="nl-NL" sz="900" dirty="0">
              <a:latin typeface="FS Me Pro Light" panose="02000506030000020004" pitchFamily="50" charset="0"/>
            </a:endParaRPr>
          </a:p>
        </p:txBody>
      </p:sp>
      <p:cxnSp>
        <p:nvCxnSpPr>
          <p:cNvPr id="37" name="Straight Arrow Connector 36">
            <a:extLst>
              <a:ext uri="{FF2B5EF4-FFF2-40B4-BE49-F238E27FC236}">
                <a16:creationId xmlns:a16="http://schemas.microsoft.com/office/drawing/2014/main" id="{E33405F1-579A-A1AC-6017-FD185C81FE5F}"/>
              </a:ext>
            </a:extLst>
          </p:cNvPr>
          <p:cNvCxnSpPr>
            <a:cxnSpLocks/>
          </p:cNvCxnSpPr>
          <p:nvPr/>
        </p:nvCxnSpPr>
        <p:spPr>
          <a:xfrm>
            <a:off x="2896890" y="2624471"/>
            <a:ext cx="0" cy="15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B0635AD-F369-96CF-96A4-B34D7127E6B3}"/>
              </a:ext>
            </a:extLst>
          </p:cNvPr>
          <p:cNvCxnSpPr>
            <a:cxnSpLocks/>
          </p:cNvCxnSpPr>
          <p:nvPr/>
        </p:nvCxnSpPr>
        <p:spPr>
          <a:xfrm>
            <a:off x="3719750" y="4686840"/>
            <a:ext cx="0" cy="97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200180F-3014-B6FA-0F15-A664BD095B1D}"/>
              </a:ext>
            </a:extLst>
          </p:cNvPr>
          <p:cNvCxnSpPr>
            <a:cxnSpLocks/>
          </p:cNvCxnSpPr>
          <p:nvPr/>
        </p:nvCxnSpPr>
        <p:spPr>
          <a:xfrm>
            <a:off x="7612877" y="4686840"/>
            <a:ext cx="0" cy="97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D2E0-6A38-A671-7AA5-A670D8AE34B9}"/>
              </a:ext>
            </a:extLst>
          </p:cNvPr>
          <p:cNvSpPr>
            <a:spLocks noGrp="1"/>
          </p:cNvSpPr>
          <p:nvPr>
            <p:ph type="title"/>
          </p:nvPr>
        </p:nvSpPr>
        <p:spPr/>
        <p:txBody>
          <a:bodyPr/>
          <a:lstStyle/>
          <a:p>
            <a:r>
              <a:rPr lang="nl-NL" dirty="0"/>
              <a:t>C. Combinatie vervolg</a:t>
            </a:r>
          </a:p>
        </p:txBody>
      </p:sp>
      <p:sp>
        <p:nvSpPr>
          <p:cNvPr id="4" name="Flowchart: Process 3">
            <a:extLst>
              <a:ext uri="{FF2B5EF4-FFF2-40B4-BE49-F238E27FC236}">
                <a16:creationId xmlns:a16="http://schemas.microsoft.com/office/drawing/2014/main" id="{C17DCFC0-8F13-6153-EB5F-E23BF050D854}"/>
              </a:ext>
            </a:extLst>
          </p:cNvPr>
          <p:cNvSpPr/>
          <p:nvPr/>
        </p:nvSpPr>
        <p:spPr>
          <a:xfrm>
            <a:off x="1428308" y="2021919"/>
            <a:ext cx="5587536"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5" name="TextBox 4">
            <a:extLst>
              <a:ext uri="{FF2B5EF4-FFF2-40B4-BE49-F238E27FC236}">
                <a16:creationId xmlns:a16="http://schemas.microsoft.com/office/drawing/2014/main" id="{480B1F50-1A82-57DD-D0A4-E06963E67523}"/>
              </a:ext>
            </a:extLst>
          </p:cNvPr>
          <p:cNvSpPr txBox="1"/>
          <p:nvPr/>
        </p:nvSpPr>
        <p:spPr>
          <a:xfrm>
            <a:off x="1480796" y="2092072"/>
            <a:ext cx="5541600" cy="369332"/>
          </a:xfrm>
          <a:prstGeom prst="rect">
            <a:avLst/>
          </a:prstGeom>
          <a:noFill/>
        </p:spPr>
        <p:txBody>
          <a:bodyPr wrap="square" rtlCol="0" anchor="ctr">
            <a:spAutoFit/>
          </a:bodyPr>
          <a:lstStyle/>
          <a:p>
            <a:pPr lvl="0" algn="ctr"/>
            <a:r>
              <a:rPr lang="nl-NL" sz="900" dirty="0">
                <a:latin typeface="FS Me Pro Light" panose="02000506030000020004" pitchFamily="50" charset="0"/>
              </a:rPr>
              <a:t>Volgend contactmoment: </a:t>
            </a:r>
          </a:p>
          <a:p>
            <a:pPr lvl="0" algn="ctr"/>
            <a:r>
              <a:rPr lang="nl-NL" sz="900" dirty="0">
                <a:latin typeface="FS Me Pro Light" panose="02000506030000020004" pitchFamily="50" charset="0"/>
              </a:rPr>
              <a:t>Vraag: Is kind bij mondzorgverlener geweest?</a:t>
            </a:r>
          </a:p>
        </p:txBody>
      </p:sp>
      <p:sp>
        <p:nvSpPr>
          <p:cNvPr id="6" name="TextBox 5">
            <a:extLst>
              <a:ext uri="{FF2B5EF4-FFF2-40B4-BE49-F238E27FC236}">
                <a16:creationId xmlns:a16="http://schemas.microsoft.com/office/drawing/2014/main" id="{77A0A5C0-A3BA-B173-FB4D-965645B00A03}"/>
              </a:ext>
            </a:extLst>
          </p:cNvPr>
          <p:cNvSpPr txBox="1"/>
          <p:nvPr/>
        </p:nvSpPr>
        <p:spPr>
          <a:xfrm>
            <a:off x="1438018" y="3004596"/>
            <a:ext cx="1620803" cy="230832"/>
          </a:xfrm>
          <a:prstGeom prst="rect">
            <a:avLst/>
          </a:prstGeom>
          <a:noFill/>
        </p:spPr>
        <p:txBody>
          <a:bodyPr wrap="square" rtlCol="0" anchor="ctr">
            <a:spAutoFit/>
          </a:bodyPr>
          <a:lstStyle/>
          <a:p>
            <a:pPr lvl="0" algn="ctr"/>
            <a:r>
              <a:rPr lang="nl-NL" sz="900" dirty="0">
                <a:latin typeface="FS Me Pro Light" panose="02000506030000020004" pitchFamily="50" charset="0"/>
              </a:rPr>
              <a:t>Ja, noteer in dossier</a:t>
            </a:r>
          </a:p>
        </p:txBody>
      </p:sp>
      <p:grpSp>
        <p:nvGrpSpPr>
          <p:cNvPr id="7" name="Group 6">
            <a:extLst>
              <a:ext uri="{FF2B5EF4-FFF2-40B4-BE49-F238E27FC236}">
                <a16:creationId xmlns:a16="http://schemas.microsoft.com/office/drawing/2014/main" id="{ACEFE992-904C-8BEA-D27E-AD8035E4E1AE}"/>
              </a:ext>
            </a:extLst>
          </p:cNvPr>
          <p:cNvGrpSpPr/>
          <p:nvPr/>
        </p:nvGrpSpPr>
        <p:grpSpPr>
          <a:xfrm>
            <a:off x="1428308" y="2833794"/>
            <a:ext cx="5599642" cy="611729"/>
            <a:chOff x="1816235" y="5669211"/>
            <a:chExt cx="5599642" cy="611729"/>
          </a:xfrm>
        </p:grpSpPr>
        <p:sp>
          <p:nvSpPr>
            <p:cNvPr id="8" name="Flowchart: Process 7">
              <a:extLst>
                <a:ext uri="{FF2B5EF4-FFF2-40B4-BE49-F238E27FC236}">
                  <a16:creationId xmlns:a16="http://schemas.microsoft.com/office/drawing/2014/main" id="{34A6BF40-121D-C189-0B7A-FCB05621D73D}"/>
                </a:ext>
              </a:extLst>
            </p:cNvPr>
            <p:cNvSpPr/>
            <p:nvPr/>
          </p:nvSpPr>
          <p:spPr>
            <a:xfrm>
              <a:off x="1816235" y="5669211"/>
              <a:ext cx="1620803"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9" name="Flowchart: Process 8">
              <a:extLst>
                <a:ext uri="{FF2B5EF4-FFF2-40B4-BE49-F238E27FC236}">
                  <a16:creationId xmlns:a16="http://schemas.microsoft.com/office/drawing/2014/main" id="{C5CD95D9-7EF2-A647-9D62-B04C76887E05}"/>
                </a:ext>
              </a:extLst>
            </p:cNvPr>
            <p:cNvSpPr/>
            <p:nvPr/>
          </p:nvSpPr>
          <p:spPr>
            <a:xfrm>
              <a:off x="6565453" y="5731109"/>
              <a:ext cx="850424"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grpSp>
      <p:sp>
        <p:nvSpPr>
          <p:cNvPr id="10" name="TextBox 9">
            <a:extLst>
              <a:ext uri="{FF2B5EF4-FFF2-40B4-BE49-F238E27FC236}">
                <a16:creationId xmlns:a16="http://schemas.microsoft.com/office/drawing/2014/main" id="{B914D63E-495F-163A-3234-B7C85BDF5F6F}"/>
              </a:ext>
            </a:extLst>
          </p:cNvPr>
          <p:cNvSpPr txBox="1"/>
          <p:nvPr/>
        </p:nvSpPr>
        <p:spPr>
          <a:xfrm>
            <a:off x="6101829" y="3044001"/>
            <a:ext cx="1001818" cy="230832"/>
          </a:xfrm>
          <a:prstGeom prst="rect">
            <a:avLst/>
          </a:prstGeom>
          <a:noFill/>
        </p:spPr>
        <p:txBody>
          <a:bodyPr wrap="square" rtlCol="0" anchor="ctr">
            <a:spAutoFit/>
          </a:bodyPr>
          <a:lstStyle/>
          <a:p>
            <a:pPr lvl="0" algn="ctr"/>
            <a:r>
              <a:rPr lang="nl-NL" sz="900" dirty="0">
                <a:latin typeface="FS Me Pro Light" panose="02000506030000020004" pitchFamily="50" charset="0"/>
              </a:rPr>
              <a:t>Nee</a:t>
            </a:r>
          </a:p>
        </p:txBody>
      </p:sp>
      <p:sp>
        <p:nvSpPr>
          <p:cNvPr id="11" name="TextBox 10">
            <a:extLst>
              <a:ext uri="{FF2B5EF4-FFF2-40B4-BE49-F238E27FC236}">
                <a16:creationId xmlns:a16="http://schemas.microsoft.com/office/drawing/2014/main" id="{EAD2EEBB-8F08-CACD-14B5-9F76A2D14FD4}"/>
              </a:ext>
            </a:extLst>
          </p:cNvPr>
          <p:cNvSpPr txBox="1"/>
          <p:nvPr/>
        </p:nvSpPr>
        <p:spPr>
          <a:xfrm>
            <a:off x="1284620" y="3855503"/>
            <a:ext cx="1801666" cy="369332"/>
          </a:xfrm>
          <a:prstGeom prst="rect">
            <a:avLst/>
          </a:prstGeom>
          <a:noFill/>
        </p:spPr>
        <p:txBody>
          <a:bodyPr wrap="square" rtlCol="0" anchor="ctr">
            <a:spAutoFit/>
          </a:bodyPr>
          <a:lstStyle/>
          <a:p>
            <a:pPr lvl="0" algn="ctr"/>
            <a:r>
              <a:rPr lang="nl-NL" sz="900" dirty="0">
                <a:latin typeface="FS Me Pro Light" panose="02000506030000020004" pitchFamily="50" charset="0"/>
              </a:rPr>
              <a:t>Herhaal vanaf *</a:t>
            </a:r>
          </a:p>
          <a:p>
            <a:pPr algn="ctr"/>
            <a:endParaRPr lang="nl-NL" sz="900" dirty="0">
              <a:latin typeface="FS Me Pro Light" panose="02000506030000020004" pitchFamily="50" charset="0"/>
            </a:endParaRPr>
          </a:p>
        </p:txBody>
      </p:sp>
      <p:grpSp>
        <p:nvGrpSpPr>
          <p:cNvPr id="12" name="Group 11">
            <a:extLst>
              <a:ext uri="{FF2B5EF4-FFF2-40B4-BE49-F238E27FC236}">
                <a16:creationId xmlns:a16="http://schemas.microsoft.com/office/drawing/2014/main" id="{C47DB576-7B6E-D9C6-B194-4B80AC7F32BD}"/>
              </a:ext>
            </a:extLst>
          </p:cNvPr>
          <p:cNvGrpSpPr/>
          <p:nvPr/>
        </p:nvGrpSpPr>
        <p:grpSpPr>
          <a:xfrm>
            <a:off x="1428308" y="3707568"/>
            <a:ext cx="5599642" cy="554487"/>
            <a:chOff x="1816235" y="6361675"/>
            <a:chExt cx="5599642" cy="554487"/>
          </a:xfrm>
        </p:grpSpPr>
        <p:sp>
          <p:nvSpPr>
            <p:cNvPr id="13" name="Flowchart: Process 12">
              <a:extLst>
                <a:ext uri="{FF2B5EF4-FFF2-40B4-BE49-F238E27FC236}">
                  <a16:creationId xmlns:a16="http://schemas.microsoft.com/office/drawing/2014/main" id="{DDC3884A-7B9E-472F-9A16-8119FFE09C36}"/>
                </a:ext>
              </a:extLst>
            </p:cNvPr>
            <p:cNvSpPr/>
            <p:nvPr/>
          </p:nvSpPr>
          <p:spPr>
            <a:xfrm>
              <a:off x="1816235" y="6361675"/>
              <a:ext cx="1620803"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sp>
          <p:nvSpPr>
            <p:cNvPr id="14" name="Flowchart: Process 13">
              <a:extLst>
                <a:ext uri="{FF2B5EF4-FFF2-40B4-BE49-F238E27FC236}">
                  <a16:creationId xmlns:a16="http://schemas.microsoft.com/office/drawing/2014/main" id="{5D0D4082-A417-34DA-FE93-94A15CD4F736}"/>
                </a:ext>
              </a:extLst>
            </p:cNvPr>
            <p:cNvSpPr/>
            <p:nvPr/>
          </p:nvSpPr>
          <p:spPr>
            <a:xfrm>
              <a:off x="3723758" y="6366331"/>
              <a:ext cx="3692119" cy="549831"/>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00" dirty="0">
                <a:latin typeface="FS Me Pro Light" panose="02000506030000020004" pitchFamily="50" charset="0"/>
              </a:endParaRPr>
            </a:p>
          </p:txBody>
        </p:sp>
      </p:grpSp>
      <p:sp>
        <p:nvSpPr>
          <p:cNvPr id="15" name="TextBox 14">
            <a:extLst>
              <a:ext uri="{FF2B5EF4-FFF2-40B4-BE49-F238E27FC236}">
                <a16:creationId xmlns:a16="http://schemas.microsoft.com/office/drawing/2014/main" id="{20505881-560A-6760-1236-205E82DC7C71}"/>
              </a:ext>
            </a:extLst>
          </p:cNvPr>
          <p:cNvSpPr txBox="1"/>
          <p:nvPr/>
        </p:nvSpPr>
        <p:spPr>
          <a:xfrm>
            <a:off x="3298656" y="3840596"/>
            <a:ext cx="3601802" cy="369332"/>
          </a:xfrm>
          <a:prstGeom prst="rect">
            <a:avLst/>
          </a:prstGeom>
          <a:noFill/>
        </p:spPr>
        <p:txBody>
          <a:bodyPr wrap="square" rtlCol="0" anchor="ctr">
            <a:spAutoFit/>
          </a:bodyPr>
          <a:lstStyle/>
          <a:p>
            <a:pPr lvl="0" algn="ctr"/>
            <a:r>
              <a:rPr lang="nl-NL" sz="900" i="1" dirty="0">
                <a:solidFill>
                  <a:schemeClr val="accent1"/>
                </a:solidFill>
                <a:latin typeface="FS Me Pro Light" panose="02000506030000020004" pitchFamily="50" charset="0"/>
              </a:rPr>
              <a:t>(Optioneel) </a:t>
            </a:r>
            <a:r>
              <a:rPr lang="nl-NL" sz="900" dirty="0">
                <a:latin typeface="FS Me Pro Light" panose="02000506030000020004" pitchFamily="50" charset="0"/>
              </a:rPr>
              <a:t>Leidt toe naar mondzorgverlener op de JGZ locatie indien aanwezig. Noteer in dossier.</a:t>
            </a:r>
          </a:p>
        </p:txBody>
      </p:sp>
      <p:cxnSp>
        <p:nvCxnSpPr>
          <p:cNvPr id="16" name="Straight Arrow Connector 15">
            <a:extLst>
              <a:ext uri="{FF2B5EF4-FFF2-40B4-BE49-F238E27FC236}">
                <a16:creationId xmlns:a16="http://schemas.microsoft.com/office/drawing/2014/main" id="{2FD587C5-1B1C-B623-7B6B-2C25488001E5}"/>
              </a:ext>
            </a:extLst>
          </p:cNvPr>
          <p:cNvCxnSpPr>
            <a:cxnSpLocks/>
          </p:cNvCxnSpPr>
          <p:nvPr/>
        </p:nvCxnSpPr>
        <p:spPr>
          <a:xfrm>
            <a:off x="6074524" y="1653309"/>
            <a:ext cx="0" cy="36861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E794A11-5820-6827-38E5-A8EEAC86EC73}"/>
              </a:ext>
            </a:extLst>
          </p:cNvPr>
          <p:cNvCxnSpPr>
            <a:cxnSpLocks/>
            <a:endCxn id="8" idx="0"/>
          </p:cNvCxnSpPr>
          <p:nvPr/>
        </p:nvCxnSpPr>
        <p:spPr>
          <a:xfrm>
            <a:off x="2238709" y="2574812"/>
            <a:ext cx="1" cy="258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1B7FE0B-E642-FCEC-86EC-83ACFC19BF97}"/>
              </a:ext>
            </a:extLst>
          </p:cNvPr>
          <p:cNvCxnSpPr>
            <a:cxnSpLocks/>
            <a:endCxn id="9" idx="0"/>
          </p:cNvCxnSpPr>
          <p:nvPr/>
        </p:nvCxnSpPr>
        <p:spPr>
          <a:xfrm>
            <a:off x="6602738" y="2585325"/>
            <a:ext cx="0" cy="310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234EF1-C7B9-F595-AC81-989F0DF3A0AE}"/>
              </a:ext>
            </a:extLst>
          </p:cNvPr>
          <p:cNvCxnSpPr>
            <a:cxnSpLocks/>
            <a:stCxn id="9" idx="2"/>
            <a:endCxn id="13" idx="0"/>
          </p:cNvCxnSpPr>
          <p:nvPr/>
        </p:nvCxnSpPr>
        <p:spPr>
          <a:xfrm flipH="1">
            <a:off x="2238710" y="3445523"/>
            <a:ext cx="4364028" cy="262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0B3BB74-F742-04DD-D892-73364D6F8227}"/>
              </a:ext>
            </a:extLst>
          </p:cNvPr>
          <p:cNvCxnSpPr>
            <a:cxnSpLocks/>
            <a:stCxn id="9" idx="2"/>
          </p:cNvCxnSpPr>
          <p:nvPr/>
        </p:nvCxnSpPr>
        <p:spPr>
          <a:xfrm>
            <a:off x="6602738" y="3445523"/>
            <a:ext cx="0" cy="244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8C9A4C-C0E1-E637-D87E-FDA2D73B6807}"/>
              </a:ext>
            </a:extLst>
          </p:cNvPr>
          <p:cNvCxnSpPr>
            <a:cxnSpLocks/>
          </p:cNvCxnSpPr>
          <p:nvPr/>
        </p:nvCxnSpPr>
        <p:spPr>
          <a:xfrm>
            <a:off x="2238709" y="1653309"/>
            <a:ext cx="0" cy="368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941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3DD2-0C0A-7D52-8495-A6271EA0348E}"/>
              </a:ext>
            </a:extLst>
          </p:cNvPr>
          <p:cNvSpPr>
            <a:spLocks noGrp="1"/>
          </p:cNvSpPr>
          <p:nvPr>
            <p:ph type="title"/>
          </p:nvPr>
        </p:nvSpPr>
        <p:spPr/>
        <p:txBody>
          <a:bodyPr/>
          <a:lstStyle/>
          <a:p>
            <a:r>
              <a:rPr lang="nl-NL" dirty="0"/>
              <a:t>D. Overig</a:t>
            </a:r>
          </a:p>
        </p:txBody>
      </p:sp>
      <p:sp>
        <p:nvSpPr>
          <p:cNvPr id="3" name="Text Placeholder 2">
            <a:extLst>
              <a:ext uri="{FF2B5EF4-FFF2-40B4-BE49-F238E27FC236}">
                <a16:creationId xmlns:a16="http://schemas.microsoft.com/office/drawing/2014/main" id="{B135A611-78BA-240C-F58B-F44038CB3D4C}"/>
              </a:ext>
            </a:extLst>
          </p:cNvPr>
          <p:cNvSpPr>
            <a:spLocks noGrp="1"/>
          </p:cNvSpPr>
          <p:nvPr>
            <p:ph type="body" idx="1"/>
          </p:nvPr>
        </p:nvSpPr>
        <p:spPr/>
        <p:txBody>
          <a:bodyPr/>
          <a:lstStyle/>
          <a:p>
            <a:r>
              <a:rPr lang="nl-NL" dirty="0"/>
              <a:t>Ideeën?</a:t>
            </a:r>
          </a:p>
        </p:txBody>
      </p:sp>
    </p:spTree>
    <p:extLst>
      <p:ext uri="{BB962C8B-B14F-4D97-AF65-F5344CB8AC3E}">
        <p14:creationId xmlns:p14="http://schemas.microsoft.com/office/powerpoint/2010/main" val="964271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Registratie</a:t>
            </a:r>
            <a:endParaRPr dirty="0"/>
          </a:p>
        </p:txBody>
      </p:sp>
      <p:sp>
        <p:nvSpPr>
          <p:cNvPr id="193" name="Google Shape;193;p36"/>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nl" dirty="0"/>
              <a:t>Nog geen BDS-protocol</a:t>
            </a:r>
          </a:p>
          <a:p>
            <a:pPr marL="0" lvl="0" indent="0" algn="l" rtl="0">
              <a:spcBef>
                <a:spcPts val="0"/>
              </a:spcBef>
              <a:spcAft>
                <a:spcPts val="1200"/>
              </a:spcAft>
              <a:buNone/>
            </a:pPr>
            <a:endParaRPr lang="nl" dirty="0"/>
          </a:p>
          <a:p>
            <a:pPr marL="0" lvl="0" indent="0" algn="l" rtl="0">
              <a:spcBef>
                <a:spcPts val="0"/>
              </a:spcBef>
              <a:spcAft>
                <a:spcPts val="1200"/>
              </a:spcAft>
              <a:buNone/>
            </a:pPr>
            <a:r>
              <a:rPr lang="nl" dirty="0"/>
              <a:t>Worden gebruikt:</a:t>
            </a:r>
          </a:p>
          <a:p>
            <a:pPr marL="0" lvl="0" indent="0" algn="l" rtl="0">
              <a:spcBef>
                <a:spcPts val="0"/>
              </a:spcBef>
              <a:spcAft>
                <a:spcPts val="1200"/>
              </a:spcAft>
              <a:buNone/>
            </a:pPr>
            <a:r>
              <a:rPr lang="nl" dirty="0"/>
              <a:t>BDS 188 – tandenpoetsen</a:t>
            </a:r>
          </a:p>
          <a:p>
            <a:pPr marL="0" lvl="0" indent="0" algn="l" rtl="0">
              <a:spcBef>
                <a:spcPts val="0"/>
              </a:spcBef>
              <a:spcAft>
                <a:spcPts val="1200"/>
              </a:spcAft>
              <a:buNone/>
            </a:pPr>
            <a:r>
              <a:rPr lang="nl" dirty="0"/>
              <a:t>BDS 190 – bezoek mondzorgverlener</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Waarom deze JGZ-richtlijn?</a:t>
            </a:r>
            <a:endParaRPr/>
          </a:p>
        </p:txBody>
      </p:sp>
      <p:sp>
        <p:nvSpPr>
          <p:cNvPr id="109" name="Google Shape;109;p22"/>
          <p:cNvSpPr txBox="1">
            <a:spLocks noGrp="1"/>
          </p:cNvSpPr>
          <p:nvPr>
            <p:ph type="body" idx="1"/>
          </p:nvPr>
        </p:nvSpPr>
        <p:spPr>
          <a:xfrm>
            <a:off x="311700" y="1274875"/>
            <a:ext cx="8832300" cy="3135900"/>
          </a:xfrm>
          <a:prstGeom prst="rect">
            <a:avLst/>
          </a:prstGeom>
        </p:spPr>
        <p:txBody>
          <a:bodyPr spcFirstLastPara="1" wrap="square" lIns="91425" tIns="91425" rIns="91425" bIns="91425" anchor="t" anchorCtr="0">
            <a:normAutofit fontScale="92500"/>
          </a:bodyPr>
          <a:lstStyle/>
          <a:p>
            <a:pPr marL="342900" indent="-342900">
              <a:spcAft>
                <a:spcPts val="1200"/>
              </a:spcAft>
            </a:pPr>
            <a:r>
              <a:rPr lang="nl-NL" dirty="0"/>
              <a:t>Besluit Publieke gezondheid van de Jeugdgezondheidszorg, hoofdstuk III, art 6: JGZ dient aandacht te verlenen aan o.a. Gebit en gebitsverzorging</a:t>
            </a:r>
          </a:p>
          <a:p>
            <a:pPr marL="342900" indent="-342900">
              <a:spcAft>
                <a:spcPts val="1200"/>
              </a:spcAft>
            </a:pPr>
            <a:r>
              <a:rPr lang="nl-NL" dirty="0"/>
              <a:t>Goede mondgezondheid is van belang bij kauwen, bijten, spreken, esthetiek van het aangezicht, kwaliteit van leven, algehele gezondheid</a:t>
            </a:r>
          </a:p>
          <a:p>
            <a:pPr marL="342900" indent="-342900">
              <a:spcAft>
                <a:spcPts val="1200"/>
              </a:spcAft>
            </a:pPr>
            <a:r>
              <a:rPr lang="nl-NL" dirty="0"/>
              <a:t>Cariës (gaatjes) komt veel en vaak voor bij de jeugd</a:t>
            </a:r>
          </a:p>
          <a:p>
            <a:pPr marL="342900" indent="-342900">
              <a:spcAft>
                <a:spcPts val="1200"/>
              </a:spcAft>
            </a:pPr>
            <a:r>
              <a:rPr lang="nl-NL" dirty="0"/>
              <a:t>JGZ kan belangrijke bijdrage leveren aan een goede mondgezondheid</a:t>
            </a:r>
          </a:p>
          <a:p>
            <a:pPr marL="342900" lvl="0" indent="-342900" algn="l" rtl="0">
              <a:spcBef>
                <a:spcPts val="0"/>
              </a:spcBef>
              <a:spcAft>
                <a:spcPts val="1200"/>
              </a:spcAft>
              <a:buFontTx/>
              <a:buChar char="-"/>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Perspectief jeugdigen en ouders (n=87)</a:t>
            </a:r>
            <a:endParaRPr dirty="0"/>
          </a:p>
        </p:txBody>
      </p:sp>
      <p:sp>
        <p:nvSpPr>
          <p:cNvPr id="187" name="Google Shape;187;p35"/>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nl-NL" dirty="0"/>
              <a:t>73% gaf aan dat de adviezen duidelijk zijn</a:t>
            </a:r>
          </a:p>
          <a:p>
            <a:pPr marL="0" lvl="0" indent="0" algn="l" rtl="0">
              <a:spcBef>
                <a:spcPts val="0"/>
              </a:spcBef>
              <a:spcAft>
                <a:spcPts val="1200"/>
              </a:spcAft>
              <a:buNone/>
            </a:pPr>
            <a:endParaRPr lang="nl-NL" dirty="0"/>
          </a:p>
          <a:p>
            <a:pPr marL="457200">
              <a:buNone/>
            </a:pPr>
            <a:r>
              <a:rPr lang="nl-NL" sz="1800" dirty="0">
                <a:effectLst/>
                <a:latin typeface="Aptos" panose="020B0004020202020204" pitchFamily="34" charset="0"/>
                <a:ea typeface="Aptos" panose="020B0004020202020204" pitchFamily="34" charset="0"/>
                <a:cs typeface="Aptos" panose="020B0004020202020204" pitchFamily="34" charset="0"/>
              </a:rPr>
              <a:t>Suggesties van ouders:</a:t>
            </a: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Leg aan ouders uit waarom je bepaalde aanbevelingen geeft</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Zorg voor ondersteunende materialen zoals een video met poetsinstructie</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Zorg dat de adviezen aansluiten bij ouders</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nl-NL" sz="1800" dirty="0">
                <a:effectLst/>
                <a:latin typeface="Aptos" panose="020B0004020202020204" pitchFamily="34" charset="0"/>
                <a:ea typeface="Times New Roman" panose="02020603050405020304" pitchFamily="18" charset="0"/>
                <a:cs typeface="Times New Roman" panose="02020603050405020304" pitchFamily="18" charset="0"/>
              </a:rPr>
              <a:t>Geef aan dat de </a:t>
            </a:r>
            <a:r>
              <a:rPr lang="nl-NL" sz="1800" dirty="0" err="1">
                <a:effectLst/>
                <a:latin typeface="Aptos" panose="020B0004020202020204" pitchFamily="34" charset="0"/>
                <a:ea typeface="Times New Roman" panose="02020603050405020304" pitchFamily="18" charset="0"/>
                <a:cs typeface="Times New Roman" panose="02020603050405020304" pitchFamily="18" charset="0"/>
              </a:rPr>
              <a:t>mondzorg</a:t>
            </a:r>
            <a:r>
              <a:rPr lang="nl-NL" sz="1800" dirty="0">
                <a:effectLst/>
                <a:latin typeface="Aptos" panose="020B0004020202020204" pitchFamily="34" charset="0"/>
                <a:ea typeface="Times New Roman" panose="02020603050405020304" pitchFamily="18" charset="0"/>
                <a:cs typeface="Times New Roman" panose="02020603050405020304" pitchFamily="18" charset="0"/>
              </a:rPr>
              <a:t> voor kinderen vergoed wordt vanuit het basispakket</a:t>
            </a: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1200"/>
              </a:spcAft>
              <a:buNone/>
            </a:pPr>
            <a:r>
              <a:rPr lang="nl-NL" dirty="0"/>
              <a:t> </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Resumé richtlijn Mondzorg</a:t>
            </a:r>
            <a:endParaRPr dirty="0"/>
          </a:p>
        </p:txBody>
      </p:sp>
      <p:sp>
        <p:nvSpPr>
          <p:cNvPr id="139" name="Google Shape;139;p27"/>
          <p:cNvSpPr txBox="1">
            <a:spLocks noGrp="1"/>
          </p:cNvSpPr>
          <p:nvPr>
            <p:ph type="body" idx="1"/>
          </p:nvPr>
        </p:nvSpPr>
        <p:spPr>
          <a:xfrm>
            <a:off x="311700" y="1274875"/>
            <a:ext cx="8629100" cy="3135900"/>
          </a:xfrm>
          <a:prstGeom prst="rect">
            <a:avLst/>
          </a:prstGeom>
        </p:spPr>
        <p:txBody>
          <a:bodyPr spcFirstLastPara="1" wrap="square" lIns="91425" tIns="91425" rIns="91425" bIns="91425" anchor="t" anchorCtr="0">
            <a:normAutofit/>
          </a:bodyPr>
          <a:lstStyle/>
          <a:p>
            <a:pPr marL="342900" indent="-342900">
              <a:spcAft>
                <a:spcPts val="1200"/>
              </a:spcAft>
            </a:pPr>
            <a:r>
              <a:rPr lang="nl-NL" dirty="0"/>
              <a:t>Adviseren over</a:t>
            </a:r>
          </a:p>
          <a:p>
            <a:pPr marL="800100" lvl="1" indent="-342900">
              <a:spcAft>
                <a:spcPts val="1200"/>
              </a:spcAft>
            </a:pPr>
            <a:r>
              <a:rPr lang="nl-NL" dirty="0"/>
              <a:t>Tandenpoetsen </a:t>
            </a:r>
          </a:p>
          <a:p>
            <a:pPr marL="800100" lvl="1" indent="-342900">
              <a:spcAft>
                <a:spcPts val="1200"/>
              </a:spcAft>
            </a:pPr>
            <a:r>
              <a:rPr lang="nl-NL" dirty="0"/>
              <a:t>Gebruik fluoride tandpasta</a:t>
            </a:r>
          </a:p>
          <a:p>
            <a:pPr marL="800100" lvl="1" indent="-342900">
              <a:spcAft>
                <a:spcPts val="1200"/>
              </a:spcAft>
            </a:pPr>
            <a:r>
              <a:rPr lang="nl-NL" dirty="0"/>
              <a:t>Voeding en eet- en drinkmomenten (frequentie)</a:t>
            </a:r>
            <a:br>
              <a:rPr lang="nl-NL" dirty="0"/>
            </a:br>
            <a:endParaRPr lang="nl-NL" dirty="0"/>
          </a:p>
          <a:p>
            <a:pPr marL="342900" indent="-342900">
              <a:spcAft>
                <a:spcPts val="1200"/>
              </a:spcAft>
            </a:pPr>
            <a:r>
              <a:rPr lang="nl-NL" dirty="0" err="1"/>
              <a:t>Toeleiden</a:t>
            </a:r>
            <a:r>
              <a:rPr lang="nl-NL" dirty="0"/>
              <a:t> naar mondzorgverlener (vanaf doorbraak eerste tand)</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Vragen en discussiepunten</a:t>
            </a:r>
            <a:endParaRPr dirty="0"/>
          </a:p>
        </p:txBody>
      </p:sp>
      <p:sp>
        <p:nvSpPr>
          <p:cNvPr id="223" name="Google Shape;223;p41"/>
          <p:cNvSpPr txBox="1">
            <a:spLocks noGrp="1"/>
          </p:cNvSpPr>
          <p:nvPr>
            <p:ph type="body" idx="1"/>
          </p:nvPr>
        </p:nvSpPr>
        <p:spPr>
          <a:xfrm>
            <a:off x="311700" y="1274875"/>
            <a:ext cx="8520600" cy="3135900"/>
          </a:xfrm>
          <a:prstGeom prst="rect">
            <a:avLst/>
          </a:prstGeom>
        </p:spPr>
        <p:txBody>
          <a:bodyPr spcFirstLastPara="1" wrap="square" lIns="91425" tIns="91425" rIns="91425" bIns="91425" anchor="t" anchorCtr="0">
            <a:normAutofit/>
          </a:bodyPr>
          <a:lstStyle/>
          <a:p>
            <a:pPr marL="342900" indent="-342900"/>
            <a:r>
              <a:rPr lang="nl" dirty="0"/>
              <a:t>Wat gaat u morgen doen met deze informatie?</a:t>
            </a:r>
            <a:endParaRPr dirty="0"/>
          </a:p>
          <a:p>
            <a:pPr marL="0" lvl="0" indent="0" algn="l" rtl="0">
              <a:spcBef>
                <a:spcPts val="1200"/>
              </a:spcBef>
              <a:spcAft>
                <a:spcPts val="0"/>
              </a:spcAft>
              <a:buNone/>
            </a:pPr>
            <a:endParaRPr dirty="0"/>
          </a:p>
          <a:p>
            <a:pPr marL="457200" lvl="0" indent="-355600" algn="l" rtl="0">
              <a:spcBef>
                <a:spcPts val="1200"/>
              </a:spcBef>
              <a:spcAft>
                <a:spcPts val="0"/>
              </a:spcAft>
              <a:buSzPts val="2000"/>
              <a:buChar char="●"/>
            </a:pPr>
            <a:r>
              <a:rPr lang="nl" dirty="0"/>
              <a:t>Welke samenwerkings methode zou uw voorkeur hebben?</a:t>
            </a:r>
          </a:p>
          <a:p>
            <a:pPr marL="457200" lvl="0" indent="-355600" algn="l" rtl="0">
              <a:spcBef>
                <a:spcPts val="1200"/>
              </a:spcBef>
              <a:spcAft>
                <a:spcPts val="0"/>
              </a:spcAft>
              <a:buSzPts val="2000"/>
              <a:buChar char="●"/>
            </a:pPr>
            <a:r>
              <a:rPr lang="nl" dirty="0"/>
              <a:t>Wat is er al bij u in de organisatie?</a:t>
            </a:r>
            <a:endParaRPr dirty="0"/>
          </a:p>
          <a:p>
            <a:pPr marL="457200" lvl="0" indent="-355600" algn="l" rtl="0">
              <a:spcBef>
                <a:spcPts val="0"/>
              </a:spcBef>
              <a:spcAft>
                <a:spcPts val="0"/>
              </a:spcAft>
              <a:buSzPts val="2000"/>
              <a:buChar char="●"/>
            </a:pPr>
            <a:r>
              <a:rPr lang="nl" dirty="0"/>
              <a:t>Wat moet er nog komen?</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47BF0-5DC5-6CF3-A5E8-D068A5D29F8C}"/>
              </a:ext>
            </a:extLst>
          </p:cNvPr>
          <p:cNvPicPr>
            <a:picLocks noChangeAspect="1"/>
          </p:cNvPicPr>
          <p:nvPr/>
        </p:nvPicPr>
        <p:blipFill>
          <a:blip r:embed="rId3"/>
          <a:stretch>
            <a:fillRect/>
          </a:stretch>
        </p:blipFill>
        <p:spPr>
          <a:xfrm>
            <a:off x="217540" y="135978"/>
            <a:ext cx="2457172" cy="2435772"/>
          </a:xfrm>
          <a:prstGeom prst="rect">
            <a:avLst/>
          </a:prstGeom>
        </p:spPr>
      </p:pic>
      <p:pic>
        <p:nvPicPr>
          <p:cNvPr id="5" name="Picture 4">
            <a:extLst>
              <a:ext uri="{FF2B5EF4-FFF2-40B4-BE49-F238E27FC236}">
                <a16:creationId xmlns:a16="http://schemas.microsoft.com/office/drawing/2014/main" id="{614B6D19-CE6E-6F78-D403-A89D35134F73}"/>
              </a:ext>
            </a:extLst>
          </p:cNvPr>
          <p:cNvPicPr>
            <a:picLocks noChangeAspect="1"/>
          </p:cNvPicPr>
          <p:nvPr/>
        </p:nvPicPr>
        <p:blipFill>
          <a:blip r:embed="rId4"/>
          <a:stretch>
            <a:fillRect/>
          </a:stretch>
        </p:blipFill>
        <p:spPr>
          <a:xfrm>
            <a:off x="2838099" y="561647"/>
            <a:ext cx="2783542" cy="2788525"/>
          </a:xfrm>
          <a:prstGeom prst="rect">
            <a:avLst/>
          </a:prstGeom>
        </p:spPr>
      </p:pic>
      <p:sp>
        <p:nvSpPr>
          <p:cNvPr id="8" name="TextBox 7">
            <a:extLst>
              <a:ext uri="{FF2B5EF4-FFF2-40B4-BE49-F238E27FC236}">
                <a16:creationId xmlns:a16="http://schemas.microsoft.com/office/drawing/2014/main" id="{3005022C-5B8E-CAFC-2481-6E022ABE43AB}"/>
              </a:ext>
            </a:extLst>
          </p:cNvPr>
          <p:cNvSpPr txBox="1"/>
          <p:nvPr/>
        </p:nvSpPr>
        <p:spPr>
          <a:xfrm>
            <a:off x="847760" y="3478294"/>
            <a:ext cx="7135287" cy="1200329"/>
          </a:xfrm>
          <a:prstGeom prst="rect">
            <a:avLst/>
          </a:prstGeom>
          <a:noFill/>
        </p:spPr>
        <p:txBody>
          <a:bodyPr wrap="none" rtlCol="0">
            <a:spAutoFit/>
          </a:bodyPr>
          <a:lstStyle/>
          <a:p>
            <a:pPr algn="ctr"/>
            <a:r>
              <a:rPr lang="nl-NL" sz="3600" b="1" dirty="0">
                <a:solidFill>
                  <a:srgbClr val="C822A8"/>
                </a:solidFill>
              </a:rPr>
              <a:t>Samen voor:</a:t>
            </a:r>
          </a:p>
          <a:p>
            <a:pPr algn="ctr"/>
            <a:r>
              <a:rPr lang="nl-NL" sz="3600" b="1" dirty="0">
                <a:solidFill>
                  <a:srgbClr val="C822A8"/>
                </a:solidFill>
              </a:rPr>
              <a:t>Alle kinderen een gezond gebit!</a:t>
            </a:r>
          </a:p>
        </p:txBody>
      </p:sp>
      <p:pic>
        <p:nvPicPr>
          <p:cNvPr id="13" name="Picture 12">
            <a:extLst>
              <a:ext uri="{FF2B5EF4-FFF2-40B4-BE49-F238E27FC236}">
                <a16:creationId xmlns:a16="http://schemas.microsoft.com/office/drawing/2014/main" id="{07462457-16AD-4FC5-8552-E938D1C1E155}"/>
              </a:ext>
            </a:extLst>
          </p:cNvPr>
          <p:cNvPicPr>
            <a:picLocks noChangeAspect="1"/>
          </p:cNvPicPr>
          <p:nvPr/>
        </p:nvPicPr>
        <p:blipFill>
          <a:blip r:embed="rId5"/>
          <a:stretch>
            <a:fillRect/>
          </a:stretch>
        </p:blipFill>
        <p:spPr>
          <a:xfrm>
            <a:off x="5785028" y="135978"/>
            <a:ext cx="3298618" cy="2929101"/>
          </a:xfrm>
          <a:prstGeom prst="rect">
            <a:avLst/>
          </a:prstGeom>
        </p:spPr>
      </p:pic>
    </p:spTree>
    <p:extLst>
      <p:ext uri="{BB962C8B-B14F-4D97-AF65-F5344CB8AC3E}">
        <p14:creationId xmlns:p14="http://schemas.microsoft.com/office/powerpoint/2010/main" val="524095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4"/>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Contact informatie</a:t>
            </a:r>
            <a:endParaRPr/>
          </a:p>
        </p:txBody>
      </p:sp>
      <p:sp>
        <p:nvSpPr>
          <p:cNvPr id="241" name="Google Shape;241;p44"/>
          <p:cNvSpPr txBox="1">
            <a:spLocks noGrp="1"/>
          </p:cNvSpPr>
          <p:nvPr>
            <p:ph type="body" idx="1"/>
          </p:nvPr>
        </p:nvSpPr>
        <p:spPr>
          <a:xfrm>
            <a:off x="311700" y="1274875"/>
            <a:ext cx="7865100" cy="3466458"/>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nl" dirty="0"/>
              <a:t>Voor vragen over de richtlijn en de implementatie toolkitproducten</a:t>
            </a: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nl" b="1" dirty="0">
                <a:latin typeface="Open Sans"/>
                <a:ea typeface="Open Sans"/>
                <a:cs typeface="Open Sans"/>
                <a:sym typeface="Open Sans"/>
              </a:rPr>
              <a:t>NCJ</a:t>
            </a:r>
            <a:endParaRPr b="1" dirty="0">
              <a:latin typeface="Open Sans"/>
              <a:ea typeface="Open Sans"/>
              <a:cs typeface="Open Sans"/>
              <a:sym typeface="Open Sans"/>
            </a:endParaRPr>
          </a:p>
          <a:p>
            <a:pPr marL="0" lvl="0" indent="0" algn="l" rtl="0">
              <a:spcBef>
                <a:spcPts val="1200"/>
              </a:spcBef>
              <a:spcAft>
                <a:spcPts val="0"/>
              </a:spcAft>
              <a:buNone/>
            </a:pPr>
            <a:r>
              <a:rPr lang="nl" dirty="0">
                <a:hlinkClick r:id="rId3"/>
              </a:rPr>
              <a:t>richtlijn@ncj.nl</a:t>
            </a:r>
            <a:br>
              <a:rPr lang="nl" dirty="0"/>
            </a:br>
            <a:endParaRPr dirty="0"/>
          </a:p>
          <a:p>
            <a:pPr marL="0" lvl="0" indent="0" algn="l" rtl="0">
              <a:spcBef>
                <a:spcPts val="1200"/>
              </a:spcBef>
              <a:spcAft>
                <a:spcPts val="0"/>
              </a:spcAft>
              <a:buNone/>
            </a:pPr>
            <a:r>
              <a:rPr lang="nl" b="1" dirty="0">
                <a:latin typeface="Open Sans"/>
                <a:ea typeface="Open Sans"/>
                <a:cs typeface="Open Sans"/>
                <a:sym typeface="Open Sans"/>
              </a:rPr>
              <a:t>Richtlijnontwikkelaar(s)</a:t>
            </a:r>
            <a:endParaRPr b="1" dirty="0">
              <a:latin typeface="Open Sans"/>
              <a:ea typeface="Open Sans"/>
              <a:cs typeface="Open Sans"/>
              <a:sym typeface="Open Sans"/>
            </a:endParaRPr>
          </a:p>
          <a:p>
            <a:pPr marL="0" lvl="0" indent="0" algn="l" rtl="0">
              <a:spcBef>
                <a:spcPts val="1200"/>
              </a:spcBef>
              <a:spcAft>
                <a:spcPts val="1200"/>
              </a:spcAft>
              <a:buNone/>
            </a:pPr>
            <a:r>
              <a:rPr lang="nl-NL" dirty="0">
                <a:hlinkClick r:id="rId4"/>
              </a:rPr>
              <a:t>eline.vlasblom@tno.nl</a:t>
            </a:r>
            <a:r>
              <a:rPr lang="nl-NL" dirty="0"/>
              <a:t> </a:t>
            </a:r>
            <a:br>
              <a:rPr lang="nl-NL" dirty="0"/>
            </a:br>
            <a:r>
              <a:rPr lang="nl-NL" dirty="0">
                <a:hlinkClick r:id="rId5"/>
              </a:rPr>
              <a:t>hristiyanna.ivanova@tno.nl</a:t>
            </a:r>
            <a:endParaRPr lang="nl-NL" dirty="0"/>
          </a:p>
          <a:p>
            <a:pPr marL="0" lvl="0" indent="0" algn="l" rtl="0">
              <a:spcBef>
                <a:spcPts val="1200"/>
              </a:spcBef>
              <a:spcAft>
                <a:spcPts val="1200"/>
              </a:spcAft>
              <a:buNone/>
            </a:pPr>
            <a:endParaRPr lang="nl-NL" dirty="0"/>
          </a:p>
          <a:p>
            <a:pPr marL="0" lvl="0" indent="0" algn="l" rtl="0">
              <a:spcBef>
                <a:spcPts val="1200"/>
              </a:spcBef>
              <a:spcAft>
                <a:spcPts val="120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311700" y="325088"/>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Wat wordt van de JGZ-professional verwacht?</a:t>
            </a:r>
            <a:endParaRPr dirty="0"/>
          </a:p>
        </p:txBody>
      </p:sp>
      <p:sp>
        <p:nvSpPr>
          <p:cNvPr id="121" name="Google Shape;121;p24"/>
          <p:cNvSpPr txBox="1">
            <a:spLocks noGrp="1"/>
          </p:cNvSpPr>
          <p:nvPr>
            <p:ph type="body" idx="1"/>
          </p:nvPr>
        </p:nvSpPr>
        <p:spPr>
          <a:xfrm>
            <a:off x="311700" y="983288"/>
            <a:ext cx="8832300" cy="3959277"/>
          </a:xfrm>
          <a:prstGeom prst="rect">
            <a:avLst/>
          </a:prstGeom>
        </p:spPr>
        <p:txBody>
          <a:bodyPr spcFirstLastPara="1" wrap="square" lIns="91425" tIns="91425" rIns="91425" bIns="91425" anchor="t" anchorCtr="0">
            <a:normAutofit/>
          </a:bodyPr>
          <a:lstStyle/>
          <a:p>
            <a:pPr marL="342900" indent="-342900">
              <a:spcAft>
                <a:spcPts val="1200"/>
              </a:spcAft>
            </a:pPr>
            <a:r>
              <a:rPr lang="nl-NL" dirty="0"/>
              <a:t>Kennis te hebben over de bij de jeugd meest voorkomende  mondgezondheidsproblemen en de etiologie ervan</a:t>
            </a:r>
          </a:p>
          <a:p>
            <a:pPr marL="342900" indent="-342900">
              <a:spcAft>
                <a:spcPts val="1200"/>
              </a:spcAft>
            </a:pPr>
            <a:r>
              <a:rPr lang="nl-NL" dirty="0"/>
              <a:t>Jeugdigen en ouders te informeren  en adviseren over goede mondverzorging, gezond eet- en drinkgedrag en</a:t>
            </a:r>
          </a:p>
          <a:p>
            <a:pPr marL="342900" indent="-342900">
              <a:spcAft>
                <a:spcPts val="1200"/>
              </a:spcAft>
            </a:pPr>
            <a:r>
              <a:rPr lang="nl-NL" dirty="0"/>
              <a:t>Kinderen naar een mondzorgverlener toe te leiden</a:t>
            </a:r>
          </a:p>
          <a:p>
            <a:pPr marL="342900" indent="-342900">
              <a:spcAft>
                <a:spcPts val="1200"/>
              </a:spcAft>
            </a:pPr>
            <a:endParaRPr lang="nl-NL" dirty="0"/>
          </a:p>
          <a:p>
            <a:pPr marL="0" indent="0">
              <a:spcAft>
                <a:spcPts val="1200"/>
              </a:spcAft>
              <a:buNone/>
            </a:pPr>
            <a:endParaRPr lang="nl-NL" dirty="0"/>
          </a:p>
          <a:p>
            <a:pPr marL="0" indent="0">
              <a:spcAft>
                <a:spcPts val="12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B62A-4482-8917-3994-C7218CBD2A69}"/>
              </a:ext>
            </a:extLst>
          </p:cNvPr>
          <p:cNvSpPr>
            <a:spLocks noGrp="1"/>
          </p:cNvSpPr>
          <p:nvPr>
            <p:ph type="title"/>
          </p:nvPr>
        </p:nvSpPr>
        <p:spPr/>
        <p:txBody>
          <a:bodyPr/>
          <a:lstStyle/>
          <a:p>
            <a:r>
              <a:rPr lang="nl-NL" dirty="0"/>
              <a:t>Richtlijn: 3 Modules</a:t>
            </a:r>
          </a:p>
        </p:txBody>
      </p:sp>
      <p:sp>
        <p:nvSpPr>
          <p:cNvPr id="3" name="Text Placeholder 2">
            <a:extLst>
              <a:ext uri="{FF2B5EF4-FFF2-40B4-BE49-F238E27FC236}">
                <a16:creationId xmlns:a16="http://schemas.microsoft.com/office/drawing/2014/main" id="{C998E308-822D-5542-7BFE-5D1B02E20B2F}"/>
              </a:ext>
            </a:extLst>
          </p:cNvPr>
          <p:cNvSpPr>
            <a:spLocks noGrp="1"/>
          </p:cNvSpPr>
          <p:nvPr>
            <p:ph type="body" idx="1"/>
          </p:nvPr>
        </p:nvSpPr>
        <p:spPr>
          <a:xfrm>
            <a:off x="311700" y="1274950"/>
            <a:ext cx="7865100" cy="3135900"/>
          </a:xfrm>
        </p:spPr>
        <p:txBody>
          <a:bodyPr/>
          <a:lstStyle/>
          <a:p>
            <a:r>
              <a:rPr lang="nl-NL" dirty="0"/>
              <a:t>Kennis</a:t>
            </a:r>
            <a:br>
              <a:rPr lang="nl-NL" dirty="0"/>
            </a:br>
            <a:endParaRPr lang="nl-NL" dirty="0"/>
          </a:p>
          <a:p>
            <a:r>
              <a:rPr lang="nl-NL" dirty="0"/>
              <a:t>Preventie cariës</a:t>
            </a:r>
            <a:br>
              <a:rPr lang="nl-NL" dirty="0"/>
            </a:br>
            <a:endParaRPr lang="nl-NL" dirty="0"/>
          </a:p>
          <a:p>
            <a:r>
              <a:rPr lang="nl-NL" dirty="0"/>
              <a:t>Samenwerken voor mondgezondheid</a:t>
            </a:r>
          </a:p>
        </p:txBody>
      </p:sp>
    </p:spTree>
    <p:extLst>
      <p:ext uri="{BB962C8B-B14F-4D97-AF65-F5344CB8AC3E}">
        <p14:creationId xmlns:p14="http://schemas.microsoft.com/office/powerpoint/2010/main" val="4096869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Wat is nieuw in deze JGZ-richtlijn?</a:t>
            </a:r>
            <a:endParaRPr/>
          </a:p>
        </p:txBody>
      </p:sp>
      <p:sp>
        <p:nvSpPr>
          <p:cNvPr id="115" name="Google Shape;115;p23"/>
          <p:cNvSpPr txBox="1">
            <a:spLocks noGrp="1"/>
          </p:cNvSpPr>
          <p:nvPr>
            <p:ph type="body" idx="1"/>
          </p:nvPr>
        </p:nvSpPr>
        <p:spPr>
          <a:xfrm>
            <a:off x="311700" y="1607384"/>
            <a:ext cx="7865100" cy="3135900"/>
          </a:xfrm>
          <a:prstGeom prst="rect">
            <a:avLst/>
          </a:prstGeom>
        </p:spPr>
        <p:txBody>
          <a:bodyPr spcFirstLastPara="1" wrap="square" lIns="91425" tIns="91425" rIns="91425" bIns="91425" anchor="t" anchorCtr="0">
            <a:normAutofit/>
          </a:bodyPr>
          <a:lstStyle/>
          <a:p>
            <a:pPr marL="342900" indent="-342900">
              <a:spcAft>
                <a:spcPts val="1200"/>
              </a:spcAft>
            </a:pPr>
            <a:r>
              <a:rPr lang="nl-NL" dirty="0"/>
              <a:t>De hele richtlijn is nieuw</a:t>
            </a:r>
          </a:p>
          <a:p>
            <a:pPr marL="0" indent="0">
              <a:spcAft>
                <a:spcPts val="1200"/>
              </a:spcAft>
              <a:buNone/>
            </a:pPr>
            <a:endParaRPr lang="nl-NL" dirty="0"/>
          </a:p>
          <a:p>
            <a:pPr marL="342900" indent="-342900">
              <a:spcAft>
                <a:spcPts val="1200"/>
              </a:spcAft>
            </a:pPr>
            <a:r>
              <a:rPr lang="nl-NL" dirty="0"/>
              <a:t>Er was een handreiking uit 2005</a:t>
            </a:r>
          </a:p>
          <a:p>
            <a:pPr marL="0" lvl="0" indent="0" algn="l" rtl="0">
              <a:spcBef>
                <a:spcPts val="0"/>
              </a:spcBef>
              <a:spcAft>
                <a:spcPts val="12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616750"/>
            <a:ext cx="8073000" cy="6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dirty="0"/>
              <a:t>Module 1: Kennis</a:t>
            </a:r>
            <a:endParaRPr dirty="0"/>
          </a:p>
        </p:txBody>
      </p:sp>
      <p:sp>
        <p:nvSpPr>
          <p:cNvPr id="127" name="Google Shape;127;p25"/>
          <p:cNvSpPr txBox="1">
            <a:spLocks noGrp="1"/>
          </p:cNvSpPr>
          <p:nvPr>
            <p:ph type="body" idx="1"/>
          </p:nvPr>
        </p:nvSpPr>
        <p:spPr>
          <a:xfrm>
            <a:off x="311700" y="1274875"/>
            <a:ext cx="7865100" cy="3135900"/>
          </a:xfrm>
          <a:prstGeom prst="rect">
            <a:avLst/>
          </a:prstGeom>
        </p:spPr>
        <p:txBody>
          <a:bodyPr spcFirstLastPara="1" wrap="square" lIns="91425" tIns="91425" rIns="91425" bIns="91425" anchor="t" anchorCtr="0">
            <a:normAutofit fontScale="92500" lnSpcReduction="10000"/>
          </a:bodyPr>
          <a:lstStyle/>
          <a:p>
            <a:pPr marL="342900" indent="-342900"/>
            <a:r>
              <a:rPr lang="nl" dirty="0"/>
              <a:t>Begrippen </a:t>
            </a:r>
          </a:p>
          <a:p>
            <a:pPr marL="342900" indent="-342900"/>
            <a:r>
              <a:rPr lang="nl" dirty="0"/>
              <a:t>Normale ontwikkeling </a:t>
            </a:r>
          </a:p>
          <a:p>
            <a:pPr marL="342900" indent="-342900"/>
            <a:r>
              <a:rPr lang="nl" dirty="0"/>
              <a:t>Meest voorkomende mondziekten</a:t>
            </a:r>
          </a:p>
          <a:p>
            <a:pPr marL="342900" indent="-342900"/>
            <a:r>
              <a:rPr lang="nl" dirty="0"/>
              <a:t>Cariës </a:t>
            </a:r>
          </a:p>
          <a:p>
            <a:pPr marL="800100" lvl="1" indent="-342900"/>
            <a:r>
              <a:rPr lang="nl" dirty="0"/>
              <a:t>Prevalentie </a:t>
            </a:r>
          </a:p>
          <a:p>
            <a:pPr marL="800100" lvl="1" indent="-342900"/>
            <a:r>
              <a:rPr lang="nl" dirty="0"/>
              <a:t>Oorzaken </a:t>
            </a:r>
          </a:p>
          <a:p>
            <a:pPr marL="800100" lvl="1" indent="-342900"/>
            <a:r>
              <a:rPr lang="nl" dirty="0"/>
              <a:t>Gevolgen</a:t>
            </a:r>
          </a:p>
          <a:p>
            <a:pPr marL="800100" lvl="1" indent="-342900"/>
            <a:r>
              <a:rPr lang="nl" dirty="0"/>
              <a:t>Risicofactoren en beschermende factoren</a:t>
            </a:r>
          </a:p>
          <a:p>
            <a:pPr marL="342900" indent="-342900"/>
            <a:endParaRPr lang="nl" dirty="0"/>
          </a:p>
          <a:p>
            <a:pPr marL="342900" indent="-342900">
              <a:spcBef>
                <a:spcPts val="1200"/>
              </a:spcBef>
            </a:pPr>
            <a:r>
              <a:rPr lang="nl" dirty="0"/>
              <a:t>E-learning JGZ Academie (</a:t>
            </a:r>
            <a:r>
              <a:rPr lang="nl-NL" dirty="0"/>
              <a:t>https://www.jgzacademie.nl/)</a:t>
            </a:r>
            <a:endParaRPr dirty="0"/>
          </a:p>
          <a:p>
            <a:pPr marL="0" lvl="0" indent="0" algn="l" rtl="0">
              <a:spcBef>
                <a:spcPts val="1200"/>
              </a:spcBef>
              <a:spcAft>
                <a:spcPts val="1200"/>
              </a:spcAft>
              <a:buNone/>
            </a:pPr>
            <a:endParaRPr dirty="0"/>
          </a:p>
        </p:txBody>
      </p:sp>
    </p:spTree>
  </p:cSld>
  <p:clrMapOvr>
    <a:masterClrMapping/>
  </p:clrMapOvr>
</p:sld>
</file>

<file path=ppt/theme/theme1.xml><?xml version="1.0" encoding="utf-8"?>
<a:theme xmlns:a="http://schemas.openxmlformats.org/drawingml/2006/main" name="NCJ - them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4460</TotalTime>
  <Words>2588</Words>
  <Application>Microsoft Office PowerPoint</Application>
  <PresentationFormat>On-screen Show (16:9)</PresentationFormat>
  <Paragraphs>354</Paragraphs>
  <Slides>54</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Open Sans</vt:lpstr>
      <vt:lpstr>FS Me Pro Light</vt:lpstr>
      <vt:lpstr>Arial</vt:lpstr>
      <vt:lpstr>Wingdings</vt:lpstr>
      <vt:lpstr>Open Sans Medium</vt:lpstr>
      <vt:lpstr>Aptos</vt:lpstr>
      <vt:lpstr>Google Sans</vt:lpstr>
      <vt:lpstr>NCJ - thema</vt:lpstr>
      <vt:lpstr>JGZ-richtlijn Mondzorg</vt:lpstr>
      <vt:lpstr>Colofon</vt:lpstr>
      <vt:lpstr>Werkgroep Mondzorg</vt:lpstr>
      <vt:lpstr>Werkgroep Mondzorg - vervolg</vt:lpstr>
      <vt:lpstr>Waarom deze JGZ-richtlijn?</vt:lpstr>
      <vt:lpstr>Wat wordt van de JGZ-professional verwacht?</vt:lpstr>
      <vt:lpstr>Richtlijn: 3 Modules</vt:lpstr>
      <vt:lpstr>Wat is nieuw in deze JGZ-richtlijn?</vt:lpstr>
      <vt:lpstr>Module 1: Kennis</vt:lpstr>
      <vt:lpstr>Begrippen 1</vt:lpstr>
      <vt:lpstr>Normale ontwikkeling: Doorbraakschema</vt:lpstr>
      <vt:lpstr>Normale ontwikkeling </vt:lpstr>
      <vt:lpstr>Het is druk in de kaak van een kind </vt:lpstr>
      <vt:lpstr>Meest voorkomende gebitsproblemen jeugd</vt:lpstr>
      <vt:lpstr>Begrippen 2</vt:lpstr>
      <vt:lpstr>Cariësetiologie: Keyes triade</vt:lpstr>
      <vt:lpstr>Stephanscurve</vt:lpstr>
      <vt:lpstr>Cariësetiologie: demineralisatie en remineralisatie </vt:lpstr>
      <vt:lpstr>Cariës in het melkgebit</vt:lpstr>
      <vt:lpstr>Gevolgen cariës</vt:lpstr>
      <vt:lpstr>Prevalentie cariës - % jeugd met gaaf en niet-gaaf gebit*</vt:lpstr>
      <vt:lpstr>Risicofactoren</vt:lpstr>
      <vt:lpstr>Module 2: Preventie cariës</vt:lpstr>
      <vt:lpstr>Tandplak verwijderen</vt:lpstr>
      <vt:lpstr>Tandenpoetsen</vt:lpstr>
      <vt:lpstr>Tandenpoetsen met F-houdende tandpasta  (Advies Cariëspreventie van het Ivoren Kruis)</vt:lpstr>
      <vt:lpstr>PowerPoint Presentation</vt:lpstr>
      <vt:lpstr>Module 2: Preventie cariës</vt:lpstr>
      <vt:lpstr>Aantal eet- en drinkmomenten beperken  (Richtlijn Goede Voeding, Voedingscentrum) </vt:lpstr>
      <vt:lpstr>PowerPoint Presentation</vt:lpstr>
      <vt:lpstr>Module 2: Preventie cariës</vt:lpstr>
      <vt:lpstr>Bezoek mondzorgverlener (Module 3)</vt:lpstr>
      <vt:lpstr>Praktijkadvies</vt:lpstr>
      <vt:lpstr>Samenwerken JGZ- mondzorgverleners</vt:lpstr>
      <vt:lpstr>Randvoorwaarden samenwerking algemeen</vt:lpstr>
      <vt:lpstr>Toeleiden naar mondzorgverlener - opties</vt:lpstr>
      <vt:lpstr>Samenwerken optie A: kind naar mondzorgpraktijk</vt:lpstr>
      <vt:lpstr>Opzetten samenwerken optie A: kind naar mondzorgpraktijk </vt:lpstr>
      <vt:lpstr>https://ivorenkruis.org/programmas/gigagaaf-to-go/uitleg/</vt:lpstr>
      <vt:lpstr>Praktijkvoorbeeld Optie A: kind naar mondzorgpraktijk</vt:lpstr>
      <vt:lpstr>Vragen over optie A: kind naar mondzorgpraktijk</vt:lpstr>
      <vt:lpstr>Opzetten samenwerken optie B: mondzorgverlener óp JGZ-locatie   </vt:lpstr>
      <vt:lpstr>Samenwerken optie B: kind naar mondzorgverlener op JGZ-locatie</vt:lpstr>
      <vt:lpstr>Praktijkvoorbeeld Optie B: mondzorgverlener op JGZ-locatie</vt:lpstr>
      <vt:lpstr>Vragen Optie B: mondzorgverlener op JGZ-locatie</vt:lpstr>
      <vt:lpstr>C. Combinatie</vt:lpstr>
      <vt:lpstr>C. Combinatie vervolg</vt:lpstr>
      <vt:lpstr>D. Overig</vt:lpstr>
      <vt:lpstr>Registratie</vt:lpstr>
      <vt:lpstr>Perspectief jeugdigen en ouders (n=87)</vt:lpstr>
      <vt:lpstr>Resumé richtlijn Mondzorg</vt:lpstr>
      <vt:lpstr>Vragen en discussiepunten</vt:lpstr>
      <vt:lpstr>PowerPoint Presentation</vt:lpstr>
      <vt:lpstr>Contact informatie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Schuller, A.A. (Annemarie)</dc:creator>
  <cp:lastModifiedBy>Schuller, A.A. (Annemarie)</cp:lastModifiedBy>
  <cp:revision>50</cp:revision>
  <cp:lastPrinted>2025-05-12T06:55:16Z</cp:lastPrinted>
  <dcterms:modified xsi:type="dcterms:W3CDTF">2025-06-12T09:26:11Z</dcterms:modified>
</cp:coreProperties>
</file>