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Open Sans Medium"/>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0" roundtripDataSignature="AMtx7mhnfuo48PfIrYdpdmGIWydH+E9q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Medium-bold.fntdata"/><Relationship Id="rId10" Type="http://schemas.openxmlformats.org/officeDocument/2006/relationships/slide" Target="slides/slide5.xml"/><Relationship Id="rId32" Type="http://schemas.openxmlformats.org/officeDocument/2006/relationships/font" Target="fonts/OpenSansMedium-regular.fntdata"/><Relationship Id="rId13" Type="http://schemas.openxmlformats.org/officeDocument/2006/relationships/slide" Target="slides/slide8.xml"/><Relationship Id="rId35" Type="http://schemas.openxmlformats.org/officeDocument/2006/relationships/font" Target="fonts/OpenSansMedium-boldItalic.fntdata"/><Relationship Id="rId12" Type="http://schemas.openxmlformats.org/officeDocument/2006/relationships/slide" Target="slides/slide7.xml"/><Relationship Id="rId34" Type="http://schemas.openxmlformats.org/officeDocument/2006/relationships/font" Target="fonts/OpenSansMedium-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O.a. aandachtspunten Anamnese/lichamelijk onderzoek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Follow-up</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Samenwerken met ketenpartners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Aanbevelingen voor JGZ-professionals</a:t>
            </a:r>
            <a:endParaRPr/>
          </a:p>
          <a:p>
            <a:pPr indent="0" lvl="0" marL="0" rtl="0" algn="l">
              <a:lnSpc>
                <a:spcPct val="100000"/>
              </a:lnSpc>
              <a:spcBef>
                <a:spcPts val="0"/>
              </a:spcBef>
              <a:spcAft>
                <a:spcPts val="0"/>
              </a:spcAft>
              <a:buSzPts val="1100"/>
              <a:buNone/>
            </a:pPr>
            <a:r>
              <a:rPr lang="nl-NL"/>
              <a:t>Randvoorwaardelijke implicaties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Aanbevelingen voor JGZ-organisaties</a:t>
            </a:r>
            <a:endParaRPr/>
          </a:p>
          <a:p>
            <a:pPr indent="0" lvl="0" marL="0" rtl="0" algn="l">
              <a:lnSpc>
                <a:spcPct val="100000"/>
              </a:lnSpc>
              <a:spcBef>
                <a:spcPts val="0"/>
              </a:spcBef>
              <a:spcAft>
                <a:spcPts val="0"/>
              </a:spcAft>
              <a:buSzPts val="1100"/>
              <a:buNone/>
            </a:pPr>
            <a:r>
              <a:rPr lang="nl-NL"/>
              <a:t>Praktische en organisatorische aanpassingen</a:t>
            </a:r>
            <a:endParaRPr/>
          </a:p>
          <a:p>
            <a:pPr indent="0" lvl="0" marL="0" rtl="0" algn="l">
              <a:lnSpc>
                <a:spcPct val="100000"/>
              </a:lnSpc>
              <a:spcBef>
                <a:spcPts val="0"/>
              </a:spcBef>
              <a:spcAft>
                <a:spcPts val="0"/>
              </a:spcAft>
              <a:buClr>
                <a:schemeClr val="dk1"/>
              </a:buClr>
              <a:buSzPts val="1100"/>
              <a:buFont typeface="Arial"/>
              <a:buNone/>
            </a:pPr>
            <a:r>
              <a:rPr lang="nl-NL">
                <a:solidFill>
                  <a:schemeClr val="dk1"/>
                </a:solidFill>
              </a:rPr>
              <a:t>Randvoorwaardelijke implicaties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Bijv financiële middelen</a:t>
            </a:r>
            <a:endParaRPr/>
          </a:p>
          <a:p>
            <a:pPr indent="0" lvl="0" marL="0" rtl="0" algn="l">
              <a:lnSpc>
                <a:spcPct val="100000"/>
              </a:lnSpc>
              <a:spcBef>
                <a:spcPts val="0"/>
              </a:spcBef>
              <a:spcAft>
                <a:spcPts val="0"/>
              </a:spcAft>
              <a:buSzPts val="1100"/>
              <a:buNone/>
            </a:pPr>
            <a:r>
              <a:rPr lang="nl-NL">
                <a:solidFill>
                  <a:schemeClr val="dk1"/>
                </a:solidFill>
              </a:rPr>
              <a:t>Randvoorwaardelijke implicaties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Deze dia is geschikt voor werksessie, evt op maat maken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Voor een nieuwe richtlijn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Voor een herziene richtlijn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Voor een herziene richtlijn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van de presentatie" type="title">
  <p:cSld name="TITLE">
    <p:spTree>
      <p:nvGrpSpPr>
        <p:cNvPr id="10" name="Shape 10"/>
        <p:cNvGrpSpPr/>
        <p:nvPr/>
      </p:nvGrpSpPr>
      <p:grpSpPr>
        <a:xfrm>
          <a:off x="0" y="0"/>
          <a:ext cx="0" cy="0"/>
          <a:chOff x="0" y="0"/>
          <a:chExt cx="0" cy="0"/>
        </a:xfrm>
      </p:grpSpPr>
      <p:sp>
        <p:nvSpPr>
          <p:cNvPr id="11" name="Google Shape;1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12" name="Google Shape;12;p28"/>
          <p:cNvSpPr txBox="1"/>
          <p:nvPr>
            <p:ph type="title"/>
          </p:nvPr>
        </p:nvSpPr>
        <p:spPr>
          <a:xfrm>
            <a:off x="311700" y="479675"/>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28"/>
          <p:cNvSpPr txBox="1"/>
          <p:nvPr>
            <p:ph idx="1" type="subTitle"/>
          </p:nvPr>
        </p:nvSpPr>
        <p:spPr>
          <a:xfrm>
            <a:off x="311700" y="1745375"/>
            <a:ext cx="3633600" cy="875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pic>
        <p:nvPicPr>
          <p:cNvPr id="14" name="Google Shape;14;p28"/>
          <p:cNvPicPr preferRelativeResize="0"/>
          <p:nvPr/>
        </p:nvPicPr>
        <p:blipFill rotWithShape="1">
          <a:blip r:embed="rId2">
            <a:alphaModFix/>
          </a:blip>
          <a:srcRect b="0" l="0" r="0" t="0"/>
          <a:stretch/>
        </p:blipFill>
        <p:spPr>
          <a:xfrm>
            <a:off x="421875" y="3766065"/>
            <a:ext cx="3226400" cy="709550"/>
          </a:xfrm>
          <a:prstGeom prst="rect">
            <a:avLst/>
          </a:prstGeom>
          <a:noFill/>
          <a:ln>
            <a:noFill/>
          </a:ln>
        </p:spPr>
      </p:pic>
      <p:sp>
        <p:nvSpPr>
          <p:cNvPr id="15" name="Google Shape;15;p28"/>
          <p:cNvSpPr/>
          <p:nvPr>
            <p:ph idx="2" type="pic"/>
          </p:nvPr>
        </p:nvSpPr>
        <p:spPr>
          <a:xfrm>
            <a:off x="4271425" y="418125"/>
            <a:ext cx="4693500" cy="4057500"/>
          </a:xfrm>
          <a:prstGeom prst="roundRect">
            <a:avLst>
              <a:gd fmla="val 16667" name="adj"/>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foto rechts" type="tx">
  <p:cSld name="TITLE_AND_BODY">
    <p:spTree>
      <p:nvGrpSpPr>
        <p:cNvPr id="16" name="Shape 16"/>
        <p:cNvGrpSpPr/>
        <p:nvPr/>
      </p:nvGrpSpPr>
      <p:grpSpPr>
        <a:xfrm>
          <a:off x="0" y="0"/>
          <a:ext cx="0" cy="0"/>
          <a:chOff x="0" y="0"/>
          <a:chExt cx="0" cy="0"/>
        </a:xfrm>
      </p:grpSpPr>
      <p:sp>
        <p:nvSpPr>
          <p:cNvPr id="17" name="Google Shape;1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18" name="Google Shape;18;p29"/>
          <p:cNvSpPr/>
          <p:nvPr>
            <p:ph idx="2" type="pic"/>
          </p:nvPr>
        </p:nvSpPr>
        <p:spPr>
          <a:xfrm>
            <a:off x="5118400" y="884300"/>
            <a:ext cx="3456900" cy="2988600"/>
          </a:xfrm>
          <a:prstGeom prst="roundRect">
            <a:avLst>
              <a:gd fmla="val 16667" name="adj"/>
            </a:avLst>
          </a:prstGeom>
          <a:noFill/>
          <a:ln>
            <a:noFill/>
          </a:ln>
        </p:spPr>
      </p:sp>
      <p:sp>
        <p:nvSpPr>
          <p:cNvPr id="19" name="Google Shape;19;p29"/>
          <p:cNvSpPr txBox="1"/>
          <p:nvPr>
            <p:ph type="title"/>
          </p:nvPr>
        </p:nvSpPr>
        <p:spPr>
          <a:xfrm>
            <a:off x="311700" y="616750"/>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9"/>
          <p:cNvSpPr txBox="1"/>
          <p:nvPr>
            <p:ph idx="1" type="body"/>
          </p:nvPr>
        </p:nvSpPr>
        <p:spPr>
          <a:xfrm>
            <a:off x="311700" y="1943413"/>
            <a:ext cx="4060500" cy="2719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zonder beeld" type="twoColTx">
  <p:cSld name="TITLE_AND_TWO_COLUMNS">
    <p:spTree>
      <p:nvGrpSpPr>
        <p:cNvPr id="21" name="Shape 21"/>
        <p:cNvGrpSpPr/>
        <p:nvPr/>
      </p:nvGrpSpPr>
      <p:grpSpPr>
        <a:xfrm>
          <a:off x="0" y="0"/>
          <a:ext cx="0" cy="0"/>
          <a:chOff x="0" y="0"/>
          <a:chExt cx="0" cy="0"/>
        </a:xfrm>
      </p:grpSpPr>
      <p:sp>
        <p:nvSpPr>
          <p:cNvPr id="22" name="Google Shape;2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23" name="Google Shape;23;p3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30"/>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Clr>
                <a:srgbClr val="758D9A"/>
              </a:buClr>
              <a:buSzPts val="2000"/>
              <a:buChar char="●"/>
              <a:defRPr>
                <a:solidFill>
                  <a:srgbClr val="758D9A"/>
                </a:solidFill>
              </a:defRPr>
            </a:lvl1pPr>
            <a:lvl2pPr indent="-330200" lvl="1" marL="914400" algn="l">
              <a:lnSpc>
                <a:spcPct val="115000"/>
              </a:lnSpc>
              <a:spcBef>
                <a:spcPts val="0"/>
              </a:spcBef>
              <a:spcAft>
                <a:spcPts val="0"/>
              </a:spcAft>
              <a:buClr>
                <a:srgbClr val="758D9A"/>
              </a:buClr>
              <a:buSzPts val="1600"/>
              <a:buChar char="○"/>
              <a:defRPr>
                <a:solidFill>
                  <a:srgbClr val="758D9A"/>
                </a:solidFill>
              </a:defRPr>
            </a:lvl2pPr>
            <a:lvl3pPr indent="-317500" lvl="2" marL="1371600" algn="l">
              <a:lnSpc>
                <a:spcPct val="115000"/>
              </a:lnSpc>
              <a:spcBef>
                <a:spcPts val="0"/>
              </a:spcBef>
              <a:spcAft>
                <a:spcPts val="0"/>
              </a:spcAft>
              <a:buClr>
                <a:srgbClr val="758D9A"/>
              </a:buClr>
              <a:buSzPts val="1400"/>
              <a:buChar char="■"/>
              <a:defRPr>
                <a:solidFill>
                  <a:srgbClr val="758D9A"/>
                </a:solidFill>
              </a:defRPr>
            </a:lvl3pPr>
            <a:lvl4pPr indent="-317500" lvl="3" marL="1828800" algn="l">
              <a:lnSpc>
                <a:spcPct val="115000"/>
              </a:lnSpc>
              <a:spcBef>
                <a:spcPts val="0"/>
              </a:spcBef>
              <a:spcAft>
                <a:spcPts val="0"/>
              </a:spcAft>
              <a:buClr>
                <a:srgbClr val="758D9A"/>
              </a:buClr>
              <a:buSzPts val="1400"/>
              <a:buChar char="●"/>
              <a:defRPr>
                <a:solidFill>
                  <a:srgbClr val="758D9A"/>
                </a:solidFill>
              </a:defRPr>
            </a:lvl4pPr>
            <a:lvl5pPr indent="-317500" lvl="4" marL="2286000" algn="l">
              <a:lnSpc>
                <a:spcPct val="115000"/>
              </a:lnSpc>
              <a:spcBef>
                <a:spcPts val="0"/>
              </a:spcBef>
              <a:spcAft>
                <a:spcPts val="0"/>
              </a:spcAft>
              <a:buClr>
                <a:srgbClr val="758D9A"/>
              </a:buClr>
              <a:buSzPts val="1400"/>
              <a:buChar char="○"/>
              <a:defRPr>
                <a:solidFill>
                  <a:srgbClr val="758D9A"/>
                </a:solidFill>
              </a:defRPr>
            </a:lvl5pPr>
            <a:lvl6pPr indent="-317500" lvl="5" marL="2743200" algn="l">
              <a:lnSpc>
                <a:spcPct val="115000"/>
              </a:lnSpc>
              <a:spcBef>
                <a:spcPts val="0"/>
              </a:spcBef>
              <a:spcAft>
                <a:spcPts val="0"/>
              </a:spcAft>
              <a:buClr>
                <a:srgbClr val="758D9A"/>
              </a:buClr>
              <a:buSzPts val="1400"/>
              <a:buChar char="■"/>
              <a:defRPr>
                <a:solidFill>
                  <a:srgbClr val="758D9A"/>
                </a:solidFill>
              </a:defRPr>
            </a:lvl6pPr>
            <a:lvl7pPr indent="-317500" lvl="6" marL="3200400" algn="l">
              <a:lnSpc>
                <a:spcPct val="115000"/>
              </a:lnSpc>
              <a:spcBef>
                <a:spcPts val="0"/>
              </a:spcBef>
              <a:spcAft>
                <a:spcPts val="0"/>
              </a:spcAft>
              <a:buClr>
                <a:srgbClr val="758D9A"/>
              </a:buClr>
              <a:buSzPts val="1400"/>
              <a:buChar char="●"/>
              <a:defRPr>
                <a:solidFill>
                  <a:srgbClr val="758D9A"/>
                </a:solidFill>
              </a:defRPr>
            </a:lvl7pPr>
            <a:lvl8pPr indent="-317500" lvl="7" marL="3657600" algn="l">
              <a:lnSpc>
                <a:spcPct val="115000"/>
              </a:lnSpc>
              <a:spcBef>
                <a:spcPts val="0"/>
              </a:spcBef>
              <a:spcAft>
                <a:spcPts val="0"/>
              </a:spcAft>
              <a:buClr>
                <a:srgbClr val="758D9A"/>
              </a:buClr>
              <a:buSzPts val="1400"/>
              <a:buChar char="○"/>
              <a:defRPr>
                <a:solidFill>
                  <a:srgbClr val="758D9A"/>
                </a:solidFill>
              </a:defRPr>
            </a:lvl8pPr>
            <a:lvl9pPr indent="-317500" lvl="8" marL="4114800" algn="l">
              <a:lnSpc>
                <a:spcPct val="115000"/>
              </a:lnSpc>
              <a:spcBef>
                <a:spcPts val="0"/>
              </a:spcBef>
              <a:spcAft>
                <a:spcPts val="0"/>
              </a:spcAft>
              <a:buClr>
                <a:srgbClr val="758D9A"/>
              </a:buClr>
              <a:buSzPts val="1400"/>
              <a:buChar char="■"/>
              <a:defRPr>
                <a:solidFill>
                  <a:srgbClr val="758D9A"/>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foto links">
  <p:cSld name="TITLE_AND_BODY_1">
    <p:spTree>
      <p:nvGrpSpPr>
        <p:cNvPr id="25" name="Shape 25"/>
        <p:cNvGrpSpPr/>
        <p:nvPr/>
      </p:nvGrpSpPr>
      <p:grpSpPr>
        <a:xfrm>
          <a:off x="0" y="0"/>
          <a:ext cx="0" cy="0"/>
          <a:chOff x="0" y="0"/>
          <a:chExt cx="0" cy="0"/>
        </a:xfrm>
      </p:grpSpPr>
      <p:sp>
        <p:nvSpPr>
          <p:cNvPr id="26" name="Google Shape;2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27" name="Google Shape;27;p31"/>
          <p:cNvSpPr/>
          <p:nvPr>
            <p:ph idx="2" type="pic"/>
          </p:nvPr>
        </p:nvSpPr>
        <p:spPr>
          <a:xfrm>
            <a:off x="602175" y="961425"/>
            <a:ext cx="3456900" cy="2988600"/>
          </a:xfrm>
          <a:prstGeom prst="roundRect">
            <a:avLst>
              <a:gd fmla="val 16667" name="adj"/>
            </a:avLst>
          </a:prstGeom>
          <a:noFill/>
          <a:ln>
            <a:noFill/>
          </a:ln>
        </p:spPr>
      </p:sp>
      <p:sp>
        <p:nvSpPr>
          <p:cNvPr id="28" name="Google Shape;28;p31"/>
          <p:cNvSpPr txBox="1"/>
          <p:nvPr>
            <p:ph type="title"/>
          </p:nvPr>
        </p:nvSpPr>
        <p:spPr>
          <a:xfrm>
            <a:off x="4667500" y="61658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1"/>
          <p:cNvSpPr txBox="1"/>
          <p:nvPr>
            <p:ph idx="1" type="body"/>
          </p:nvPr>
        </p:nvSpPr>
        <p:spPr>
          <a:xfrm>
            <a:off x="4667500" y="1985613"/>
            <a:ext cx="4060500" cy="2719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zonder beeld">
  <p:cSld name="MAIN_POINT">
    <p:spTree>
      <p:nvGrpSpPr>
        <p:cNvPr id="30" name="Shape 30"/>
        <p:cNvGrpSpPr/>
        <p:nvPr/>
      </p:nvGrpSpPr>
      <p:grpSpPr>
        <a:xfrm>
          <a:off x="0" y="0"/>
          <a:ext cx="0" cy="0"/>
          <a:chOff x="0" y="0"/>
          <a:chExt cx="0" cy="0"/>
        </a:xfrm>
      </p:grpSpPr>
      <p:sp>
        <p:nvSpPr>
          <p:cNvPr id="31" name="Google Shape;3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32" name="Google Shape;32;p32"/>
          <p:cNvSpPr/>
          <p:nvPr/>
        </p:nvSpPr>
        <p:spPr>
          <a:xfrm>
            <a:off x="1219050" y="644600"/>
            <a:ext cx="6705900" cy="35118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2"/>
          <p:cNvSpPr txBox="1"/>
          <p:nvPr>
            <p:ph type="title"/>
          </p:nvPr>
        </p:nvSpPr>
        <p:spPr>
          <a:xfrm>
            <a:off x="2673750" y="176763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dankt - changemaker contact">
  <p:cSld name="CUSTOM">
    <p:spTree>
      <p:nvGrpSpPr>
        <p:cNvPr id="34" name="Shape 34"/>
        <p:cNvGrpSpPr/>
        <p:nvPr/>
      </p:nvGrpSpPr>
      <p:grpSpPr>
        <a:xfrm>
          <a:off x="0" y="0"/>
          <a:ext cx="0" cy="0"/>
          <a:chOff x="0" y="0"/>
          <a:chExt cx="0" cy="0"/>
        </a:xfrm>
      </p:grpSpPr>
      <p:sp>
        <p:nvSpPr>
          <p:cNvPr id="35" name="Google Shape;35;p33"/>
          <p:cNvSpPr txBox="1"/>
          <p:nvPr>
            <p:ph type="title"/>
          </p:nvPr>
        </p:nvSpPr>
        <p:spPr>
          <a:xfrm>
            <a:off x="464050" y="616750"/>
            <a:ext cx="5895600" cy="112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33"/>
          <p:cNvSpPr/>
          <p:nvPr>
            <p:ph idx="2" type="pic"/>
          </p:nvPr>
        </p:nvSpPr>
        <p:spPr>
          <a:xfrm>
            <a:off x="6964675" y="2593550"/>
            <a:ext cx="1858200" cy="1882800"/>
          </a:xfrm>
          <a:prstGeom prst="roundRect">
            <a:avLst>
              <a:gd fmla="val 16667" name="adj"/>
            </a:avLst>
          </a:prstGeom>
          <a:noFill/>
          <a:ln>
            <a:noFill/>
          </a:ln>
        </p:spPr>
      </p:sp>
      <p:sp>
        <p:nvSpPr>
          <p:cNvPr id="37" name="Google Shape;37;p33"/>
          <p:cNvSpPr txBox="1"/>
          <p:nvPr>
            <p:ph idx="1" type="body"/>
          </p:nvPr>
        </p:nvSpPr>
        <p:spPr>
          <a:xfrm>
            <a:off x="3849550" y="2593550"/>
            <a:ext cx="2794800" cy="1882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dankt - changemaker QR-CODE">
  <p:cSld name="CUSTOM_4">
    <p:spTree>
      <p:nvGrpSpPr>
        <p:cNvPr id="38"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b="0" l="0" r="0" t="0"/>
          <a:stretch/>
        </p:blipFill>
        <p:spPr>
          <a:xfrm>
            <a:off x="102575" y="0"/>
            <a:ext cx="8455277" cy="4756101"/>
          </a:xfrm>
          <a:prstGeom prst="rect">
            <a:avLst/>
          </a:prstGeom>
          <a:noFill/>
          <a:ln>
            <a:noFill/>
          </a:ln>
        </p:spPr>
      </p:pic>
      <p:sp>
        <p:nvSpPr>
          <p:cNvPr id="40" name="Google Shape;40;p34"/>
          <p:cNvSpPr/>
          <p:nvPr>
            <p:ph idx="2" type="pic"/>
          </p:nvPr>
        </p:nvSpPr>
        <p:spPr>
          <a:xfrm>
            <a:off x="6964675" y="2593550"/>
            <a:ext cx="1858200" cy="1882800"/>
          </a:xfrm>
          <a:prstGeom prst="roundRect">
            <a:avLst>
              <a:gd fmla="val 16667" name="adj"/>
            </a:avLst>
          </a:prstGeom>
          <a:noFill/>
          <a:ln>
            <a:noFill/>
          </a:ln>
        </p:spPr>
      </p:sp>
      <p:sp>
        <p:nvSpPr>
          <p:cNvPr id="41" name="Google Shape;41;p34"/>
          <p:cNvSpPr txBox="1"/>
          <p:nvPr>
            <p:ph type="title"/>
          </p:nvPr>
        </p:nvSpPr>
        <p:spPr>
          <a:xfrm>
            <a:off x="464050" y="616750"/>
            <a:ext cx="5895600" cy="112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34"/>
          <p:cNvSpPr txBox="1"/>
          <p:nvPr>
            <p:ph idx="1" type="body"/>
          </p:nvPr>
        </p:nvSpPr>
        <p:spPr>
          <a:xfrm>
            <a:off x="3849550" y="2593550"/>
            <a:ext cx="2794800" cy="1882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27"/>
          <p:cNvPicPr preferRelativeResize="0"/>
          <p:nvPr/>
        </p:nvPicPr>
        <p:blipFill rotWithShape="1">
          <a:blip r:embed="rId1">
            <a:alphaModFix/>
          </a:blip>
          <a:srcRect b="0" l="0" r="0" t="0"/>
          <a:stretch/>
        </p:blipFill>
        <p:spPr>
          <a:xfrm>
            <a:off x="-49550" y="-27875"/>
            <a:ext cx="9243100" cy="5199250"/>
          </a:xfrm>
          <a:prstGeom prst="rect">
            <a:avLst/>
          </a:prstGeom>
          <a:noFill/>
          <a:ln>
            <a:noFill/>
          </a:ln>
        </p:spPr>
      </p:pic>
      <p:sp>
        <p:nvSpPr>
          <p:cNvPr id="7" name="Google Shape;7;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ED037C"/>
              </a:buClr>
              <a:buSzPts val="2600"/>
              <a:buFont typeface="Open Sans"/>
              <a:buNone/>
              <a:defRPr b="1" i="0" sz="2600" u="none" cap="none" strike="noStrike">
                <a:solidFill>
                  <a:srgbClr val="ED037C"/>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55600" lvl="0" marL="457200" marR="0" rtl="0" algn="l">
              <a:lnSpc>
                <a:spcPct val="115000"/>
              </a:lnSpc>
              <a:spcBef>
                <a:spcPts val="0"/>
              </a:spcBef>
              <a:spcAft>
                <a:spcPts val="0"/>
              </a:spcAft>
              <a:buClr>
                <a:srgbClr val="748C99"/>
              </a:buClr>
              <a:buSzPts val="2000"/>
              <a:buFont typeface="Open Sans Medium"/>
              <a:buChar char="●"/>
              <a:defRPr b="0" i="0" sz="2000" u="none" cap="none" strike="noStrike">
                <a:solidFill>
                  <a:srgbClr val="748C99"/>
                </a:solidFill>
                <a:latin typeface="Open Sans Medium"/>
                <a:ea typeface="Open Sans Medium"/>
                <a:cs typeface="Open Sans Medium"/>
                <a:sym typeface="Open Sans Medium"/>
              </a:defRPr>
            </a:lvl1pPr>
            <a:lvl2pPr indent="-330200" lvl="1" marL="914400" marR="0" rtl="0" algn="l">
              <a:lnSpc>
                <a:spcPct val="115000"/>
              </a:lnSpc>
              <a:spcBef>
                <a:spcPts val="0"/>
              </a:spcBef>
              <a:spcAft>
                <a:spcPts val="0"/>
              </a:spcAft>
              <a:buClr>
                <a:srgbClr val="748C99"/>
              </a:buClr>
              <a:buSzPts val="1600"/>
              <a:buFont typeface="Open Sans Medium"/>
              <a:buChar char="○"/>
              <a:defRPr b="0" i="0" sz="1600" u="none" cap="none" strike="noStrike">
                <a:solidFill>
                  <a:srgbClr val="748C99"/>
                </a:solidFill>
                <a:latin typeface="Open Sans Medium"/>
                <a:ea typeface="Open Sans Medium"/>
                <a:cs typeface="Open Sans Medium"/>
                <a:sym typeface="Open Sans Medium"/>
              </a:defRPr>
            </a:lvl2pPr>
            <a:lvl3pPr indent="-317500" lvl="2" marL="1371600" marR="0" rtl="0" algn="l">
              <a:lnSpc>
                <a:spcPct val="115000"/>
              </a:lnSpc>
              <a:spcBef>
                <a:spcPts val="0"/>
              </a:spcBef>
              <a:spcAft>
                <a:spcPts val="0"/>
              </a:spcAft>
              <a:buClr>
                <a:srgbClr val="748C99"/>
              </a:buClr>
              <a:buSzPts val="1400"/>
              <a:buFont typeface="Open Sans Medium"/>
              <a:buChar char="■"/>
              <a:defRPr b="0" i="0" sz="1400" u="none" cap="none" strike="noStrike">
                <a:solidFill>
                  <a:srgbClr val="748C99"/>
                </a:solidFill>
                <a:latin typeface="Open Sans Medium"/>
                <a:ea typeface="Open Sans Medium"/>
                <a:cs typeface="Open Sans Medium"/>
                <a:sym typeface="Open Sans Medium"/>
              </a:defRPr>
            </a:lvl3pPr>
            <a:lvl4pPr indent="-317500" lvl="3" marL="18288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4pPr>
            <a:lvl5pPr indent="-317500" lvl="4" marL="22860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5pPr>
            <a:lvl6pPr indent="-317500" lvl="5" marL="27432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6pPr>
            <a:lvl7pPr indent="-317500" lvl="6" marL="32004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7pPr>
            <a:lvl8pPr indent="-317500" lvl="7" marL="36576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8pPr>
            <a:lvl9pPr indent="-317500" lvl="8" marL="41148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9pPr>
          </a:lstStyle>
          <a:p/>
        </p:txBody>
      </p:sp>
      <p:sp>
        <p:nvSpPr>
          <p:cNvPr id="9" name="Google Shape;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mc:AlternateContent>
    <mc:Choice Requires="p14">
      <p:transition p14:dur="1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ph type="title"/>
          </p:nvPr>
        </p:nvSpPr>
        <p:spPr>
          <a:xfrm>
            <a:off x="311700" y="479675"/>
            <a:ext cx="3796500" cy="126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JGZ-richtlijn Excessief huilen</a:t>
            </a:r>
            <a:endParaRPr/>
          </a:p>
        </p:txBody>
      </p:sp>
      <p:sp>
        <p:nvSpPr>
          <p:cNvPr id="48" name="Google Shape;48;p1"/>
          <p:cNvSpPr txBox="1"/>
          <p:nvPr>
            <p:ph idx="1" type="subTitle"/>
          </p:nvPr>
        </p:nvSpPr>
        <p:spPr>
          <a:xfrm>
            <a:off x="311700" y="1745375"/>
            <a:ext cx="3633600" cy="875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nl-NL"/>
              <a:t>Scholing voor implementatie  </a:t>
            </a:r>
            <a:endParaRPr/>
          </a:p>
        </p:txBody>
      </p:sp>
      <p:pic>
        <p:nvPicPr>
          <p:cNvPr id="49" name="Google Shape;49;p1"/>
          <p:cNvPicPr preferRelativeResize="0"/>
          <p:nvPr>
            <p:ph idx="2" type="pic"/>
          </p:nvPr>
        </p:nvPicPr>
        <p:blipFill rotWithShape="1">
          <a:blip r:embed="rId3">
            <a:alphaModFix/>
          </a:blip>
          <a:srcRect b="35245" l="0" r="0" t="7051"/>
          <a:stretch/>
        </p:blipFill>
        <p:spPr>
          <a:xfrm>
            <a:off x="4271425" y="418125"/>
            <a:ext cx="4693500" cy="4057500"/>
          </a:xfrm>
          <a:prstGeom prst="roundRect">
            <a:avLst>
              <a:gd fmla="val 16667" name="adj"/>
            </a:avLst>
          </a:prstGeom>
          <a:noFill/>
          <a:ln>
            <a:noFill/>
          </a:ln>
        </p:spPr>
      </p:pic>
      <p:pic>
        <p:nvPicPr>
          <p:cNvPr id="50" name="Google Shape;50;p1"/>
          <p:cNvPicPr preferRelativeResize="0"/>
          <p:nvPr/>
        </p:nvPicPr>
        <p:blipFill rotWithShape="1">
          <a:blip r:embed="rId4">
            <a:alphaModFix/>
          </a:blip>
          <a:srcRect b="0" l="0" r="0" t="0"/>
          <a:stretch/>
        </p:blipFill>
        <p:spPr>
          <a:xfrm>
            <a:off x="4271426" y="281354"/>
            <a:ext cx="4707156" cy="4266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 gevolgen</a:t>
            </a:r>
            <a:endParaRPr/>
          </a:p>
        </p:txBody>
      </p:sp>
      <p:sp>
        <p:nvSpPr>
          <p:cNvPr id="104" name="Google Shape;104;p10"/>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Autofit/>
          </a:bodyPr>
          <a:lstStyle/>
          <a:p>
            <a:pPr indent="-356616" lvl="0" marL="457200" rtl="0" algn="l">
              <a:lnSpc>
                <a:spcPct val="115000"/>
              </a:lnSpc>
              <a:spcBef>
                <a:spcPts val="0"/>
              </a:spcBef>
              <a:spcAft>
                <a:spcPts val="0"/>
              </a:spcAft>
              <a:buSzPts val="2000"/>
              <a:buFont typeface="Arial"/>
              <a:buChar char="•"/>
            </a:pPr>
            <a:r>
              <a:rPr b="1" lang="nl-NL" sz="1600">
                <a:solidFill>
                  <a:srgbClr val="758D9A"/>
                </a:solidFill>
                <a:latin typeface="Open Sans Medium"/>
                <a:ea typeface="Open Sans Medium"/>
                <a:cs typeface="Open Sans Medium"/>
                <a:sym typeface="Open Sans Medium"/>
              </a:rPr>
              <a:t>Kind:</a:t>
            </a:r>
            <a:r>
              <a:rPr lang="nl-NL" sz="1600">
                <a:solidFill>
                  <a:srgbClr val="758D9A"/>
                </a:solidFill>
                <a:latin typeface="Open Sans Medium"/>
                <a:ea typeface="Open Sans Medium"/>
                <a:cs typeface="Open Sans Medium"/>
                <a:sym typeface="Open Sans Medium"/>
              </a:rPr>
              <a:t> problemen met slapen en voeding</a:t>
            </a:r>
            <a:endParaRPr/>
          </a:p>
          <a:p>
            <a:pPr indent="-356616" lvl="0" marL="457200" rtl="0" algn="l">
              <a:lnSpc>
                <a:spcPct val="115000"/>
              </a:lnSpc>
              <a:spcBef>
                <a:spcPts val="0"/>
              </a:spcBef>
              <a:spcAft>
                <a:spcPts val="0"/>
              </a:spcAft>
              <a:buSzPts val="2000"/>
              <a:buFont typeface="Arial"/>
              <a:buChar char="•"/>
            </a:pPr>
            <a:r>
              <a:rPr b="1" lang="nl-NL" sz="1600">
                <a:solidFill>
                  <a:srgbClr val="758D9A"/>
                </a:solidFill>
                <a:latin typeface="Open Sans Medium"/>
                <a:ea typeface="Open Sans Medium"/>
                <a:cs typeface="Open Sans Medium"/>
                <a:sym typeface="Open Sans Medium"/>
              </a:rPr>
              <a:t>Ouder(s)/gezin:</a:t>
            </a:r>
            <a:r>
              <a:rPr lang="nl-NL" sz="1600">
                <a:solidFill>
                  <a:srgbClr val="758D9A"/>
                </a:solidFill>
                <a:latin typeface="Open Sans Medium"/>
                <a:ea typeface="Open Sans Medium"/>
                <a:cs typeface="Open Sans Medium"/>
                <a:sym typeface="Open Sans Medium"/>
              </a:rPr>
              <a:t> vermoeidheid, stress, verstoord welbevinden, risico op geweld, gezinsproblemen</a:t>
            </a:r>
            <a:endParaRPr/>
          </a:p>
          <a:p>
            <a:pPr indent="-356616" lvl="0" marL="457200" rtl="0" algn="l">
              <a:lnSpc>
                <a:spcPct val="115000"/>
              </a:lnSpc>
              <a:spcBef>
                <a:spcPts val="0"/>
              </a:spcBef>
              <a:spcAft>
                <a:spcPts val="0"/>
              </a:spcAft>
              <a:buSzPts val="2000"/>
              <a:buFont typeface="Arial"/>
              <a:buChar char="•"/>
            </a:pPr>
            <a:r>
              <a:rPr b="1" lang="nl-NL" sz="1600">
                <a:solidFill>
                  <a:srgbClr val="758D9A"/>
                </a:solidFill>
                <a:latin typeface="Open Sans Medium"/>
                <a:ea typeface="Open Sans Medium"/>
                <a:cs typeface="Open Sans Medium"/>
                <a:sym typeface="Open Sans Medium"/>
              </a:rPr>
              <a:t>Maatschappelijke &amp; zorgkosten</a:t>
            </a:r>
            <a:endParaRPr sz="1600">
              <a:solidFill>
                <a:srgbClr val="758D9A"/>
              </a:solidFill>
              <a:latin typeface="Open Sans Medium"/>
              <a:ea typeface="Open Sans Medium"/>
              <a:cs typeface="Open Sans Medium"/>
              <a:sym typeface="Open Sa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Preventie</a:t>
            </a:r>
            <a:endParaRPr/>
          </a:p>
        </p:txBody>
      </p:sp>
      <p:sp>
        <p:nvSpPr>
          <p:cNvPr id="110" name="Google Shape;110;p11"/>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0"/>
              </a:spcAft>
              <a:buSzPts val="2000"/>
              <a:buChar char="●"/>
            </a:pPr>
            <a:r>
              <a:rPr lang="nl-NL"/>
              <a:t>Anticiperende voorlichting</a:t>
            </a:r>
            <a:endParaRPr/>
          </a:p>
          <a:p>
            <a:pPr indent="-342900" lvl="0" marL="342900" rtl="0" algn="l">
              <a:lnSpc>
                <a:spcPct val="115000"/>
              </a:lnSpc>
              <a:spcBef>
                <a:spcPts val="1200"/>
              </a:spcBef>
              <a:spcAft>
                <a:spcPts val="0"/>
              </a:spcAft>
              <a:buSzPts val="2000"/>
              <a:buChar char="●"/>
            </a:pPr>
            <a:r>
              <a:rPr lang="nl-NL"/>
              <a:t>Huilproblematiek -&gt; ouders kunnen snel terecht</a:t>
            </a:r>
            <a:endParaRPr/>
          </a:p>
          <a:p>
            <a:pPr indent="-342900" lvl="0" marL="342900" rtl="0" algn="l">
              <a:lnSpc>
                <a:spcPct val="115000"/>
              </a:lnSpc>
              <a:spcBef>
                <a:spcPts val="1200"/>
              </a:spcBef>
              <a:spcAft>
                <a:spcPts val="1200"/>
              </a:spcAft>
              <a:buSzPts val="2000"/>
              <a:buChar char="●"/>
            </a:pPr>
            <a:r>
              <a:rPr lang="nl-NL"/>
              <a:t>Wie, wanneer, welk telefoonnummer?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Signaleren</a:t>
            </a:r>
            <a:endParaRPr/>
          </a:p>
        </p:txBody>
      </p:sp>
      <p:sp>
        <p:nvSpPr>
          <p:cNvPr id="116" name="Google Shape;116;p12"/>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0"/>
              </a:spcAft>
              <a:buSzPts val="2000"/>
              <a:buChar char="●"/>
            </a:pPr>
            <a:r>
              <a:rPr lang="nl-NL"/>
              <a:t>Huilen terugkerend onderwerp tijdens reguliere contacten.</a:t>
            </a:r>
            <a:endParaRPr/>
          </a:p>
          <a:p>
            <a:pPr indent="-342900" lvl="0" marL="342900" rtl="0" algn="l">
              <a:lnSpc>
                <a:spcPct val="115000"/>
              </a:lnSpc>
              <a:spcBef>
                <a:spcPts val="1200"/>
              </a:spcBef>
              <a:spcAft>
                <a:spcPts val="1200"/>
              </a:spcAft>
              <a:buSzPts val="2000"/>
              <a:buChar char="●"/>
            </a:pPr>
            <a:r>
              <a:rPr lang="nl-NL"/>
              <a:t>Ouders kunnen ook tussendoor terecht, bijvoorbeeld telefonisch, via app, Groeigids-ouderchat, inloopspreekuur.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Diagnostiek</a:t>
            </a:r>
            <a:endParaRPr/>
          </a:p>
        </p:txBody>
      </p:sp>
      <p:sp>
        <p:nvSpPr>
          <p:cNvPr id="122" name="Google Shape;122;p13"/>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Autofit/>
          </a:bodyPr>
          <a:lstStyle/>
          <a:p>
            <a:pPr indent="-342900" lvl="0" marL="342900" rtl="0" algn="l">
              <a:lnSpc>
                <a:spcPct val="115000"/>
              </a:lnSpc>
              <a:spcBef>
                <a:spcPts val="0"/>
              </a:spcBef>
              <a:spcAft>
                <a:spcPts val="0"/>
              </a:spcAft>
              <a:buSzPts val="2000"/>
              <a:buChar char="●"/>
            </a:pPr>
            <a:r>
              <a:rPr lang="nl-NL"/>
              <a:t>Vraag naar huilpatroon en mogelijke oorzaken; voer volledig lichamelijk onderzoek uit.</a:t>
            </a:r>
            <a:endParaRPr/>
          </a:p>
          <a:p>
            <a:pPr indent="-342900" lvl="0" marL="342900" rtl="0" algn="l">
              <a:lnSpc>
                <a:spcPct val="115000"/>
              </a:lnSpc>
              <a:spcBef>
                <a:spcPts val="1200"/>
              </a:spcBef>
              <a:spcAft>
                <a:spcPts val="0"/>
              </a:spcAft>
              <a:buSzPts val="2000"/>
              <a:buChar char="●"/>
            </a:pPr>
            <a:r>
              <a:rPr lang="nl-NL"/>
              <a:t>Let op alarmsymptomen, zoals projectielbraken, braken met gal of bloed, ontlasting met bloed, stagnatie in groei en ontwikkeling, dysmorfe kenmerken.</a:t>
            </a:r>
            <a:endParaRPr/>
          </a:p>
          <a:p>
            <a:pPr indent="-342900" lvl="0" marL="342900" rtl="0" algn="l">
              <a:lnSpc>
                <a:spcPct val="115000"/>
              </a:lnSpc>
              <a:spcBef>
                <a:spcPts val="1200"/>
              </a:spcBef>
              <a:spcAft>
                <a:spcPts val="0"/>
              </a:spcAft>
              <a:buSzPts val="2000"/>
              <a:buChar char="●"/>
            </a:pPr>
            <a:r>
              <a:rPr lang="nl-NL"/>
              <a:t>Evalueer impact op ouders en beoordeel draagkracht/draaglast.</a:t>
            </a:r>
            <a:endParaRPr/>
          </a:p>
          <a:p>
            <a:pPr indent="-342900" lvl="0" marL="342900" rtl="0" algn="l">
              <a:lnSpc>
                <a:spcPct val="115000"/>
              </a:lnSpc>
              <a:spcBef>
                <a:spcPts val="1200"/>
              </a:spcBef>
              <a:spcAft>
                <a:spcPts val="1200"/>
              </a:spcAft>
              <a:buSzPts val="2000"/>
              <a:buChar char="●"/>
            </a:pPr>
            <a:r>
              <a:rPr lang="nl-NL"/>
              <a:t>Evt. aanvullend 24-uurs huildagboek.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Differentiaaldiagnose</a:t>
            </a:r>
            <a:endParaRPr/>
          </a:p>
        </p:txBody>
      </p:sp>
      <p:sp>
        <p:nvSpPr>
          <p:cNvPr id="128" name="Google Shape;128;p14"/>
          <p:cNvSpPr txBox="1"/>
          <p:nvPr>
            <p:ph idx="1" type="body"/>
          </p:nvPr>
        </p:nvSpPr>
        <p:spPr>
          <a:xfrm>
            <a:off x="311700" y="1085850"/>
            <a:ext cx="7865100" cy="3562350"/>
          </a:xfrm>
          <a:prstGeom prst="rect">
            <a:avLst/>
          </a:prstGeom>
          <a:noFill/>
          <a:ln>
            <a:noFill/>
          </a:ln>
        </p:spPr>
        <p:txBody>
          <a:bodyPr anchorCtr="0" anchor="t" bIns="91425" lIns="91425" spcFirstLastPara="1" rIns="91425" wrap="square" tIns="91425">
            <a:normAutofit fontScale="25000" lnSpcReduction="20000"/>
          </a:bodyPr>
          <a:lstStyle/>
          <a:p>
            <a:pPr indent="-342900" lvl="0" marL="342900" rtl="0" algn="l">
              <a:lnSpc>
                <a:spcPct val="120000"/>
              </a:lnSpc>
              <a:spcBef>
                <a:spcPts val="0"/>
              </a:spcBef>
              <a:spcAft>
                <a:spcPts val="0"/>
              </a:spcAft>
              <a:buSzPct val="125000"/>
              <a:buChar char="●"/>
            </a:pPr>
            <a:r>
              <a:rPr b="1" lang="nl-NL" sz="6400"/>
              <a:t>Pijn/ongemak</a:t>
            </a:r>
            <a:r>
              <a:rPr lang="nl-NL" sz="6400"/>
              <a:t>: Spruw, luieruitslag, eczeem, middenoorontsteking, urineweginfectie, dyschezia, anale fissuur, buikproblematiek (zoals een malrotatie of volvulus), haartourniquet, fractuur.</a:t>
            </a:r>
            <a:endParaRPr/>
          </a:p>
          <a:p>
            <a:pPr indent="-342900" lvl="0" marL="342900" rtl="0" algn="l">
              <a:lnSpc>
                <a:spcPct val="120000"/>
              </a:lnSpc>
              <a:spcBef>
                <a:spcPts val="1200"/>
              </a:spcBef>
              <a:spcAft>
                <a:spcPts val="0"/>
              </a:spcAft>
              <a:buSzPct val="125000"/>
              <a:buChar char="●"/>
            </a:pPr>
            <a:r>
              <a:rPr b="1" lang="nl-NL" sz="6400"/>
              <a:t>Voedingsproblemen</a:t>
            </a:r>
            <a:r>
              <a:rPr lang="nl-NL" sz="6400"/>
              <a:t>: Niet IgE-gemedieerde koemelkallergie, reflux(ziekte), voedselweigering, groeivertraging, ondervoeding, dehydratie. </a:t>
            </a:r>
            <a:endParaRPr/>
          </a:p>
          <a:p>
            <a:pPr indent="-342900" lvl="0" marL="342900" rtl="0" algn="l">
              <a:lnSpc>
                <a:spcPct val="120000"/>
              </a:lnSpc>
              <a:spcBef>
                <a:spcPts val="1200"/>
              </a:spcBef>
              <a:spcAft>
                <a:spcPts val="0"/>
              </a:spcAft>
              <a:buSzPct val="125000"/>
              <a:buChar char="●"/>
            </a:pPr>
            <a:r>
              <a:rPr b="1" lang="nl-NL" sz="6400"/>
              <a:t>Zeldzame aandoeningen</a:t>
            </a:r>
            <a:r>
              <a:rPr lang="nl-NL" sz="6400"/>
              <a:t>: Zich ontwikkelende metabole of neurologische ziekte, afwijkende schedelgroei, dysmorfieën, ontwikkelingsachterstand.</a:t>
            </a:r>
            <a:endParaRPr/>
          </a:p>
          <a:p>
            <a:pPr indent="-342900" lvl="0" marL="342900" rtl="0" algn="l">
              <a:lnSpc>
                <a:spcPct val="120000"/>
              </a:lnSpc>
              <a:spcBef>
                <a:spcPts val="1200"/>
              </a:spcBef>
              <a:spcAft>
                <a:spcPts val="0"/>
              </a:spcAft>
              <a:buSzPct val="125000"/>
              <a:buChar char="●"/>
            </a:pPr>
            <a:r>
              <a:rPr b="1" lang="nl-NL" sz="6400"/>
              <a:t>Psychosociale problemen</a:t>
            </a:r>
            <a:r>
              <a:rPr lang="nl-NL" sz="6400"/>
              <a:t>: (Postnatale) psychische klachten, verstoorde ouder-kindrelatie, verwaarlozing, mishandeling.</a:t>
            </a:r>
            <a:endParaRPr/>
          </a:p>
          <a:p>
            <a:pPr indent="0" lvl="0" marL="0" rtl="0" algn="l">
              <a:lnSpc>
                <a:spcPct val="120000"/>
              </a:lnSpc>
              <a:spcBef>
                <a:spcPts val="1200"/>
              </a:spcBef>
              <a:spcAft>
                <a:spcPts val="0"/>
              </a:spcAft>
              <a:buSzPct val="125000"/>
              <a:buNone/>
            </a:pPr>
            <a:r>
              <a:rPr b="1" lang="nl-NL" sz="6400"/>
              <a:t>Alarmsymptomen:</a:t>
            </a:r>
            <a:r>
              <a:rPr lang="nl-NL" sz="6400"/>
              <a:t> acuut huilen, koorts &gt; 38 graden, afbuigende groei, braken van bloed, rectaal bloedverlies, gallig braken, projectielbraken</a:t>
            </a:r>
            <a:r>
              <a:rPr lang="nl-NL" sz="5600"/>
              <a:t>.</a:t>
            </a:r>
            <a:endParaRPr/>
          </a:p>
          <a:p>
            <a:pPr indent="0" lvl="0" marL="0" rtl="0" algn="l">
              <a:lnSpc>
                <a:spcPct val="115000"/>
              </a:lnSpc>
              <a:spcBef>
                <a:spcPts val="1200"/>
              </a:spcBef>
              <a:spcAft>
                <a:spcPts val="1200"/>
              </a:spcAft>
              <a:buSzPts val="2000"/>
              <a:buNone/>
            </a:pPr>
            <a:r>
              <a:t/>
            </a:r>
            <a:endParaRPr/>
          </a:p>
        </p:txBody>
      </p:sp>
      <p:sp>
        <p:nvSpPr>
          <p:cNvPr id="129" name="Google Shape;129;p14"/>
          <p:cNvSpPr/>
          <p:nvPr/>
        </p:nvSpPr>
        <p:spPr>
          <a:xfrm>
            <a:off x="0" y="0"/>
            <a:ext cx="9144000" cy="457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242424"/>
              </a:buClr>
              <a:buSzPts val="100"/>
              <a:buFont typeface="Arial"/>
              <a:buNone/>
            </a:pPr>
            <a:r>
              <a:rPr b="0" i="0" lang="nl-NL" sz="100" u="none" cap="none" strike="noStrike">
                <a:solidFill>
                  <a:srgbClr val="242424"/>
                </a:solidFill>
                <a:latin typeface="Courier New"/>
                <a:ea typeface="Courier New"/>
                <a:cs typeface="Courier New"/>
                <a:sym typeface="Courier New"/>
              </a:rPr>
              <a:t>Mogelijke Onderliggende Problemen: - Pijn/ongemak: Spruw, huidproblemen, otitis media, urineweginfectie, dyschezia, anale fissuur, buikproblemen, haartourniquet, fractuur. - Voedingsproblemen: Koemelkallergie, reflux, voedselweigering, groeivertraging, ondervoeding, dehydratie. - Zeldzame aandoeningen: Metabole/neurologische ziekte, afwijkende schedelgroei, dysmorfieën, ontwikkelingsachterstand. - Psychosociale problemen: Psychische klachten, verstoorde ouder-kindrelatie, verwaarlozing, mishandeling. - Alarmsymptomen: Acuut huilen, koorts &gt;38°C, afbuigende groei, bloedingen.</a:t>
            </a:r>
            <a:r>
              <a:rPr b="0" i="0" lang="nl-NL" sz="3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30" name="Google Shape;130;p14"/>
          <p:cNvSpPr/>
          <p:nvPr/>
        </p:nvSpPr>
        <p:spPr>
          <a:xfrm>
            <a:off x="152400" y="152400"/>
            <a:ext cx="9144000" cy="457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242424"/>
              </a:buClr>
              <a:buSzPts val="100"/>
              <a:buFont typeface="Arial"/>
              <a:buNone/>
            </a:pPr>
            <a:r>
              <a:rPr b="0" i="0" lang="nl-NL" sz="100" u="none" cap="none" strike="noStrike">
                <a:solidFill>
                  <a:srgbClr val="242424"/>
                </a:solidFill>
                <a:latin typeface="Courier New"/>
                <a:ea typeface="Courier New"/>
                <a:cs typeface="Courier New"/>
                <a:sym typeface="Courier New"/>
              </a:rPr>
              <a:t>38°C</a:t>
            </a:r>
            <a:r>
              <a:rPr b="0" i="0" lang="nl-NL" sz="3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31" name="Google Shape;131;p14"/>
          <p:cNvSpPr/>
          <p:nvPr/>
        </p:nvSpPr>
        <p:spPr>
          <a:xfrm>
            <a:off x="304800" y="304800"/>
            <a:ext cx="9144000" cy="457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242424"/>
              </a:buClr>
              <a:buSzPts val="100"/>
              <a:buFont typeface="Arial"/>
              <a:buNone/>
            </a:pPr>
            <a:r>
              <a:rPr b="0" i="0" lang="nl-NL" sz="100" u="none" cap="none" strike="noStrike">
                <a:solidFill>
                  <a:srgbClr val="242424"/>
                </a:solidFill>
                <a:latin typeface="Courier New"/>
                <a:ea typeface="Courier New"/>
                <a:cs typeface="Courier New"/>
                <a:sym typeface="Courier New"/>
              </a:rPr>
              <a:t>&gt;38°</a:t>
            </a:r>
            <a:r>
              <a:rPr b="0" i="0" lang="nl-NL" sz="3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Verwijzen</a:t>
            </a:r>
            <a:endParaRPr/>
          </a:p>
        </p:txBody>
      </p:sp>
      <p:sp>
        <p:nvSpPr>
          <p:cNvPr id="137" name="Google Shape;137;p1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2000"/>
              <a:buChar char="●"/>
            </a:pPr>
            <a:r>
              <a:rPr lang="nl-NL" sz="1800"/>
              <a:t>Bij (blijvende) zorgen over een medische oorzaak -&gt; huisarts/ kinderarts.</a:t>
            </a:r>
            <a:endParaRPr/>
          </a:p>
          <a:p>
            <a:pPr indent="-342900" lvl="0" marL="342900" rtl="0" algn="l">
              <a:lnSpc>
                <a:spcPct val="100000"/>
              </a:lnSpc>
              <a:spcBef>
                <a:spcPts val="1200"/>
              </a:spcBef>
              <a:spcAft>
                <a:spcPts val="0"/>
              </a:spcAft>
              <a:buSzPts val="2000"/>
              <a:buChar char="●"/>
            </a:pPr>
            <a:r>
              <a:rPr lang="nl-NL" sz="1800"/>
              <a:t>Bij schokkerige bewegingen, overstrekken, voorkeurshouding of afwijkende motorische ontwikkeling -&gt; (kinder)fysiotherapeut.</a:t>
            </a:r>
            <a:endParaRPr/>
          </a:p>
          <a:p>
            <a:pPr indent="-342900" lvl="0" marL="342900" rtl="0" algn="l">
              <a:lnSpc>
                <a:spcPct val="100000"/>
              </a:lnSpc>
              <a:spcBef>
                <a:spcPts val="1200"/>
              </a:spcBef>
              <a:spcAft>
                <a:spcPts val="0"/>
              </a:spcAft>
              <a:buSzPts val="2000"/>
              <a:buChar char="●"/>
            </a:pPr>
            <a:r>
              <a:rPr lang="nl-NL" sz="1800"/>
              <a:t>Bij interactieproblemen -&gt; VHT, Stevig Ouderschap. Of verwijs naar: sociaal wijkteam, pedagoog, kinder- en jeugdpsycholoog.</a:t>
            </a:r>
            <a:endParaRPr/>
          </a:p>
          <a:p>
            <a:pPr indent="-342900" lvl="0" marL="342900" rtl="0" algn="l">
              <a:lnSpc>
                <a:spcPct val="100000"/>
              </a:lnSpc>
              <a:spcBef>
                <a:spcPts val="1200"/>
              </a:spcBef>
              <a:spcAft>
                <a:spcPts val="0"/>
              </a:spcAft>
              <a:buSzPts val="2000"/>
              <a:buChar char="●"/>
            </a:pPr>
            <a:r>
              <a:rPr lang="nl-NL" sz="1800"/>
              <a:t>Bij zorgen over ouder-kindrelatie -&gt; IMH-specialist of een orthopedagoog.</a:t>
            </a:r>
            <a:endParaRPr/>
          </a:p>
          <a:p>
            <a:pPr indent="-342900" lvl="0" marL="342900" rtl="0" algn="l">
              <a:lnSpc>
                <a:spcPct val="100000"/>
              </a:lnSpc>
              <a:spcBef>
                <a:spcPts val="1200"/>
              </a:spcBef>
              <a:spcAft>
                <a:spcPts val="1200"/>
              </a:spcAft>
              <a:buSzPts val="2000"/>
              <a:buChar char="●"/>
            </a:pPr>
            <a:r>
              <a:rPr lang="nl-NL" sz="1800"/>
              <a:t>Bij zorgen rondom veiligheid -&gt; Veilig Thuis, volgens de meldcode.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Behandelen en Begeleiden</a:t>
            </a:r>
            <a:endParaRPr/>
          </a:p>
        </p:txBody>
      </p:sp>
      <p:sp>
        <p:nvSpPr>
          <p:cNvPr id="143" name="Google Shape;143;p1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0"/>
              </a:spcAft>
              <a:buSzPts val="2000"/>
              <a:buChar char="●"/>
            </a:pPr>
            <a:r>
              <a:rPr lang="nl-NL"/>
              <a:t>Zorg op maat is nodig -&gt; samen met ouders een plan maken</a:t>
            </a:r>
            <a:endParaRPr/>
          </a:p>
          <a:p>
            <a:pPr indent="-342900" lvl="0" marL="342900" rtl="0" algn="l">
              <a:lnSpc>
                <a:spcPct val="115000"/>
              </a:lnSpc>
              <a:spcBef>
                <a:spcPts val="1200"/>
              </a:spcBef>
              <a:spcAft>
                <a:spcPts val="0"/>
              </a:spcAft>
              <a:buSzPts val="2000"/>
              <a:buChar char="●"/>
            </a:pPr>
            <a:r>
              <a:rPr lang="nl-NL"/>
              <a:t>Passende interventie -&gt; voorspelbaarheid in de zorg voor de baby en stevig instoppen, inbakeren, aanvullende troosttechnieken.</a:t>
            </a:r>
            <a:endParaRPr/>
          </a:p>
          <a:p>
            <a:pPr indent="-342900" lvl="0" marL="342900" rtl="0" algn="l">
              <a:lnSpc>
                <a:spcPct val="115000"/>
              </a:lnSpc>
              <a:spcBef>
                <a:spcPts val="1200"/>
              </a:spcBef>
              <a:spcAft>
                <a:spcPts val="0"/>
              </a:spcAft>
              <a:buSzPts val="2000"/>
              <a:buChar char="●"/>
            </a:pPr>
            <a:r>
              <a:rPr lang="nl-NL"/>
              <a:t>Voedingsproblemen actief begeleiden.</a:t>
            </a:r>
            <a:endParaRPr/>
          </a:p>
          <a:p>
            <a:pPr indent="-342900" lvl="0" marL="342900" rtl="0" algn="l">
              <a:lnSpc>
                <a:spcPct val="115000"/>
              </a:lnSpc>
              <a:spcBef>
                <a:spcPts val="1200"/>
              </a:spcBef>
              <a:spcAft>
                <a:spcPts val="1200"/>
              </a:spcAft>
              <a:buSzPts val="2000"/>
              <a:buChar char="●"/>
            </a:pPr>
            <a:r>
              <a:rPr lang="nl-NL"/>
              <a:t>Vervolgcontact afspreken (snel).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Nazorg </a:t>
            </a:r>
            <a:endParaRPr/>
          </a:p>
        </p:txBody>
      </p:sp>
      <p:sp>
        <p:nvSpPr>
          <p:cNvPr id="149" name="Google Shape;149;p17"/>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0"/>
              </a:spcAft>
              <a:buSzPts val="2000"/>
              <a:buChar char="●"/>
            </a:pPr>
            <a:r>
              <a:rPr lang="nl-NL"/>
              <a:t>Reguliere begeleiding met extra aandacht voor twijfels over het ouderschap en competentie.</a:t>
            </a:r>
            <a:endParaRPr/>
          </a:p>
          <a:p>
            <a:pPr indent="-342900" lvl="0" marL="342900" rtl="0" algn="l">
              <a:lnSpc>
                <a:spcPct val="115000"/>
              </a:lnSpc>
              <a:spcBef>
                <a:spcPts val="1200"/>
              </a:spcBef>
              <a:spcAft>
                <a:spcPts val="1200"/>
              </a:spcAft>
              <a:buSzPts val="2000"/>
              <a:buChar char="●"/>
            </a:pPr>
            <a:r>
              <a:rPr lang="nl-NL"/>
              <a:t>Evt. extra begeleiding, zoals Stevig Ouderschap, video-interactie.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Samenwerken</a:t>
            </a:r>
            <a:endParaRPr/>
          </a:p>
        </p:txBody>
      </p:sp>
      <p:sp>
        <p:nvSpPr>
          <p:cNvPr id="155" name="Google Shape;155;p18"/>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0"/>
              </a:spcAft>
              <a:buSzPts val="2000"/>
              <a:buChar char="●"/>
            </a:pPr>
            <a:r>
              <a:rPr lang="nl-NL"/>
              <a:t>JGZ heeft regie vanwege deskundigheid en de opgebouwde relatie met ouders.</a:t>
            </a:r>
            <a:endParaRPr/>
          </a:p>
          <a:p>
            <a:pPr indent="-342900" lvl="0" marL="342900" rtl="0" algn="l">
              <a:lnSpc>
                <a:spcPct val="115000"/>
              </a:lnSpc>
              <a:spcBef>
                <a:spcPts val="1200"/>
              </a:spcBef>
              <a:spcAft>
                <a:spcPts val="1200"/>
              </a:spcAft>
              <a:buSzPts val="2000"/>
              <a:buChar char="●"/>
            </a:pPr>
            <a:r>
              <a:rPr lang="nl-NL"/>
              <a:t>Pas in tweede instantie andere disciplines betrekken, zoals KA of HA.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Perspectief ouders</a:t>
            </a:r>
            <a:endParaRPr/>
          </a:p>
        </p:txBody>
      </p:sp>
      <p:sp>
        <p:nvSpPr>
          <p:cNvPr id="161" name="Google Shape;161;p1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7472" lvl="0" marL="347472"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Overmatig huilen kan ouders ertoe aanzetten om eerder te stoppen met borstvoeding, speciale (en vaak dure) voeding aan te schaffen, of kosten te maken voor bijvoorbeeld draagdoeken en witte-ruisapparaten.</a:t>
            </a:r>
            <a:endParaRPr/>
          </a:p>
          <a:p>
            <a:pPr indent="-347472" lvl="0" marL="347472" rtl="0" algn="l">
              <a:lnSpc>
                <a:spcPct val="115000"/>
              </a:lnSpc>
              <a:spcBef>
                <a:spcPts val="1200"/>
              </a:spcBef>
              <a:spcAft>
                <a:spcPts val="1200"/>
              </a:spcAft>
              <a:buSzPts val="2000"/>
              <a:buFont typeface="Arial"/>
              <a:buChar char="•"/>
            </a:pPr>
            <a:r>
              <a:rPr lang="nl-NL" sz="2000">
                <a:solidFill>
                  <a:srgbClr val="758D9A"/>
                </a:solidFill>
                <a:latin typeface="Open Sans Medium"/>
                <a:ea typeface="Open Sans Medium"/>
                <a:cs typeface="Open Sans Medium"/>
                <a:sym typeface="Open Sans Medium"/>
              </a:rPr>
              <a:t>Daarnaast kunnen ouders zelf ook ondersteuning nodig hebben.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
          <p:cNvSpPr txBox="1"/>
          <p:nvPr>
            <p:ph type="title"/>
          </p:nvPr>
        </p:nvSpPr>
        <p:spPr>
          <a:xfrm>
            <a:off x="311700" y="616750"/>
            <a:ext cx="3796500" cy="126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Colofon</a:t>
            </a:r>
            <a:endParaRPr/>
          </a:p>
        </p:txBody>
      </p:sp>
      <p:sp>
        <p:nvSpPr>
          <p:cNvPr id="56" name="Google Shape;56;p2"/>
          <p:cNvSpPr txBox="1"/>
          <p:nvPr>
            <p:ph idx="1" type="body"/>
          </p:nvPr>
        </p:nvSpPr>
        <p:spPr>
          <a:xfrm>
            <a:off x="311700" y="1943425"/>
            <a:ext cx="4338600" cy="2719800"/>
          </a:xfrm>
          <a:prstGeom prst="rect">
            <a:avLst/>
          </a:prstGeom>
          <a:noFill/>
          <a:ln>
            <a:noFill/>
          </a:ln>
        </p:spPr>
        <p:txBody>
          <a:bodyPr anchorCtr="0" anchor="t" bIns="91425" lIns="91425" spcFirstLastPara="1" rIns="91425" wrap="square" tIns="91425">
            <a:normAutofit/>
          </a:bodyPr>
          <a:lstStyle/>
          <a:p>
            <a:pPr indent="-355600" lvl="0" marL="457200" rtl="0" algn="l">
              <a:lnSpc>
                <a:spcPct val="105000"/>
              </a:lnSpc>
              <a:spcBef>
                <a:spcPts val="0"/>
              </a:spcBef>
              <a:spcAft>
                <a:spcPts val="0"/>
              </a:spcAft>
              <a:buSzPts val="2000"/>
              <a:buChar char="●"/>
            </a:pPr>
            <a:r>
              <a:rPr lang="nl-NL" sz="1700"/>
              <a:t>Auteur: Caren Lanting, TNO</a:t>
            </a:r>
            <a:endParaRPr/>
          </a:p>
          <a:p>
            <a:pPr indent="-355600" lvl="0" marL="457200" rtl="0" algn="l">
              <a:lnSpc>
                <a:spcPct val="105000"/>
              </a:lnSpc>
              <a:spcBef>
                <a:spcPts val="600"/>
              </a:spcBef>
              <a:spcAft>
                <a:spcPts val="0"/>
              </a:spcAft>
              <a:buSzPts val="2000"/>
              <a:buChar char="●"/>
            </a:pPr>
            <a:r>
              <a:rPr lang="nl-NL" sz="1700"/>
              <a:t>Werkgroep: zie module ‘Totstandkoming’ in richtlijn</a:t>
            </a:r>
            <a:endParaRPr/>
          </a:p>
          <a:p>
            <a:pPr indent="-355600" lvl="0" marL="457200" rtl="0" algn="l">
              <a:lnSpc>
                <a:spcPct val="105000"/>
              </a:lnSpc>
              <a:spcBef>
                <a:spcPts val="600"/>
              </a:spcBef>
              <a:spcAft>
                <a:spcPts val="600"/>
              </a:spcAft>
              <a:buSzPts val="2000"/>
              <a:buChar char="●"/>
            </a:pPr>
            <a:r>
              <a:rPr lang="nl-NL" sz="1700"/>
              <a:t>Publicatie datum: </a:t>
            </a:r>
            <a:r>
              <a:rPr lang="nl-NL" sz="1700">
                <a:highlight>
                  <a:srgbClr val="EEEEEE"/>
                </a:highlight>
              </a:rPr>
              <a:t>4 november 2025</a:t>
            </a:r>
            <a:endParaRPr>
              <a:highlight>
                <a:srgbClr val="EEEEEE"/>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Registratie</a:t>
            </a:r>
            <a:endParaRPr/>
          </a:p>
        </p:txBody>
      </p:sp>
      <p:sp>
        <p:nvSpPr>
          <p:cNvPr id="167" name="Google Shape;167;p20"/>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20000"/>
          </a:bodyPr>
          <a:lstStyle/>
          <a:p>
            <a:pPr indent="-274320" lvl="0" marL="274320" rtl="0" algn="l">
              <a:lnSpc>
                <a:spcPct val="125000"/>
              </a:lnSpc>
              <a:spcBef>
                <a:spcPts val="0"/>
              </a:spcBef>
              <a:spcAft>
                <a:spcPts val="0"/>
              </a:spcAft>
              <a:buSzPct val="117647"/>
              <a:buNone/>
            </a:pPr>
            <a:r>
              <a:rPr b="1" lang="nl-NL" sz="2000">
                <a:solidFill>
                  <a:srgbClr val="758D9A"/>
                </a:solidFill>
                <a:latin typeface="Open Sans Medium"/>
                <a:ea typeface="Open Sans Medium"/>
                <a:cs typeface="Open Sans Medium"/>
                <a:sym typeface="Open Sans Medium"/>
              </a:rPr>
              <a:t>Voorlichting, advies, instructie en begeleiding</a:t>
            </a:r>
            <a:endParaRPr sz="2000">
              <a:solidFill>
                <a:srgbClr val="758D9A"/>
              </a:solidFill>
              <a:latin typeface="Open Sans Medium"/>
              <a:ea typeface="Open Sans Medium"/>
              <a:cs typeface="Open Sans Medium"/>
              <a:sym typeface="Open Sans Medium"/>
            </a:endParaRPr>
          </a:p>
          <a:p>
            <a:pPr indent="-274320" lvl="0" marL="274320" rtl="0" algn="l">
              <a:lnSpc>
                <a:spcPct val="115000"/>
              </a:lnSpc>
              <a:spcBef>
                <a:spcPts val="1200"/>
              </a:spcBef>
              <a:spcAft>
                <a:spcPts val="0"/>
              </a:spcAft>
              <a:buSzPct val="117647"/>
              <a:buFont typeface="Arial"/>
              <a:buChar char="•"/>
            </a:pPr>
            <a:r>
              <a:rPr lang="nl-NL" sz="2000">
                <a:solidFill>
                  <a:srgbClr val="758D9A"/>
                </a:solidFill>
                <a:latin typeface="Open Sans Medium"/>
                <a:ea typeface="Open Sans Medium"/>
                <a:cs typeface="Open Sans Medium"/>
                <a:sym typeface="Open Sans Medium"/>
              </a:rPr>
              <a:t>Huilen</a:t>
            </a:r>
            <a:endParaRPr/>
          </a:p>
          <a:p>
            <a:pPr indent="-274320" lvl="0" marL="274320" rtl="0" algn="l">
              <a:lnSpc>
                <a:spcPct val="115000"/>
              </a:lnSpc>
              <a:spcBef>
                <a:spcPts val="1200"/>
              </a:spcBef>
              <a:spcAft>
                <a:spcPts val="0"/>
              </a:spcAft>
              <a:buSzPct val="117647"/>
              <a:buFont typeface="Arial"/>
              <a:buChar char="•"/>
            </a:pPr>
            <a:r>
              <a:rPr lang="nl-NL" sz="2000">
                <a:solidFill>
                  <a:srgbClr val="758D9A"/>
                </a:solidFill>
                <a:latin typeface="Open Sans Medium"/>
                <a:ea typeface="Open Sans Medium"/>
                <a:cs typeface="Open Sans Medium"/>
                <a:sym typeface="Open Sans Medium"/>
              </a:rPr>
              <a:t>Veiligheid</a:t>
            </a:r>
            <a:endParaRPr/>
          </a:p>
          <a:p>
            <a:pPr indent="-274320" lvl="0" marL="274320" rtl="0" algn="l">
              <a:lnSpc>
                <a:spcPct val="115000"/>
              </a:lnSpc>
              <a:spcBef>
                <a:spcPts val="1200"/>
              </a:spcBef>
              <a:spcAft>
                <a:spcPts val="0"/>
              </a:spcAft>
              <a:buSzPct val="117647"/>
              <a:buFont typeface="Arial"/>
              <a:buChar char="•"/>
            </a:pPr>
            <a:r>
              <a:rPr lang="nl-NL" sz="2000">
                <a:solidFill>
                  <a:srgbClr val="758D9A"/>
                </a:solidFill>
                <a:latin typeface="Open Sans Medium"/>
                <a:ea typeface="Open Sans Medium"/>
                <a:cs typeface="Open Sans Medium"/>
                <a:sym typeface="Open Sans Medium"/>
              </a:rPr>
              <a:t>Ouderschap/ opvoeding/ dagindeling</a:t>
            </a:r>
            <a:endParaRPr/>
          </a:p>
          <a:p>
            <a:pPr indent="-274320" lvl="0" marL="274320" rtl="0" algn="l">
              <a:lnSpc>
                <a:spcPct val="115000"/>
              </a:lnSpc>
              <a:spcBef>
                <a:spcPts val="1200"/>
              </a:spcBef>
              <a:spcAft>
                <a:spcPts val="0"/>
              </a:spcAft>
              <a:buSzPct val="117647"/>
              <a:buFont typeface="Arial"/>
              <a:buChar char="•"/>
            </a:pPr>
            <a:r>
              <a:rPr lang="nl-NL" sz="2000">
                <a:solidFill>
                  <a:srgbClr val="758D9A"/>
                </a:solidFill>
                <a:latin typeface="Open Sans Medium"/>
                <a:ea typeface="Open Sans Medium"/>
                <a:cs typeface="Open Sans Medium"/>
                <a:sym typeface="Open Sans Medium"/>
              </a:rPr>
              <a:t>Rijping/ relaties</a:t>
            </a:r>
            <a:endParaRPr/>
          </a:p>
          <a:p>
            <a:pPr indent="-274320" lvl="0" marL="274320" rtl="0" algn="l">
              <a:lnSpc>
                <a:spcPct val="125000"/>
              </a:lnSpc>
              <a:spcBef>
                <a:spcPts val="1200"/>
              </a:spcBef>
              <a:spcAft>
                <a:spcPts val="0"/>
              </a:spcAft>
              <a:buSzPct val="117647"/>
              <a:buNone/>
            </a:pPr>
            <a:r>
              <a:rPr b="1" lang="nl-NL" sz="2000">
                <a:solidFill>
                  <a:srgbClr val="758D9A"/>
                </a:solidFill>
                <a:latin typeface="Open Sans Medium"/>
                <a:ea typeface="Open Sans Medium"/>
                <a:cs typeface="Open Sans Medium"/>
                <a:sym typeface="Open Sans Medium"/>
              </a:rPr>
              <a:t>Terugkerende anamnese</a:t>
            </a:r>
            <a:endParaRPr sz="2000">
              <a:solidFill>
                <a:srgbClr val="758D9A"/>
              </a:solidFill>
              <a:latin typeface="Open Sans Medium"/>
              <a:ea typeface="Open Sans Medium"/>
              <a:cs typeface="Open Sans Medium"/>
              <a:sym typeface="Open Sans Medium"/>
            </a:endParaRPr>
          </a:p>
          <a:p>
            <a:pPr indent="-274320" lvl="0" marL="274320" rtl="0" algn="l">
              <a:lnSpc>
                <a:spcPct val="115000"/>
              </a:lnSpc>
              <a:spcBef>
                <a:spcPts val="1200"/>
              </a:spcBef>
              <a:spcAft>
                <a:spcPts val="1200"/>
              </a:spcAft>
              <a:buSzPct val="117647"/>
              <a:buFont typeface="Arial"/>
              <a:buChar char="•"/>
            </a:pPr>
            <a:r>
              <a:rPr lang="nl-NL" sz="2000">
                <a:solidFill>
                  <a:srgbClr val="758D9A"/>
                </a:solidFill>
                <a:latin typeface="Open Sans Medium"/>
                <a:ea typeface="Open Sans Medium"/>
                <a:cs typeface="Open Sans Medium"/>
                <a:sym typeface="Open Sans Medium"/>
              </a:rPr>
              <a:t>Bijzonderheden huilen</a:t>
            </a:r>
            <a:endParaRPr>
              <a:latin typeface="Open Sans Medium"/>
              <a:ea typeface="Open Sans Medium"/>
              <a:cs typeface="Open Sans Medium"/>
              <a:sym typeface="Open Sans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Casus</a:t>
            </a:r>
            <a:endParaRPr/>
          </a:p>
        </p:txBody>
      </p:sp>
      <p:sp>
        <p:nvSpPr>
          <p:cNvPr id="173" name="Google Shape;173;p21"/>
          <p:cNvSpPr txBox="1"/>
          <p:nvPr>
            <p:ph idx="1" type="body"/>
          </p:nvPr>
        </p:nvSpPr>
        <p:spPr>
          <a:xfrm>
            <a:off x="311700" y="1167725"/>
            <a:ext cx="7865100" cy="31359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17647"/>
              <a:buNone/>
            </a:pPr>
            <a:r>
              <a:rPr lang="nl-NL"/>
              <a:t>Ouders van een 6 weken oude baby, genaamd Emma, komen naar het consultatiebureau omdat Emma veel huilt. Ze geven aan dat Emma vooral in de avonduren ontroostbaar is en dat ze soms wel drie uur achter elkaar huilt. De ouders zijn uitgeput en maken zich zorgen dat er iets ernstigs aan de hand is. Ze hebben al verschillende dingen geprobeerd, zoals het veranderen van voeding en het gebruik van een draagdoek, maar niets lijkt te helpen.</a:t>
            </a:r>
            <a:endParaRPr/>
          </a:p>
          <a:p>
            <a:pPr indent="0" lvl="0" marL="0" rtl="0" algn="l">
              <a:lnSpc>
                <a:spcPct val="115000"/>
              </a:lnSpc>
              <a:spcBef>
                <a:spcPts val="1200"/>
              </a:spcBef>
              <a:spcAft>
                <a:spcPts val="0"/>
              </a:spcAft>
              <a:buSzPct val="117647"/>
              <a:buNone/>
            </a:pPr>
            <a:r>
              <a:t/>
            </a:r>
            <a:endParaRPr/>
          </a:p>
          <a:p>
            <a:pPr indent="0" lvl="0" marL="0" rtl="0" algn="l">
              <a:lnSpc>
                <a:spcPct val="115000"/>
              </a:lnSpc>
              <a:spcBef>
                <a:spcPts val="1200"/>
              </a:spcBef>
              <a:spcAft>
                <a:spcPts val="1200"/>
              </a:spcAft>
              <a:buSzPct val="117647"/>
              <a:buNone/>
            </a:pPr>
            <a:r>
              <a:rPr lang="nl-NL"/>
              <a:t>Hoe kun je in deze casus de aanbevelingen van de richtlijn toepassen?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Randvoorwaarden - professioneel handelen</a:t>
            </a:r>
            <a:endParaRPr/>
          </a:p>
        </p:txBody>
      </p:sp>
      <p:sp>
        <p:nvSpPr>
          <p:cNvPr id="179" name="Google Shape;179;p22"/>
          <p:cNvSpPr txBox="1"/>
          <p:nvPr>
            <p:ph idx="1" type="body"/>
          </p:nvPr>
        </p:nvSpPr>
        <p:spPr>
          <a:xfrm>
            <a:off x="311700" y="1274950"/>
            <a:ext cx="7865100" cy="3135825"/>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rgbClr val="758D9A"/>
              </a:buClr>
              <a:buSzPts val="2000"/>
              <a:buChar char="●"/>
            </a:pPr>
            <a:r>
              <a:rPr lang="nl-NL"/>
              <a:t>De definitie van excessief huilen is aangepast.</a:t>
            </a:r>
            <a:endParaRPr/>
          </a:p>
          <a:p>
            <a:pPr indent="-355600" lvl="0" marL="457200" rtl="0" algn="l">
              <a:lnSpc>
                <a:spcPct val="115000"/>
              </a:lnSpc>
              <a:spcBef>
                <a:spcPts val="0"/>
              </a:spcBef>
              <a:spcAft>
                <a:spcPts val="0"/>
              </a:spcAft>
              <a:buClr>
                <a:srgbClr val="758D9A"/>
              </a:buClr>
              <a:buSzPts val="2000"/>
              <a:buChar char="●"/>
            </a:pPr>
            <a:r>
              <a:rPr lang="nl-NL"/>
              <a:t>Anticiperende voorlichting over de functie van huilen, het huilpatroon en co-regulatie is wenselijk.</a:t>
            </a:r>
            <a:endParaRPr/>
          </a:p>
          <a:p>
            <a:pPr indent="-355600" lvl="0" marL="457200" rtl="0" algn="l">
              <a:lnSpc>
                <a:spcPct val="115000"/>
              </a:lnSpc>
              <a:spcBef>
                <a:spcPts val="0"/>
              </a:spcBef>
              <a:spcAft>
                <a:spcPts val="0"/>
              </a:spcAft>
              <a:buClr>
                <a:srgbClr val="758D9A"/>
              </a:buClr>
              <a:buSzPts val="2000"/>
              <a:buChar char="●"/>
            </a:pPr>
            <a:r>
              <a:rPr lang="nl-NL"/>
              <a:t>Het advies over interventie bij excessief huilende baby’s is aangepast.</a:t>
            </a:r>
            <a:endParaRPr/>
          </a:p>
          <a:p>
            <a:pPr indent="0" lvl="0" marL="0" rtl="0" algn="l">
              <a:lnSpc>
                <a:spcPct val="115000"/>
              </a:lnSpc>
              <a:spcBef>
                <a:spcPts val="1200"/>
              </a:spcBef>
              <a:spcAft>
                <a:spcPts val="1200"/>
              </a:spcAft>
              <a:buSzPts val="2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Randvoorwaarden - organisatorisch</a:t>
            </a:r>
            <a:endParaRPr/>
          </a:p>
        </p:txBody>
      </p:sp>
      <p:sp>
        <p:nvSpPr>
          <p:cNvPr id="185" name="Google Shape;185;p23"/>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rgbClr val="758D9A"/>
              </a:buClr>
              <a:buSzPts val="2000"/>
              <a:buChar char="●"/>
            </a:pPr>
            <a:r>
              <a:rPr lang="nl-NL"/>
              <a:t>Goede regionale samenwerking tussen JGZ, huisartsen en kinderartsen is essentieel en vereist mogelijk aandacht.</a:t>
            </a:r>
            <a:endParaRPr/>
          </a:p>
          <a:p>
            <a:pPr indent="-355600" lvl="0" marL="457200" rtl="0" algn="l">
              <a:lnSpc>
                <a:spcPct val="115000"/>
              </a:lnSpc>
              <a:spcBef>
                <a:spcPts val="0"/>
              </a:spcBef>
              <a:spcAft>
                <a:spcPts val="0"/>
              </a:spcAft>
              <a:buClr>
                <a:srgbClr val="758D9A"/>
              </a:buClr>
              <a:buSzPts val="2000"/>
              <a:buChar char="●"/>
            </a:pPr>
            <a:r>
              <a:rPr lang="nl-NL"/>
              <a:t>Lokale werkinstructies moeten mogelijk worden aangepast.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Randvoorwaarden - financieel</a:t>
            </a:r>
            <a:endParaRPr/>
          </a:p>
        </p:txBody>
      </p:sp>
      <p:sp>
        <p:nvSpPr>
          <p:cNvPr id="191" name="Google Shape;191;p24"/>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rgbClr val="758D9A"/>
              </a:buClr>
              <a:buSzPts val="2000"/>
              <a:buChar char="●"/>
            </a:pPr>
            <a:r>
              <a:rPr lang="nl-NL"/>
              <a:t>Kosten voor interne instructie/bijscholing, verwijdering van oude richtlijnen en afstemming tussen professionals.</a:t>
            </a:r>
            <a:endParaRPr/>
          </a:p>
          <a:p>
            <a:pPr indent="-355600" lvl="0" marL="457200" rtl="0" algn="l">
              <a:lnSpc>
                <a:spcPct val="115000"/>
              </a:lnSpc>
              <a:spcBef>
                <a:spcPts val="0"/>
              </a:spcBef>
              <a:spcAft>
                <a:spcPts val="0"/>
              </a:spcAft>
              <a:buClr>
                <a:srgbClr val="758D9A"/>
              </a:buClr>
              <a:buSzPts val="2000"/>
              <a:buChar char="●"/>
            </a:pPr>
            <a:r>
              <a:rPr lang="nl-NL"/>
              <a:t>Geschatte benodigde inwerktijd: 8-12 uur voor de aandachtsfunctionaris of (staf)medewerker en gemiddeld 1 uur per arts of verpleegkundige voor bijeenkomsten om af te stemmen.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Vragen en discussiepunten</a:t>
            </a:r>
            <a:endParaRPr/>
          </a:p>
        </p:txBody>
      </p:sp>
      <p:sp>
        <p:nvSpPr>
          <p:cNvPr id="197" name="Google Shape;197;p2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lang="nl-NL"/>
              <a:t>Wat ga je morgen doen met deze informatie?</a:t>
            </a:r>
            <a:endParaRPr/>
          </a:p>
          <a:p>
            <a:pPr indent="0" lvl="0" marL="0" rtl="0" algn="l">
              <a:lnSpc>
                <a:spcPct val="115000"/>
              </a:lnSpc>
              <a:spcBef>
                <a:spcPts val="1200"/>
              </a:spcBef>
              <a:spcAft>
                <a:spcPts val="0"/>
              </a:spcAft>
              <a:buSzPts val="2000"/>
              <a:buNone/>
            </a:pPr>
            <a:r>
              <a:t/>
            </a:r>
            <a:endParaRPr/>
          </a:p>
          <a:p>
            <a:pPr indent="-355600" lvl="0" marL="457200" rtl="0" algn="l">
              <a:lnSpc>
                <a:spcPct val="115000"/>
              </a:lnSpc>
              <a:spcBef>
                <a:spcPts val="1200"/>
              </a:spcBef>
              <a:spcAft>
                <a:spcPts val="0"/>
              </a:spcAft>
              <a:buSzPts val="2000"/>
              <a:buChar char="●"/>
            </a:pPr>
            <a:r>
              <a:rPr lang="nl-NL"/>
              <a:t>Wat is er al bij jou in de organisatie?</a:t>
            </a:r>
            <a:endParaRPr/>
          </a:p>
          <a:p>
            <a:pPr indent="-355600" lvl="0" marL="457200" rtl="0" algn="l">
              <a:lnSpc>
                <a:spcPct val="115000"/>
              </a:lnSpc>
              <a:spcBef>
                <a:spcPts val="0"/>
              </a:spcBef>
              <a:spcAft>
                <a:spcPts val="0"/>
              </a:spcAft>
              <a:buSzPts val="2000"/>
              <a:buChar char="●"/>
            </a:pPr>
            <a:r>
              <a:rPr lang="nl-NL"/>
              <a:t>Wat moet er nog komen?</a:t>
            </a:r>
            <a:endParaRPr/>
          </a:p>
          <a:p>
            <a:pPr indent="-355600" lvl="0" marL="457200" rtl="0" algn="l">
              <a:lnSpc>
                <a:spcPct val="115000"/>
              </a:lnSpc>
              <a:spcBef>
                <a:spcPts val="0"/>
              </a:spcBef>
              <a:spcAft>
                <a:spcPts val="0"/>
              </a:spcAft>
              <a:buSzPts val="2000"/>
              <a:buChar char="●"/>
            </a:pPr>
            <a:r>
              <a:rPr lang="nl-NL"/>
              <a:t>Voorbeelden van organisaties die het goed hebben geregeld?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Contact informatie</a:t>
            </a:r>
            <a:endParaRPr/>
          </a:p>
        </p:txBody>
      </p:sp>
      <p:sp>
        <p:nvSpPr>
          <p:cNvPr id="203" name="Google Shape;203;p2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lang="nl-NL"/>
              <a:t>Voor vragen over de richtlijn en de implementatie toolkitproducten</a:t>
            </a:r>
            <a:endParaRPr/>
          </a:p>
          <a:p>
            <a:pPr indent="0" lvl="0" marL="0" rtl="0" algn="l">
              <a:lnSpc>
                <a:spcPct val="115000"/>
              </a:lnSpc>
              <a:spcBef>
                <a:spcPts val="1200"/>
              </a:spcBef>
              <a:spcAft>
                <a:spcPts val="0"/>
              </a:spcAft>
              <a:buSzPct val="117647"/>
              <a:buNone/>
            </a:pPr>
            <a:r>
              <a:t/>
            </a:r>
            <a:endParaRPr/>
          </a:p>
          <a:p>
            <a:pPr indent="0" lvl="0" marL="0" rtl="0" algn="l">
              <a:lnSpc>
                <a:spcPct val="115000"/>
              </a:lnSpc>
              <a:spcBef>
                <a:spcPts val="1200"/>
              </a:spcBef>
              <a:spcAft>
                <a:spcPts val="0"/>
              </a:spcAft>
              <a:buSzPct val="117647"/>
              <a:buNone/>
            </a:pPr>
            <a:r>
              <a:rPr b="1" lang="nl-NL">
                <a:latin typeface="Open Sans"/>
                <a:ea typeface="Open Sans"/>
                <a:cs typeface="Open Sans"/>
                <a:sym typeface="Open Sans"/>
              </a:rPr>
              <a:t>NCJ</a:t>
            </a:r>
            <a:endParaRPr b="1">
              <a:latin typeface="Open Sans"/>
              <a:ea typeface="Open Sans"/>
              <a:cs typeface="Open Sans"/>
              <a:sym typeface="Open Sans"/>
            </a:endParaRPr>
          </a:p>
          <a:p>
            <a:pPr indent="0" lvl="0" marL="0" rtl="0" algn="l">
              <a:lnSpc>
                <a:spcPct val="115000"/>
              </a:lnSpc>
              <a:spcBef>
                <a:spcPts val="1200"/>
              </a:spcBef>
              <a:spcAft>
                <a:spcPts val="0"/>
              </a:spcAft>
              <a:buSzPct val="117647"/>
              <a:buNone/>
            </a:pPr>
            <a:r>
              <a:rPr lang="nl-NL"/>
              <a:t>richtlijn@ncj.nl</a:t>
            </a:r>
            <a:endParaRPr/>
          </a:p>
          <a:p>
            <a:pPr indent="0" lvl="0" marL="0" rtl="0" algn="l">
              <a:lnSpc>
                <a:spcPct val="115000"/>
              </a:lnSpc>
              <a:spcBef>
                <a:spcPts val="1200"/>
              </a:spcBef>
              <a:spcAft>
                <a:spcPts val="0"/>
              </a:spcAft>
              <a:buSzPct val="117647"/>
              <a:buNone/>
            </a:pPr>
            <a:r>
              <a:t/>
            </a:r>
            <a:endParaRPr/>
          </a:p>
          <a:p>
            <a:pPr indent="0" lvl="0" marL="0" rtl="0" algn="l">
              <a:lnSpc>
                <a:spcPct val="115000"/>
              </a:lnSpc>
              <a:spcBef>
                <a:spcPts val="1200"/>
              </a:spcBef>
              <a:spcAft>
                <a:spcPts val="0"/>
              </a:spcAft>
              <a:buSzPct val="117647"/>
              <a:buNone/>
            </a:pPr>
            <a:r>
              <a:rPr b="1" lang="nl-NL">
                <a:latin typeface="Open Sans"/>
                <a:ea typeface="Open Sans"/>
                <a:cs typeface="Open Sans"/>
                <a:sym typeface="Open Sans"/>
              </a:rPr>
              <a:t>Richtlijnontwikkelaar(s)</a:t>
            </a:r>
            <a:endParaRPr b="1">
              <a:latin typeface="Open Sans"/>
              <a:ea typeface="Open Sans"/>
              <a:cs typeface="Open Sans"/>
              <a:sym typeface="Open Sans"/>
            </a:endParaRPr>
          </a:p>
          <a:p>
            <a:pPr indent="0" lvl="0" marL="0" rtl="0" algn="l">
              <a:lnSpc>
                <a:spcPct val="115000"/>
              </a:lnSpc>
              <a:spcBef>
                <a:spcPts val="1200"/>
              </a:spcBef>
              <a:spcAft>
                <a:spcPts val="1200"/>
              </a:spcAft>
              <a:buSzPct val="117647"/>
              <a:buNone/>
            </a:pPr>
            <a:r>
              <a:rPr lang="nl-NL"/>
              <a:t>Caren.Lanting@tno.nl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Waarom deze JGZ-richtlijn?</a:t>
            </a:r>
            <a:endParaRPr/>
          </a:p>
        </p:txBody>
      </p:sp>
      <p:sp>
        <p:nvSpPr>
          <p:cNvPr id="62" name="Google Shape;62;p3"/>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0"/>
              </a:spcAft>
              <a:buSzPts val="2000"/>
              <a:buChar char="●"/>
            </a:pPr>
            <a:r>
              <a:rPr lang="nl-NL"/>
              <a:t>Een excessief huilende baby kan stressvol zijn, ouders maken zich vaak zorgen.</a:t>
            </a:r>
            <a:endParaRPr/>
          </a:p>
          <a:p>
            <a:pPr indent="-342900" lvl="0" marL="342900" rtl="0" algn="l">
              <a:lnSpc>
                <a:spcPct val="115000"/>
              </a:lnSpc>
              <a:spcBef>
                <a:spcPts val="1200"/>
              </a:spcBef>
              <a:spcAft>
                <a:spcPts val="0"/>
              </a:spcAft>
              <a:buSzPts val="2000"/>
              <a:buChar char="●"/>
            </a:pPr>
            <a:r>
              <a:rPr lang="nl-NL"/>
              <a:t>Dit kan leiden tot (veelal onnodige) voedingswisselingen, medicatie of zelfs ziekenhuisopname.</a:t>
            </a:r>
            <a:endParaRPr/>
          </a:p>
          <a:p>
            <a:pPr indent="-342900" lvl="0" marL="342900" rtl="0" algn="l">
              <a:lnSpc>
                <a:spcPct val="115000"/>
              </a:lnSpc>
              <a:spcBef>
                <a:spcPts val="1200"/>
              </a:spcBef>
              <a:spcAft>
                <a:spcPts val="1200"/>
              </a:spcAft>
              <a:buSzPts val="2000"/>
              <a:buChar char="●"/>
            </a:pPr>
            <a:r>
              <a:rPr lang="nl-NL"/>
              <a:t>JGZ heeft een leidende rol bij signalering en begeleiding.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is nieuw in deze JGZ-richtlijn?</a:t>
            </a:r>
            <a:endParaRPr/>
          </a:p>
        </p:txBody>
      </p:sp>
      <p:sp>
        <p:nvSpPr>
          <p:cNvPr id="68" name="Google Shape;68;p4"/>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20000"/>
          </a:bodyPr>
          <a:lstStyle/>
          <a:p>
            <a:pPr indent="0" lvl="0" marL="101600" rtl="0" algn="l">
              <a:lnSpc>
                <a:spcPct val="130000"/>
              </a:lnSpc>
              <a:spcBef>
                <a:spcPts val="0"/>
              </a:spcBef>
              <a:spcAft>
                <a:spcPts val="0"/>
              </a:spcAft>
              <a:buSzPct val="94117"/>
              <a:buNone/>
            </a:pPr>
            <a:r>
              <a:rPr b="1" lang="nl-NL" sz="2500"/>
              <a:t>Kennismodule: </a:t>
            </a:r>
            <a:endParaRPr/>
          </a:p>
          <a:p>
            <a:pPr indent="-355600" lvl="0" marL="457200" rtl="0" algn="l">
              <a:lnSpc>
                <a:spcPct val="130000"/>
              </a:lnSpc>
              <a:spcBef>
                <a:spcPts val="0"/>
              </a:spcBef>
              <a:spcAft>
                <a:spcPts val="0"/>
              </a:spcAft>
              <a:buSzPct val="94117"/>
              <a:buFont typeface="Arial"/>
              <a:buChar char="•"/>
            </a:pPr>
            <a:r>
              <a:rPr lang="nl-NL" sz="2500"/>
              <a:t>De Wessel-criteria zijn vervangen door de ROME-IV-criteria, gebaseerd op de ervaringen van ouders.</a:t>
            </a:r>
            <a:endParaRPr/>
          </a:p>
          <a:p>
            <a:pPr indent="0" lvl="0" marL="101600" rtl="0" algn="l">
              <a:lnSpc>
                <a:spcPct val="130000"/>
              </a:lnSpc>
              <a:spcBef>
                <a:spcPts val="0"/>
              </a:spcBef>
              <a:spcAft>
                <a:spcPts val="0"/>
              </a:spcAft>
              <a:buSzPct val="87145"/>
              <a:buNone/>
            </a:pPr>
            <a:r>
              <a:rPr b="1" lang="nl-NL" sz="2700"/>
              <a:t>Preventie en signaleren: </a:t>
            </a:r>
            <a:endParaRPr/>
          </a:p>
          <a:p>
            <a:pPr indent="-355600" lvl="0" marL="457200" rtl="0" algn="l">
              <a:lnSpc>
                <a:spcPct val="130000"/>
              </a:lnSpc>
              <a:spcBef>
                <a:spcPts val="0"/>
              </a:spcBef>
              <a:spcAft>
                <a:spcPts val="0"/>
              </a:spcAft>
              <a:buSzPct val="94117"/>
              <a:buFont typeface="Arial"/>
              <a:buChar char="•"/>
            </a:pPr>
            <a:r>
              <a:rPr lang="nl-NL" sz="2500"/>
              <a:t>Nadruk op twee veelvoorkomende huilpatronen.</a:t>
            </a:r>
            <a:endParaRPr/>
          </a:p>
          <a:p>
            <a:pPr indent="-355600" lvl="0" marL="457200" rtl="0" algn="l">
              <a:lnSpc>
                <a:spcPct val="130000"/>
              </a:lnSpc>
              <a:spcBef>
                <a:spcPts val="0"/>
              </a:spcBef>
              <a:spcAft>
                <a:spcPts val="0"/>
              </a:spcAft>
              <a:buSzPct val="94117"/>
              <a:buFont typeface="Arial"/>
              <a:buChar char="•"/>
            </a:pPr>
            <a:r>
              <a:rPr lang="nl-NL" sz="2500"/>
              <a:t>Focus op uitsluiten van lichamelijke oorzaken.</a:t>
            </a:r>
            <a:endParaRPr/>
          </a:p>
          <a:p>
            <a:pPr indent="-355600" lvl="0" marL="457200" rtl="0" algn="l">
              <a:lnSpc>
                <a:spcPct val="130000"/>
              </a:lnSpc>
              <a:spcBef>
                <a:spcPts val="0"/>
              </a:spcBef>
              <a:spcAft>
                <a:spcPts val="0"/>
              </a:spcAft>
              <a:buSzPct val="94117"/>
              <a:buFont typeface="Arial"/>
              <a:buChar char="•"/>
            </a:pPr>
            <a:r>
              <a:rPr lang="nl-NL" sz="2500"/>
              <a:t>Praktische adviezen, mede gericht op preventie toegebracht schedelhersenletsel.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is nieuw in deze JGZ-richtlijn?</a:t>
            </a:r>
            <a:endParaRPr/>
          </a:p>
        </p:txBody>
      </p:sp>
      <p:sp>
        <p:nvSpPr>
          <p:cNvPr id="74" name="Google Shape;74;p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62500" lnSpcReduction="20000"/>
          </a:bodyPr>
          <a:lstStyle/>
          <a:p>
            <a:pPr indent="0" lvl="0" marL="101600" rtl="0" algn="l">
              <a:lnSpc>
                <a:spcPct val="130000"/>
              </a:lnSpc>
              <a:spcBef>
                <a:spcPts val="0"/>
              </a:spcBef>
              <a:spcAft>
                <a:spcPts val="0"/>
              </a:spcAft>
              <a:buSzPct val="106666"/>
              <a:buNone/>
            </a:pPr>
            <a:r>
              <a:rPr b="1" lang="nl-NL" sz="3000"/>
              <a:t>Samenwerken en verwijzen:</a:t>
            </a:r>
            <a:endParaRPr/>
          </a:p>
          <a:p>
            <a:pPr indent="-355600" lvl="0" marL="457200" rtl="0" algn="l">
              <a:lnSpc>
                <a:spcPct val="100000"/>
              </a:lnSpc>
              <a:spcBef>
                <a:spcPts val="0"/>
              </a:spcBef>
              <a:spcAft>
                <a:spcPts val="0"/>
              </a:spcAft>
              <a:buSzPct val="110344"/>
              <a:buFont typeface="Arial"/>
              <a:buChar char="•"/>
            </a:pPr>
            <a:r>
              <a:rPr lang="nl-NL" sz="2900"/>
              <a:t>JGZ geeft anticiperende voorlichting, luistert, stelt vragen en onderzoekt het huilprobleem, incl. mogelijke oorzaken en de impact op ouders en speelt een leidende rol in de begeleiding.</a:t>
            </a:r>
            <a:endParaRPr/>
          </a:p>
          <a:p>
            <a:pPr indent="-355600" lvl="0" marL="457200" rtl="0" algn="l">
              <a:lnSpc>
                <a:spcPct val="100000"/>
              </a:lnSpc>
              <a:spcBef>
                <a:spcPts val="0"/>
              </a:spcBef>
              <a:spcAft>
                <a:spcPts val="0"/>
              </a:spcAft>
              <a:buSzPct val="110344"/>
              <a:buFont typeface="Arial"/>
              <a:buChar char="•"/>
            </a:pPr>
            <a:r>
              <a:rPr lang="nl-NL" sz="2900"/>
              <a:t>Voorbeeld voor een regionale werkafspraak met huis- en kinderartsen</a:t>
            </a:r>
            <a:r>
              <a:rPr lang="nl-NL" sz="2600"/>
              <a:t>.</a:t>
            </a:r>
            <a:endParaRPr/>
          </a:p>
          <a:p>
            <a:pPr indent="0" lvl="0" marL="101600" rtl="0" algn="l">
              <a:lnSpc>
                <a:spcPct val="130000"/>
              </a:lnSpc>
              <a:spcBef>
                <a:spcPts val="0"/>
              </a:spcBef>
              <a:spcAft>
                <a:spcPts val="0"/>
              </a:spcAft>
              <a:buSzPct val="106666"/>
              <a:buNone/>
            </a:pPr>
            <a:r>
              <a:rPr b="1" lang="nl-NL" sz="3000"/>
              <a:t>Begeleiden: </a:t>
            </a:r>
            <a:endParaRPr/>
          </a:p>
          <a:p>
            <a:pPr indent="-355600" lvl="0" marL="457200" rtl="0" algn="l">
              <a:lnSpc>
                <a:spcPct val="100000"/>
              </a:lnSpc>
              <a:spcBef>
                <a:spcPts val="0"/>
              </a:spcBef>
              <a:spcAft>
                <a:spcPts val="0"/>
              </a:spcAft>
              <a:buSzPct val="110344"/>
              <a:buFont typeface="Arial"/>
              <a:buChar char="•"/>
            </a:pPr>
            <a:r>
              <a:rPr lang="nl-NL" sz="2900"/>
              <a:t>Zorg op maat.</a:t>
            </a:r>
            <a:endParaRPr/>
          </a:p>
          <a:p>
            <a:pPr indent="-355600" lvl="0" marL="457200" rtl="0" algn="l">
              <a:lnSpc>
                <a:spcPct val="100000"/>
              </a:lnSpc>
              <a:spcBef>
                <a:spcPts val="0"/>
              </a:spcBef>
              <a:spcAft>
                <a:spcPts val="0"/>
              </a:spcAft>
              <a:buSzPct val="110344"/>
              <a:buFont typeface="Arial"/>
              <a:buChar char="•"/>
            </a:pPr>
            <a:r>
              <a:rPr lang="nl-NL" sz="2900"/>
              <a:t>Gericht op voorspelbaarheid in de zorg voor de baby en stevig instoppen, inbakeren en aanvullende troosttechnieken</a:t>
            </a:r>
            <a:r>
              <a:rPr lang="nl-NL" sz="2500"/>
              <a:t>.</a:t>
            </a:r>
            <a:endParaRPr/>
          </a:p>
          <a:p>
            <a:pPr indent="0" lvl="0" marL="101600" rtl="0" algn="l">
              <a:lnSpc>
                <a:spcPct val="130000"/>
              </a:lnSpc>
              <a:spcBef>
                <a:spcPts val="0"/>
              </a:spcBef>
              <a:spcAft>
                <a:spcPts val="0"/>
              </a:spcAft>
              <a:buSzPct val="106666"/>
              <a:buNone/>
            </a:pPr>
            <a:r>
              <a:rPr b="1" lang="nl-NL" sz="3000"/>
              <a:t>Bijlagen:</a:t>
            </a:r>
            <a:endParaRPr/>
          </a:p>
          <a:p>
            <a:pPr indent="-355600" lvl="0" marL="457200" rtl="0" algn="l">
              <a:lnSpc>
                <a:spcPct val="100000"/>
              </a:lnSpc>
              <a:spcBef>
                <a:spcPts val="0"/>
              </a:spcBef>
              <a:spcAft>
                <a:spcPts val="0"/>
              </a:spcAft>
              <a:buSzPct val="110344"/>
              <a:buFont typeface="Arial"/>
              <a:buChar char="•"/>
            </a:pPr>
            <a:r>
              <a:rPr lang="nl-NL" sz="2900"/>
              <a:t>Bijlage met praktische adviezen voor ouders.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wordt van de JGZ-professional verwacht?</a:t>
            </a:r>
            <a:endParaRPr/>
          </a:p>
        </p:txBody>
      </p:sp>
      <p:sp>
        <p:nvSpPr>
          <p:cNvPr id="80" name="Google Shape;80;p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47472" lvl="0" marL="347472"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Luisteren, informatie verstrekken en starten met interventie.</a:t>
            </a:r>
            <a:endParaRPr/>
          </a:p>
          <a:p>
            <a:pPr indent="-347472" lvl="0" marL="347472" rtl="0" algn="l">
              <a:lnSpc>
                <a:spcPct val="115000"/>
              </a:lnSpc>
              <a:spcBef>
                <a:spcPts val="120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Diagnostiek omvat evaluatie van medische oorzaken en psychosociale anamnese.</a:t>
            </a:r>
            <a:endParaRPr/>
          </a:p>
          <a:p>
            <a:pPr indent="-347472" lvl="0" marL="347472" rtl="0" algn="l">
              <a:lnSpc>
                <a:spcPct val="115000"/>
              </a:lnSpc>
              <a:spcBef>
                <a:spcPts val="120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Afstemming met huisarts bij aanvullende (postpartum) psychische klachten.</a:t>
            </a:r>
            <a:endParaRPr/>
          </a:p>
          <a:p>
            <a:pPr indent="-347472" lvl="0" marL="347472" rtl="0" algn="l">
              <a:lnSpc>
                <a:spcPct val="115000"/>
              </a:lnSpc>
              <a:spcBef>
                <a:spcPts val="1200"/>
              </a:spcBef>
              <a:spcAft>
                <a:spcPts val="1200"/>
              </a:spcAft>
              <a:buSzPts val="2000"/>
              <a:buFont typeface="Arial"/>
              <a:buChar char="•"/>
            </a:pPr>
            <a:r>
              <a:rPr lang="nl-NL" sz="2000">
                <a:solidFill>
                  <a:srgbClr val="758D9A"/>
                </a:solidFill>
                <a:latin typeface="Open Sans Medium"/>
                <a:ea typeface="Open Sans Medium"/>
                <a:cs typeface="Open Sans Medium"/>
                <a:sym typeface="Open Sans Medium"/>
              </a:rPr>
              <a:t>Indien nodig consultatie of verwijzing naar kinderarts.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7"/>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 informatie over huilen</a:t>
            </a:r>
            <a:endParaRPr/>
          </a:p>
        </p:txBody>
      </p:sp>
      <p:sp>
        <p:nvSpPr>
          <p:cNvPr id="86" name="Google Shape;86;p7"/>
          <p:cNvSpPr txBox="1"/>
          <p:nvPr>
            <p:ph idx="1" type="body"/>
          </p:nvPr>
        </p:nvSpPr>
        <p:spPr>
          <a:xfrm>
            <a:off x="311700" y="1274950"/>
            <a:ext cx="7865100" cy="31359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nl-NL" sz="1800"/>
              <a:t>Huilgedrag van baby’s kan sterk variëren in frequentie, duur en intensiteit.</a:t>
            </a:r>
            <a:endParaRPr/>
          </a:p>
          <a:p>
            <a:pPr indent="-355600" lvl="0" marL="457200" rtl="0" algn="l">
              <a:lnSpc>
                <a:spcPct val="100000"/>
              </a:lnSpc>
              <a:spcBef>
                <a:spcPts val="0"/>
              </a:spcBef>
              <a:spcAft>
                <a:spcPts val="0"/>
              </a:spcAft>
              <a:buSzPts val="2000"/>
              <a:buChar char="●"/>
            </a:pPr>
            <a:r>
              <a:rPr lang="nl-NL" sz="1800"/>
              <a:t>Er zijn 2 veelvoorkomende huilpatronen: </a:t>
            </a:r>
            <a:endParaRPr/>
          </a:p>
          <a:p>
            <a:pPr indent="-342900" lvl="1" marL="927100" rtl="0" algn="l">
              <a:lnSpc>
                <a:spcPct val="100000"/>
              </a:lnSpc>
              <a:spcBef>
                <a:spcPts val="0"/>
              </a:spcBef>
              <a:spcAft>
                <a:spcPts val="0"/>
              </a:spcAft>
              <a:buSzPts val="1600"/>
              <a:buFont typeface="Arial"/>
              <a:buAutoNum type="arabicPeriod"/>
            </a:pPr>
            <a:r>
              <a:rPr lang="nl-NL" sz="1800"/>
              <a:t>Ofwel er is een piek in het huilen bij 4 weken (spreiding 3 tot 6 weken); gemiddeld 100 minuten huilen per 24 uur. </a:t>
            </a:r>
            <a:endParaRPr/>
          </a:p>
          <a:p>
            <a:pPr indent="-342900" lvl="1" marL="927100" rtl="0" algn="l">
              <a:lnSpc>
                <a:spcPct val="100000"/>
              </a:lnSpc>
              <a:spcBef>
                <a:spcPts val="0"/>
              </a:spcBef>
              <a:spcAft>
                <a:spcPts val="0"/>
              </a:spcAft>
              <a:buSzPts val="1600"/>
              <a:buFont typeface="Arial"/>
              <a:buAutoNum type="arabicPeriod"/>
            </a:pPr>
            <a:r>
              <a:rPr lang="nl-NL" sz="1800"/>
              <a:t>Ofwel tot de leeftijd van 8 weken wordt constant veel gehuild; gemiddeld 86 minuten per 24 uur.</a:t>
            </a:r>
            <a:endParaRPr/>
          </a:p>
          <a:p>
            <a:pPr indent="-355600" lvl="0" marL="457200" rtl="0" algn="l">
              <a:lnSpc>
                <a:spcPct val="100000"/>
              </a:lnSpc>
              <a:spcBef>
                <a:spcPts val="0"/>
              </a:spcBef>
              <a:spcAft>
                <a:spcPts val="0"/>
              </a:spcAft>
              <a:buSzPts val="2000"/>
              <a:buChar char="●"/>
            </a:pPr>
            <a:r>
              <a:rPr lang="nl-NL" sz="1800"/>
              <a:t>Voor ouders belangrijk om te weten -&gt; afname van het huilen na 8 weken.</a:t>
            </a:r>
            <a:endParaRPr/>
          </a:p>
          <a:p>
            <a:pPr indent="-355600" lvl="0" marL="457200" rtl="0" algn="l">
              <a:lnSpc>
                <a:spcPct val="100000"/>
              </a:lnSpc>
              <a:spcBef>
                <a:spcPts val="0"/>
              </a:spcBef>
              <a:spcAft>
                <a:spcPts val="0"/>
              </a:spcAft>
              <a:buSzPts val="2000"/>
              <a:buChar char="●"/>
            </a:pPr>
            <a:r>
              <a:rPr lang="nl-NL" sz="1800"/>
              <a:t>Bij 95 van de 100 baby’s geen ernstige onderliggende medische aandoening.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 prevalentie en oorsprong</a:t>
            </a:r>
            <a:endParaRPr/>
          </a:p>
        </p:txBody>
      </p:sp>
      <p:sp>
        <p:nvSpPr>
          <p:cNvPr id="92" name="Google Shape;92;p8"/>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356616" lvl="0" marL="457200"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Wereldwijd huilt tussen de 4 en 20% van de baby's excessief, afhankelijk van de gehanteerde definitie.</a:t>
            </a:r>
            <a:endParaRPr/>
          </a:p>
          <a:p>
            <a:pPr indent="-356616" lvl="0" marL="457200"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Verschillende theorieën over de oorsprong:</a:t>
            </a:r>
            <a:endParaRPr/>
          </a:p>
          <a:p>
            <a:pPr indent="-329183" lvl="0" marL="914400"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Temperament</a:t>
            </a:r>
            <a:endParaRPr/>
          </a:p>
          <a:p>
            <a:pPr indent="-329183" lvl="0" marL="914400"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Gastro-intestinale factoren</a:t>
            </a:r>
            <a:endParaRPr/>
          </a:p>
          <a:p>
            <a:pPr indent="-329183" lvl="0" marL="914400"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Neurologische ontwikkeling</a:t>
            </a:r>
            <a:endParaRPr/>
          </a:p>
          <a:p>
            <a:pPr indent="-329183" lvl="0" marL="914400"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Co-regulatie</a:t>
            </a:r>
            <a:endParaRPr/>
          </a:p>
          <a:p>
            <a:pPr indent="-329183" lvl="0" marL="914400" rtl="0" algn="l">
              <a:lnSpc>
                <a:spcPct val="115000"/>
              </a:lnSpc>
              <a:spcBef>
                <a:spcPts val="0"/>
              </a:spcBef>
              <a:spcAft>
                <a:spcPts val="0"/>
              </a:spcAft>
              <a:buSzPts val="2000"/>
              <a:buFont typeface="Arial"/>
              <a:buChar char="•"/>
            </a:pPr>
            <a:r>
              <a:rPr lang="nl-NL" sz="2000">
                <a:solidFill>
                  <a:srgbClr val="758D9A"/>
                </a:solidFill>
                <a:latin typeface="Open Sans Medium"/>
                <a:ea typeface="Open Sans Medium"/>
                <a:cs typeface="Open Sans Medium"/>
                <a:sym typeface="Open Sans Medium"/>
              </a:rPr>
              <a:t>Psychosociale invloeden en psychische klachten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nl-NL"/>
              <a:t>Kennismodule, risico en beschermende factoren</a:t>
            </a:r>
            <a:endParaRPr/>
          </a:p>
        </p:txBody>
      </p:sp>
      <p:sp>
        <p:nvSpPr>
          <p:cNvPr id="98" name="Google Shape;98;p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274320" lvl="0" marL="274320" rtl="0" algn="l">
              <a:lnSpc>
                <a:spcPct val="115000"/>
              </a:lnSpc>
              <a:spcBef>
                <a:spcPts val="0"/>
              </a:spcBef>
              <a:spcAft>
                <a:spcPts val="0"/>
              </a:spcAft>
              <a:buSzPts val="2000"/>
              <a:buFont typeface="Arial"/>
              <a:buAutoNum type="arabicPeriod"/>
            </a:pPr>
            <a:r>
              <a:rPr b="1" lang="nl-NL" sz="2000">
                <a:solidFill>
                  <a:srgbClr val="758D9A"/>
                </a:solidFill>
                <a:latin typeface="Open Sans Medium"/>
                <a:ea typeface="Open Sans Medium"/>
                <a:cs typeface="Open Sans Medium"/>
                <a:sym typeface="Open Sans Medium"/>
              </a:rPr>
              <a:t>Risicofactoren kind:</a:t>
            </a:r>
            <a:r>
              <a:rPr lang="nl-NL" sz="2000">
                <a:solidFill>
                  <a:srgbClr val="758D9A"/>
                </a:solidFill>
                <a:latin typeface="Open Sans Medium"/>
                <a:ea typeface="Open Sans Medium"/>
                <a:cs typeface="Open Sans Medium"/>
                <a:sym typeface="Open Sans Medium"/>
              </a:rPr>
              <a:t> Prematuriteit of dysmaturiteit.</a:t>
            </a:r>
            <a:endParaRPr/>
          </a:p>
          <a:p>
            <a:pPr indent="-274320" lvl="0" marL="274320" rtl="0" algn="l">
              <a:lnSpc>
                <a:spcPct val="115000"/>
              </a:lnSpc>
              <a:spcBef>
                <a:spcPts val="0"/>
              </a:spcBef>
              <a:spcAft>
                <a:spcPts val="0"/>
              </a:spcAft>
              <a:buSzPts val="2000"/>
              <a:buFont typeface="Arial"/>
              <a:buAutoNum type="arabicPeriod"/>
            </a:pPr>
            <a:r>
              <a:rPr b="1" lang="nl-NL" sz="2000">
                <a:solidFill>
                  <a:srgbClr val="758D9A"/>
                </a:solidFill>
                <a:latin typeface="Open Sans Medium"/>
                <a:ea typeface="Open Sans Medium"/>
                <a:cs typeface="Open Sans Medium"/>
                <a:sym typeface="Open Sans Medium"/>
              </a:rPr>
              <a:t>Risicofactoren ouders:</a:t>
            </a:r>
            <a:r>
              <a:rPr lang="nl-NL" sz="2000">
                <a:solidFill>
                  <a:srgbClr val="758D9A"/>
                </a:solidFill>
                <a:latin typeface="Open Sans Medium"/>
                <a:ea typeface="Open Sans Medium"/>
                <a:cs typeface="Open Sans Medium"/>
                <a:sym typeface="Open Sans Medium"/>
              </a:rPr>
              <a:t> Complicaties bij zwangerschap en geboorte, vermoeidheid, angst, depressie, armoede, lage gezondheidsvaardigheden, relatieproblemen, eenoudergezinnen, weinig sociale steun, roken.</a:t>
            </a:r>
            <a:endParaRPr/>
          </a:p>
          <a:p>
            <a:pPr indent="-274320" lvl="0" marL="274320" rtl="0" algn="l">
              <a:lnSpc>
                <a:spcPct val="115000"/>
              </a:lnSpc>
              <a:spcBef>
                <a:spcPts val="0"/>
              </a:spcBef>
              <a:spcAft>
                <a:spcPts val="0"/>
              </a:spcAft>
              <a:buSzPts val="2000"/>
              <a:buFont typeface="Arial"/>
              <a:buAutoNum type="arabicPeriod"/>
            </a:pPr>
            <a:r>
              <a:rPr b="1" lang="nl-NL" sz="2000">
                <a:solidFill>
                  <a:srgbClr val="758D9A"/>
                </a:solidFill>
                <a:latin typeface="Open Sans Medium"/>
                <a:ea typeface="Open Sans Medium"/>
                <a:cs typeface="Open Sans Medium"/>
                <a:sym typeface="Open Sans Medium"/>
              </a:rPr>
              <a:t>Beschermende factoren kind:</a:t>
            </a:r>
            <a:r>
              <a:rPr lang="nl-NL" sz="2000">
                <a:solidFill>
                  <a:srgbClr val="758D9A"/>
                </a:solidFill>
                <a:latin typeface="Open Sans Medium"/>
                <a:ea typeface="Open Sans Medium"/>
                <a:cs typeface="Open Sans Medium"/>
                <a:sym typeface="Open Sans Medium"/>
              </a:rPr>
              <a:t> Ongecompliceerde geboorte.</a:t>
            </a:r>
            <a:endParaRPr/>
          </a:p>
          <a:p>
            <a:pPr indent="-274320" lvl="0" marL="274320" rtl="0" algn="l">
              <a:lnSpc>
                <a:spcPct val="115000"/>
              </a:lnSpc>
              <a:spcBef>
                <a:spcPts val="0"/>
              </a:spcBef>
              <a:spcAft>
                <a:spcPts val="0"/>
              </a:spcAft>
              <a:buSzPts val="2000"/>
              <a:buFont typeface="Arial"/>
              <a:buAutoNum type="arabicPeriod"/>
            </a:pPr>
            <a:r>
              <a:rPr b="1" lang="nl-NL" sz="2000">
                <a:solidFill>
                  <a:srgbClr val="758D9A"/>
                </a:solidFill>
                <a:latin typeface="Open Sans Medium"/>
                <a:ea typeface="Open Sans Medium"/>
                <a:cs typeface="Open Sans Medium"/>
                <a:sym typeface="Open Sans Medium"/>
              </a:rPr>
              <a:t>Beschermende factoren ouders:</a:t>
            </a:r>
            <a:r>
              <a:rPr lang="nl-NL" sz="2000">
                <a:solidFill>
                  <a:srgbClr val="758D9A"/>
                </a:solidFill>
                <a:latin typeface="Open Sans Medium"/>
                <a:ea typeface="Open Sans Medium"/>
                <a:cs typeface="Open Sans Medium"/>
                <a:sym typeface="Open Sans Medium"/>
              </a:rPr>
              <a:t> Ervaring met baby's, aanwezigheid van de andere ouder, positieve rolmodellen.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CJ - them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Lanting, C.I. (Caren)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0x010100A35317DCC28344A7B82488658A034A5C01006B5A11F31049DB448BCCE76F94B15D2D</vt:lpwstr>
  </property>
  <property fmtid="{D5CDD505-2E9C-101B-9397-08002B2CF9AE}" pid="4" name="TNOC_DocumentType">
    <vt:lpwstr/>
  </property>
  <property fmtid="{D5CDD505-2E9C-101B-9397-08002B2CF9AE}" pid="5" name="TNOC_DocumentCategory">
    <vt:lpwstr/>
  </property>
  <property fmtid="{D5CDD505-2E9C-101B-9397-08002B2CF9AE}" pid="6" name="TNOC_ClusterType">
    <vt:lpwstr>1;#Project|fa11c4c9-105f-402c-bb40-9a56b4989397</vt:lpwstr>
  </property>
  <property fmtid="{D5CDD505-2E9C-101B-9397-08002B2CF9AE}" pid="7" name="TNOC_DocumentClassification">
    <vt:lpwstr>5;#TNO Internal|1a23c89f-ef54-4907-86fd-8242403ff722</vt:lpwstr>
  </property>
  <property fmtid="{D5CDD505-2E9C-101B-9397-08002B2CF9AE}" pid="8" name="_dlc_DocIdItemGuid">
    <vt:lpwstr>2e618cff-b959-4d0e-bfa4-3dafae2e657f</vt:lpwstr>
  </property>
</Properties>
</file>