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Lst>
  <p:sldSz cy="5143500" cx="9144000"/>
  <p:notesSz cx="6858000" cy="9144000"/>
  <p:embeddedFontLst>
    <p:embeddedFont>
      <p:font typeface="Open Sans Medium"/>
      <p:regular r:id="rId43"/>
      <p:bold r:id="rId44"/>
      <p:italic r:id="rId45"/>
      <p:boldItalic r:id="rId46"/>
    </p:embeddedFont>
    <p:embeddedFont>
      <p:font typeface="Open Sans"/>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51" roundtripDataSignature="AMtx7mj9Km/I3/NYX7x5gtVqWnfPOA2ve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99445DB-71C3-4C51-9A95-AEC5663D0284}">
  <a:tblStyle styleId="{499445DB-71C3-4C51-9A95-AEC5663D0284}"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font" Target="fonts/OpenSansMedium-bold.fntdata"/><Relationship Id="rId43" Type="http://schemas.openxmlformats.org/officeDocument/2006/relationships/font" Target="fonts/OpenSansMedium-regular.fntdata"/><Relationship Id="rId46" Type="http://schemas.openxmlformats.org/officeDocument/2006/relationships/font" Target="fonts/OpenSansMedium-boldItalic.fntdata"/><Relationship Id="rId45" Type="http://schemas.openxmlformats.org/officeDocument/2006/relationships/font" Target="fonts/OpenSansMedium-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OpenSans-bold.fntdata"/><Relationship Id="rId47" Type="http://schemas.openxmlformats.org/officeDocument/2006/relationships/font" Target="fonts/OpenSans-regular.fntdata"/><Relationship Id="rId49" Type="http://schemas.openxmlformats.org/officeDocument/2006/relationships/font" Target="fonts/OpenSans-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customschemas.google.com/relationships/presentationmetadata" Target="metadata"/><Relationship Id="rId50" Type="http://schemas.openxmlformats.org/officeDocument/2006/relationships/font" Target="fonts/OpenSans-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 name="Google Shape;4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 name="Google Shape;5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nl-NL"/>
              <a:t>Eind dia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nl-NL" sz="1100" u="sng" cap="none" strike="noStrike">
                <a:solidFill>
                  <a:srgbClr val="000000"/>
                </a:solidFill>
                <a:latin typeface="Arial"/>
                <a:ea typeface="Arial"/>
                <a:cs typeface="Arial"/>
                <a:sym typeface="Arial"/>
              </a:rPr>
              <a:t>Groei:</a:t>
            </a:r>
            <a:r>
              <a:rPr b="0" i="0" lang="nl-NL" sz="1100" u="none" cap="none" strike="noStrike">
                <a:solidFill>
                  <a:srgbClr val="000000"/>
                </a:solidFill>
                <a:latin typeface="Arial"/>
                <a:ea typeface="Arial"/>
                <a:cs typeface="Arial"/>
                <a:sym typeface="Arial"/>
              </a:rPr>
              <a:t> Groei bij kinderen verwijst naar het proces waarbij de lengte en het gewicht van het lichaam toenemen. Dit proces begint voor de geboorte en gaat door tot in de adolescentie.</a:t>
            </a:r>
            <a:endParaRPr/>
          </a:p>
          <a:p>
            <a:pPr indent="-298450" lvl="0" marL="457200" rtl="0" algn="l">
              <a:lnSpc>
                <a:spcPct val="100000"/>
              </a:lnSpc>
              <a:spcBef>
                <a:spcPts val="0"/>
              </a:spcBef>
              <a:spcAft>
                <a:spcPts val="0"/>
              </a:spcAft>
              <a:buSzPts val="1100"/>
              <a:buChar char="●"/>
            </a:pPr>
            <a:r>
              <a:rPr b="0" i="0" lang="nl-NL" sz="1100" u="sng" cap="none" strike="noStrike">
                <a:solidFill>
                  <a:srgbClr val="000000"/>
                </a:solidFill>
                <a:latin typeface="Arial"/>
                <a:ea typeface="Arial"/>
                <a:cs typeface="Arial"/>
                <a:sym typeface="Arial"/>
              </a:rPr>
              <a:t>Groeidiagram:</a:t>
            </a:r>
            <a:r>
              <a:rPr b="0" i="0" lang="nl-NL" sz="1100" u="none" cap="none" strike="noStrike">
                <a:solidFill>
                  <a:srgbClr val="000000"/>
                </a:solidFill>
                <a:latin typeface="Arial"/>
                <a:ea typeface="Arial"/>
                <a:cs typeface="Arial"/>
                <a:sym typeface="Arial"/>
              </a:rPr>
              <a:t> Het groeidiagram is een grafiek waarop de groei van een jeugdige kan worden bijgehouden en kan worden vergeleken met dat van andere jeugdigen. Er zijn, naast de universele groeidiagrammen voor jongens en voor meisjes, onder andere speciale groeidiagrammen voor prematuur geboren kinderen, kinderen geboren met Downsyndroom, en kinderen van Turkse, Marokkaanse en Hindostaanse (Zuid-Aziatisch Surinaamse) afkomst. Overigens verschillen de groeidiagrammen voor kinderen van Turkse en Marokkaanse afkomst alleen voor wat betreft de lengtegroei van kinderen van Nederlandse afkomst (m.a.w. de diagrammen voor gewicht-naar-lengte, gewicht-naar-leeftijd en BMI-naar-leeftijd zijn hetzelfde). </a:t>
            </a:r>
            <a:endParaRPr/>
          </a:p>
          <a:p>
            <a:pPr indent="-298450" lvl="0" marL="457200" rtl="0" algn="l">
              <a:lnSpc>
                <a:spcPct val="100000"/>
              </a:lnSpc>
              <a:spcBef>
                <a:spcPts val="0"/>
              </a:spcBef>
              <a:spcAft>
                <a:spcPts val="0"/>
              </a:spcAft>
              <a:buSzPts val="1100"/>
              <a:buChar char="●"/>
            </a:pPr>
            <a:r>
              <a:rPr b="0" i="0" lang="nl-NL" sz="1100" u="sng" cap="none" strike="noStrike">
                <a:solidFill>
                  <a:srgbClr val="000000"/>
                </a:solidFill>
                <a:latin typeface="Arial"/>
                <a:ea typeface="Arial"/>
                <a:cs typeface="Arial"/>
                <a:sym typeface="Arial"/>
              </a:rPr>
              <a:t>Standaarddeviatie (SD):</a:t>
            </a:r>
            <a:r>
              <a:rPr b="0" i="0" lang="nl-NL" sz="1100" u="none" cap="none" strike="noStrike">
                <a:solidFill>
                  <a:srgbClr val="000000"/>
                </a:solidFill>
                <a:latin typeface="Arial"/>
                <a:ea typeface="Arial"/>
                <a:cs typeface="Arial"/>
                <a:sym typeface="Arial"/>
              </a:rPr>
              <a:t> De standaarddeviatie is een maat voor de spreiding van de meetwaarden rondom het gemiddelde van een populatie, waarbij wordt aangenomen dat de meetwaarden een normale verdeling hebben. De normale verdeling is een verdeling van gegevens die verloopt in de vorm van een (kerst)klok: hoog in het midden (veel waardes liggen rond het midden), en steeds lager naar beide uiteindes (weinig waardes liggen aan de uiteindes).</a:t>
            </a:r>
            <a:endParaRPr/>
          </a:p>
          <a:p>
            <a:pPr indent="-298450" lvl="0" marL="457200" rtl="0" algn="l">
              <a:lnSpc>
                <a:spcPct val="100000"/>
              </a:lnSpc>
              <a:spcBef>
                <a:spcPts val="0"/>
              </a:spcBef>
              <a:spcAft>
                <a:spcPts val="0"/>
              </a:spcAft>
              <a:buSzPts val="1100"/>
              <a:buChar char="●"/>
            </a:pPr>
            <a:r>
              <a:rPr b="0" i="0" lang="nl-NL" sz="1100" u="sng" cap="none" strike="noStrike">
                <a:solidFill>
                  <a:srgbClr val="000000"/>
                </a:solidFill>
                <a:latin typeface="Arial"/>
                <a:ea typeface="Arial"/>
                <a:cs typeface="Arial"/>
                <a:sym typeface="Arial"/>
              </a:rPr>
              <a:t>Standaarddeviatiescore (SDS):</a:t>
            </a:r>
            <a:r>
              <a:rPr b="0" i="0" lang="nl-NL" sz="1100" u="none" cap="none" strike="noStrike">
                <a:solidFill>
                  <a:srgbClr val="000000"/>
                </a:solidFill>
                <a:latin typeface="Arial"/>
                <a:ea typeface="Arial"/>
                <a:cs typeface="Arial"/>
                <a:sym typeface="Arial"/>
              </a:rPr>
              <a:t> De lijnen in het groeidiagram vertegenwoordigen de standaarddeviatiescore (SDS). Dit is het aantal standaarddeviaties boven of onder het gemiddelde. De SDS is de afwijking van bijvoorbeeld het gewicht of de lengte uitgedrukt in het aantal standaarddeviaties dat het gewicht of de lengte verschilt van het gemiddelde van de populatie. Een SDS van 0 is gelijk aan de P50 van de populatie: 50% van de metingen in de referentiepopulatie ligt onder deze lijn en 50% ligt erboven. Een positieve (d.w.z. &gt;0) SDS duidt op een meetwaarde boven het gemiddelde, een negatieve (d.w.z. &lt;0) SDS op een meetwaarde onder het gemiddelde. Hoe hoger of lager de SDS, hoe uitzonderlijker de meetwaarde is. </a:t>
            </a:r>
            <a:endParaRPr/>
          </a:p>
          <a:p>
            <a:pPr indent="-298450" lvl="0" marL="457200" rtl="0" algn="l">
              <a:lnSpc>
                <a:spcPct val="100000"/>
              </a:lnSpc>
              <a:spcBef>
                <a:spcPts val="0"/>
              </a:spcBef>
              <a:spcAft>
                <a:spcPts val="0"/>
              </a:spcAft>
              <a:buSzPts val="1100"/>
              <a:buChar char="●"/>
            </a:pPr>
            <a:r>
              <a:rPr b="0" i="0" lang="nl-NL" sz="1100" u="sng" cap="none" strike="noStrike">
                <a:solidFill>
                  <a:srgbClr val="000000"/>
                </a:solidFill>
                <a:latin typeface="Arial"/>
                <a:ea typeface="Arial"/>
                <a:cs typeface="Arial"/>
                <a:sym typeface="Arial"/>
              </a:rPr>
              <a:t>Groeicurve:</a:t>
            </a:r>
            <a:r>
              <a:rPr b="0" i="0" lang="nl-NL" sz="1100" u="none" cap="none" strike="noStrike">
                <a:solidFill>
                  <a:srgbClr val="000000"/>
                </a:solidFill>
                <a:latin typeface="Arial"/>
                <a:ea typeface="Arial"/>
                <a:cs typeface="Arial"/>
                <a:sym typeface="Arial"/>
              </a:rPr>
              <a:t> De groei van een kind kan worden bijgehouden in het groeidiagram, het resultaat is de groeicurve.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nl-NL" sz="1100" u="sng" cap="none" strike="noStrike">
                <a:solidFill>
                  <a:srgbClr val="000000"/>
                </a:solidFill>
                <a:latin typeface="Arial"/>
                <a:ea typeface="Arial"/>
                <a:cs typeface="Arial"/>
                <a:sym typeface="Arial"/>
              </a:rPr>
              <a:t>Groei:</a:t>
            </a:r>
            <a:r>
              <a:rPr b="0" i="0" lang="nl-NL" sz="1100" u="none" cap="none" strike="noStrike">
                <a:solidFill>
                  <a:srgbClr val="000000"/>
                </a:solidFill>
                <a:latin typeface="Arial"/>
                <a:ea typeface="Arial"/>
                <a:cs typeface="Arial"/>
                <a:sym typeface="Arial"/>
              </a:rPr>
              <a:t> Groei bij kinderen verwijst naar het proces waarbij de lengte en het gewicht van het lichaam toenemen. Dit proces begint voor de geboorte en gaat door tot in de adolescentie.</a:t>
            </a:r>
            <a:endParaRPr/>
          </a:p>
          <a:p>
            <a:pPr indent="-298450" lvl="0" marL="457200" rtl="0" algn="l">
              <a:lnSpc>
                <a:spcPct val="100000"/>
              </a:lnSpc>
              <a:spcBef>
                <a:spcPts val="0"/>
              </a:spcBef>
              <a:spcAft>
                <a:spcPts val="0"/>
              </a:spcAft>
              <a:buSzPts val="1100"/>
              <a:buChar char="●"/>
            </a:pPr>
            <a:r>
              <a:rPr b="0" i="0" lang="nl-NL" sz="1100" u="sng" cap="none" strike="noStrike">
                <a:solidFill>
                  <a:srgbClr val="000000"/>
                </a:solidFill>
                <a:latin typeface="Arial"/>
                <a:ea typeface="Arial"/>
                <a:cs typeface="Arial"/>
                <a:sym typeface="Arial"/>
              </a:rPr>
              <a:t>Groeidiagram:</a:t>
            </a:r>
            <a:r>
              <a:rPr b="0" i="0" lang="nl-NL" sz="1100" u="none" cap="none" strike="noStrike">
                <a:solidFill>
                  <a:srgbClr val="000000"/>
                </a:solidFill>
                <a:latin typeface="Arial"/>
                <a:ea typeface="Arial"/>
                <a:cs typeface="Arial"/>
                <a:sym typeface="Arial"/>
              </a:rPr>
              <a:t> Het groeidiagram is een grafiek waarop de groei van een jeugdige kan worden bijgehouden en kan worden vergeleken met dat van andere jeugdigen. Er zijn, naast de universele groeidiagrammen voor jongens en voor meisjes, onder andere speciale groeidiagrammen voor prematuur geboren kinderen, kinderen geboren met Downsyndroom, en kinderen van Turkse, Marokkaanse en Hindostaanse (Zuid-Aziatisch Surinaamse) afkomst. Overigens verschillen de groeidiagrammen voor kinderen van Turkse en Marokkaanse afkomst alleen voor wat betreft de lengtegroei van kinderen van Nederlandse afkomst (m.a.w. de diagrammen voor gewicht-naar-lengte, gewicht-naar-leeftijd en BMI-naar-leeftijd zijn hetzelfde). </a:t>
            </a:r>
            <a:endParaRPr/>
          </a:p>
          <a:p>
            <a:pPr indent="-298450" lvl="0" marL="457200" rtl="0" algn="l">
              <a:lnSpc>
                <a:spcPct val="100000"/>
              </a:lnSpc>
              <a:spcBef>
                <a:spcPts val="0"/>
              </a:spcBef>
              <a:spcAft>
                <a:spcPts val="0"/>
              </a:spcAft>
              <a:buSzPts val="1100"/>
              <a:buChar char="●"/>
            </a:pPr>
            <a:r>
              <a:rPr b="0" i="0" lang="nl-NL" sz="1100" u="sng" cap="none" strike="noStrike">
                <a:solidFill>
                  <a:srgbClr val="000000"/>
                </a:solidFill>
                <a:latin typeface="Arial"/>
                <a:ea typeface="Arial"/>
                <a:cs typeface="Arial"/>
                <a:sym typeface="Arial"/>
              </a:rPr>
              <a:t>Standaarddeviatie (SD):</a:t>
            </a:r>
            <a:r>
              <a:rPr b="0" i="0" lang="nl-NL" sz="1100" u="none" cap="none" strike="noStrike">
                <a:solidFill>
                  <a:srgbClr val="000000"/>
                </a:solidFill>
                <a:latin typeface="Arial"/>
                <a:ea typeface="Arial"/>
                <a:cs typeface="Arial"/>
                <a:sym typeface="Arial"/>
              </a:rPr>
              <a:t> De standaarddeviatie is een maat voor de spreiding van de meetwaarden rondom het gemiddelde van een populatie, waarbij wordt aangenomen dat de meetwaarden een normale verdeling hebben. De normale verdeling is een verdeling van gegevens die verloopt in de vorm van een (kerst)klok: hoog in het midden (veel waardes liggen rond het midden), en steeds lager naar beide uiteindes (weinig waardes liggen aan de uiteindes).</a:t>
            </a:r>
            <a:endParaRPr/>
          </a:p>
          <a:p>
            <a:pPr indent="-298450" lvl="0" marL="457200" rtl="0" algn="l">
              <a:lnSpc>
                <a:spcPct val="100000"/>
              </a:lnSpc>
              <a:spcBef>
                <a:spcPts val="0"/>
              </a:spcBef>
              <a:spcAft>
                <a:spcPts val="0"/>
              </a:spcAft>
              <a:buSzPts val="1100"/>
              <a:buChar char="●"/>
            </a:pPr>
            <a:r>
              <a:rPr b="0" i="0" lang="nl-NL" sz="1100" u="sng" cap="none" strike="noStrike">
                <a:solidFill>
                  <a:srgbClr val="000000"/>
                </a:solidFill>
                <a:latin typeface="Arial"/>
                <a:ea typeface="Arial"/>
                <a:cs typeface="Arial"/>
                <a:sym typeface="Arial"/>
              </a:rPr>
              <a:t>Standaarddeviatiescore (SDS):</a:t>
            </a:r>
            <a:r>
              <a:rPr b="0" i="0" lang="nl-NL" sz="1100" u="none" cap="none" strike="noStrike">
                <a:solidFill>
                  <a:srgbClr val="000000"/>
                </a:solidFill>
                <a:latin typeface="Arial"/>
                <a:ea typeface="Arial"/>
                <a:cs typeface="Arial"/>
                <a:sym typeface="Arial"/>
              </a:rPr>
              <a:t> De lijnen in het groeidiagram vertegenwoordigen de standaarddeviatiescore (SDS). Dit is het aantal standaarddeviaties boven of onder het gemiddelde. De SDS is de afwijking van bijvoorbeeld het gewicht of de lengte uitgedrukt in het aantal standaarddeviaties dat het gewicht of de lengte verschilt van het gemiddelde van de populatie. Een SDS van 0 is gelijk aan de P50 van de populatie: 50% van de metingen in de referentiepopulatie ligt onder deze lijn en 50% ligt erboven. Een positieve (d.w.z. &gt;0) SDS duidt op een meetwaarde boven het gemiddelde, een negatieve (d.w.z. &lt;0) SDS op een meetwaarde onder het gemiddelde. Hoe hoger of lager de SDS, hoe uitzonderlijker de meetwaarde is. </a:t>
            </a:r>
            <a:endParaRPr/>
          </a:p>
          <a:p>
            <a:pPr indent="-298450" lvl="0" marL="457200" rtl="0" algn="l">
              <a:lnSpc>
                <a:spcPct val="100000"/>
              </a:lnSpc>
              <a:spcBef>
                <a:spcPts val="0"/>
              </a:spcBef>
              <a:spcAft>
                <a:spcPts val="0"/>
              </a:spcAft>
              <a:buSzPts val="1100"/>
              <a:buChar char="●"/>
            </a:pPr>
            <a:r>
              <a:rPr b="0" i="0" lang="nl-NL" sz="1100" u="sng" cap="none" strike="noStrike">
                <a:solidFill>
                  <a:srgbClr val="000000"/>
                </a:solidFill>
                <a:latin typeface="Arial"/>
                <a:ea typeface="Arial"/>
                <a:cs typeface="Arial"/>
                <a:sym typeface="Arial"/>
              </a:rPr>
              <a:t>Groeicurve:</a:t>
            </a:r>
            <a:r>
              <a:rPr b="0" i="0" lang="nl-NL" sz="1100" u="none" cap="none" strike="noStrike">
                <a:solidFill>
                  <a:srgbClr val="000000"/>
                </a:solidFill>
                <a:latin typeface="Arial"/>
                <a:ea typeface="Arial"/>
                <a:cs typeface="Arial"/>
                <a:sym typeface="Arial"/>
              </a:rPr>
              <a:t> De groei van een kind kan worden bijgehouden in het groeidiagram, het resultaat is de groeicurve.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van de presentatie" type="title">
  <p:cSld name="TITLE">
    <p:spTree>
      <p:nvGrpSpPr>
        <p:cNvPr id="10" name="Shape 10"/>
        <p:cNvGrpSpPr/>
        <p:nvPr/>
      </p:nvGrpSpPr>
      <p:grpSpPr>
        <a:xfrm>
          <a:off x="0" y="0"/>
          <a:ext cx="0" cy="0"/>
          <a:chOff x="0" y="0"/>
          <a:chExt cx="0" cy="0"/>
        </a:xfrm>
      </p:grpSpPr>
      <p:sp>
        <p:nvSpPr>
          <p:cNvPr id="11" name="Google Shape;11;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
        <p:nvSpPr>
          <p:cNvPr id="12" name="Google Shape;12;p38"/>
          <p:cNvSpPr txBox="1"/>
          <p:nvPr>
            <p:ph type="title"/>
          </p:nvPr>
        </p:nvSpPr>
        <p:spPr>
          <a:xfrm>
            <a:off x="311700" y="479675"/>
            <a:ext cx="3796500" cy="1265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 name="Google Shape;13;p38"/>
          <p:cNvSpPr txBox="1"/>
          <p:nvPr>
            <p:ph idx="1" type="subTitle"/>
          </p:nvPr>
        </p:nvSpPr>
        <p:spPr>
          <a:xfrm>
            <a:off x="311700" y="1745375"/>
            <a:ext cx="3633600" cy="8754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SzPts val="1800"/>
              <a:buNone/>
              <a:defRPr sz="1800"/>
            </a:lvl1pPr>
            <a:lvl2pPr lvl="1" algn="l">
              <a:lnSpc>
                <a:spcPct val="115000"/>
              </a:lnSpc>
              <a:spcBef>
                <a:spcPts val="0"/>
              </a:spcBef>
              <a:spcAft>
                <a:spcPts val="0"/>
              </a:spcAft>
              <a:buSzPts val="16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pic>
        <p:nvPicPr>
          <p:cNvPr id="14" name="Google Shape;14;p38"/>
          <p:cNvPicPr preferRelativeResize="0"/>
          <p:nvPr/>
        </p:nvPicPr>
        <p:blipFill rotWithShape="1">
          <a:blip r:embed="rId2">
            <a:alphaModFix/>
          </a:blip>
          <a:srcRect b="0" l="0" r="0" t="0"/>
          <a:stretch/>
        </p:blipFill>
        <p:spPr>
          <a:xfrm>
            <a:off x="421875" y="3766065"/>
            <a:ext cx="3226400" cy="709550"/>
          </a:xfrm>
          <a:prstGeom prst="rect">
            <a:avLst/>
          </a:prstGeom>
          <a:noFill/>
          <a:ln>
            <a:noFill/>
          </a:ln>
        </p:spPr>
      </p:pic>
      <p:sp>
        <p:nvSpPr>
          <p:cNvPr id="15" name="Google Shape;15;p38"/>
          <p:cNvSpPr/>
          <p:nvPr>
            <p:ph idx="2" type="pic"/>
          </p:nvPr>
        </p:nvSpPr>
        <p:spPr>
          <a:xfrm>
            <a:off x="4271425" y="418125"/>
            <a:ext cx="4693500" cy="4057500"/>
          </a:xfrm>
          <a:prstGeom prst="roundRect">
            <a:avLst>
              <a:gd fmla="val 16667" name="adj"/>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nge tekst - zonder beeld" type="twoColTx">
  <p:cSld name="TITLE_AND_TWO_COLUMNS">
    <p:spTree>
      <p:nvGrpSpPr>
        <p:cNvPr id="16" name="Shape 16"/>
        <p:cNvGrpSpPr/>
        <p:nvPr/>
      </p:nvGrpSpPr>
      <p:grpSpPr>
        <a:xfrm>
          <a:off x="0" y="0"/>
          <a:ext cx="0" cy="0"/>
          <a:chOff x="0" y="0"/>
          <a:chExt cx="0" cy="0"/>
        </a:xfrm>
      </p:grpSpPr>
      <p:sp>
        <p:nvSpPr>
          <p:cNvPr id="17" name="Google Shape;17;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
        <p:nvSpPr>
          <p:cNvPr id="18" name="Google Shape;18;p39"/>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 name="Google Shape;19;p39"/>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a:bodyPr>
          <a:lstStyle>
            <a:lvl1pPr indent="-355600" lvl="0" marL="457200" algn="l">
              <a:lnSpc>
                <a:spcPct val="115000"/>
              </a:lnSpc>
              <a:spcBef>
                <a:spcPts val="0"/>
              </a:spcBef>
              <a:spcAft>
                <a:spcPts val="0"/>
              </a:spcAft>
              <a:buClr>
                <a:srgbClr val="758D9A"/>
              </a:buClr>
              <a:buSzPts val="2000"/>
              <a:buChar char="●"/>
              <a:defRPr>
                <a:solidFill>
                  <a:srgbClr val="758D9A"/>
                </a:solidFill>
              </a:defRPr>
            </a:lvl1pPr>
            <a:lvl2pPr indent="-330200" lvl="1" marL="914400" algn="l">
              <a:lnSpc>
                <a:spcPct val="115000"/>
              </a:lnSpc>
              <a:spcBef>
                <a:spcPts val="0"/>
              </a:spcBef>
              <a:spcAft>
                <a:spcPts val="0"/>
              </a:spcAft>
              <a:buClr>
                <a:srgbClr val="758D9A"/>
              </a:buClr>
              <a:buSzPts val="1600"/>
              <a:buChar char="○"/>
              <a:defRPr>
                <a:solidFill>
                  <a:srgbClr val="758D9A"/>
                </a:solidFill>
              </a:defRPr>
            </a:lvl2pPr>
            <a:lvl3pPr indent="-317500" lvl="2" marL="1371600" algn="l">
              <a:lnSpc>
                <a:spcPct val="115000"/>
              </a:lnSpc>
              <a:spcBef>
                <a:spcPts val="0"/>
              </a:spcBef>
              <a:spcAft>
                <a:spcPts val="0"/>
              </a:spcAft>
              <a:buClr>
                <a:srgbClr val="758D9A"/>
              </a:buClr>
              <a:buSzPts val="1400"/>
              <a:buChar char="■"/>
              <a:defRPr>
                <a:solidFill>
                  <a:srgbClr val="758D9A"/>
                </a:solidFill>
              </a:defRPr>
            </a:lvl3pPr>
            <a:lvl4pPr indent="-317500" lvl="3" marL="1828800" algn="l">
              <a:lnSpc>
                <a:spcPct val="115000"/>
              </a:lnSpc>
              <a:spcBef>
                <a:spcPts val="0"/>
              </a:spcBef>
              <a:spcAft>
                <a:spcPts val="0"/>
              </a:spcAft>
              <a:buClr>
                <a:srgbClr val="758D9A"/>
              </a:buClr>
              <a:buSzPts val="1400"/>
              <a:buChar char="●"/>
              <a:defRPr>
                <a:solidFill>
                  <a:srgbClr val="758D9A"/>
                </a:solidFill>
              </a:defRPr>
            </a:lvl4pPr>
            <a:lvl5pPr indent="-317500" lvl="4" marL="2286000" algn="l">
              <a:lnSpc>
                <a:spcPct val="115000"/>
              </a:lnSpc>
              <a:spcBef>
                <a:spcPts val="0"/>
              </a:spcBef>
              <a:spcAft>
                <a:spcPts val="0"/>
              </a:spcAft>
              <a:buClr>
                <a:srgbClr val="758D9A"/>
              </a:buClr>
              <a:buSzPts val="1400"/>
              <a:buChar char="○"/>
              <a:defRPr>
                <a:solidFill>
                  <a:srgbClr val="758D9A"/>
                </a:solidFill>
              </a:defRPr>
            </a:lvl5pPr>
            <a:lvl6pPr indent="-317500" lvl="5" marL="2743200" algn="l">
              <a:lnSpc>
                <a:spcPct val="115000"/>
              </a:lnSpc>
              <a:spcBef>
                <a:spcPts val="0"/>
              </a:spcBef>
              <a:spcAft>
                <a:spcPts val="0"/>
              </a:spcAft>
              <a:buClr>
                <a:srgbClr val="758D9A"/>
              </a:buClr>
              <a:buSzPts val="1400"/>
              <a:buChar char="■"/>
              <a:defRPr>
                <a:solidFill>
                  <a:srgbClr val="758D9A"/>
                </a:solidFill>
              </a:defRPr>
            </a:lvl6pPr>
            <a:lvl7pPr indent="-317500" lvl="6" marL="3200400" algn="l">
              <a:lnSpc>
                <a:spcPct val="115000"/>
              </a:lnSpc>
              <a:spcBef>
                <a:spcPts val="0"/>
              </a:spcBef>
              <a:spcAft>
                <a:spcPts val="0"/>
              </a:spcAft>
              <a:buClr>
                <a:srgbClr val="758D9A"/>
              </a:buClr>
              <a:buSzPts val="1400"/>
              <a:buChar char="●"/>
              <a:defRPr>
                <a:solidFill>
                  <a:srgbClr val="758D9A"/>
                </a:solidFill>
              </a:defRPr>
            </a:lvl7pPr>
            <a:lvl8pPr indent="-317500" lvl="7" marL="3657600" algn="l">
              <a:lnSpc>
                <a:spcPct val="115000"/>
              </a:lnSpc>
              <a:spcBef>
                <a:spcPts val="0"/>
              </a:spcBef>
              <a:spcAft>
                <a:spcPts val="0"/>
              </a:spcAft>
              <a:buClr>
                <a:srgbClr val="758D9A"/>
              </a:buClr>
              <a:buSzPts val="1400"/>
              <a:buChar char="○"/>
              <a:defRPr>
                <a:solidFill>
                  <a:srgbClr val="758D9A"/>
                </a:solidFill>
              </a:defRPr>
            </a:lvl8pPr>
            <a:lvl9pPr indent="-317500" lvl="8" marL="4114800" algn="l">
              <a:lnSpc>
                <a:spcPct val="115000"/>
              </a:lnSpc>
              <a:spcBef>
                <a:spcPts val="0"/>
              </a:spcBef>
              <a:spcAft>
                <a:spcPts val="0"/>
              </a:spcAft>
              <a:buClr>
                <a:srgbClr val="758D9A"/>
              </a:buClr>
              <a:buSzPts val="1400"/>
              <a:buChar char="■"/>
              <a:defRPr>
                <a:solidFill>
                  <a:srgbClr val="758D9A"/>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ersquote - op kennis terugvallen">
  <p:cSld name="BIG_NUMBER_1">
    <p:spTree>
      <p:nvGrpSpPr>
        <p:cNvPr id="20" name="Shape 20"/>
        <p:cNvGrpSpPr/>
        <p:nvPr/>
      </p:nvGrpSpPr>
      <p:grpSpPr>
        <a:xfrm>
          <a:off x="0" y="0"/>
          <a:ext cx="0" cy="0"/>
          <a:chOff x="0" y="0"/>
          <a:chExt cx="0" cy="0"/>
        </a:xfrm>
      </p:grpSpPr>
      <p:sp>
        <p:nvSpPr>
          <p:cNvPr id="21" name="Google Shape;21;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pic>
        <p:nvPicPr>
          <p:cNvPr id="22" name="Google Shape;22;p40"/>
          <p:cNvPicPr preferRelativeResize="0"/>
          <p:nvPr/>
        </p:nvPicPr>
        <p:blipFill rotWithShape="1">
          <a:blip r:embed="rId2">
            <a:alphaModFix/>
          </a:blip>
          <a:srcRect b="6803" l="0" r="0" t="0"/>
          <a:stretch/>
        </p:blipFill>
        <p:spPr>
          <a:xfrm>
            <a:off x="-155200" y="-174600"/>
            <a:ext cx="9454402" cy="495644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nge tekst - foto rechts" type="tx">
  <p:cSld name="TITLE_AND_BODY">
    <p:spTree>
      <p:nvGrpSpPr>
        <p:cNvPr id="23" name="Shape 23"/>
        <p:cNvGrpSpPr/>
        <p:nvPr/>
      </p:nvGrpSpPr>
      <p:grpSpPr>
        <a:xfrm>
          <a:off x="0" y="0"/>
          <a:ext cx="0" cy="0"/>
          <a:chOff x="0" y="0"/>
          <a:chExt cx="0" cy="0"/>
        </a:xfrm>
      </p:grpSpPr>
      <p:sp>
        <p:nvSpPr>
          <p:cNvPr id="24" name="Google Shape;24;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
        <p:nvSpPr>
          <p:cNvPr id="25" name="Google Shape;25;p41"/>
          <p:cNvSpPr/>
          <p:nvPr>
            <p:ph idx="2" type="pic"/>
          </p:nvPr>
        </p:nvSpPr>
        <p:spPr>
          <a:xfrm>
            <a:off x="5118400" y="884300"/>
            <a:ext cx="3456900" cy="2988600"/>
          </a:xfrm>
          <a:prstGeom prst="roundRect">
            <a:avLst>
              <a:gd fmla="val 16667" name="adj"/>
            </a:avLst>
          </a:prstGeom>
          <a:noFill/>
          <a:ln>
            <a:noFill/>
          </a:ln>
        </p:spPr>
      </p:sp>
      <p:sp>
        <p:nvSpPr>
          <p:cNvPr id="26" name="Google Shape;26;p41"/>
          <p:cNvSpPr txBox="1"/>
          <p:nvPr>
            <p:ph type="title"/>
          </p:nvPr>
        </p:nvSpPr>
        <p:spPr>
          <a:xfrm>
            <a:off x="311700" y="616750"/>
            <a:ext cx="3796500" cy="1265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41"/>
          <p:cNvSpPr txBox="1"/>
          <p:nvPr>
            <p:ph idx="1" type="body"/>
          </p:nvPr>
        </p:nvSpPr>
        <p:spPr>
          <a:xfrm>
            <a:off x="311700" y="1943413"/>
            <a:ext cx="4060500" cy="2719800"/>
          </a:xfrm>
          <a:prstGeom prst="rect">
            <a:avLst/>
          </a:prstGeom>
          <a:noFill/>
          <a:ln>
            <a:noFill/>
          </a:ln>
        </p:spPr>
        <p:txBody>
          <a:bodyPr anchorCtr="0" anchor="t" bIns="91425" lIns="91425" spcFirstLastPara="1" rIns="91425" wrap="square" tIns="91425">
            <a:normAutofit/>
          </a:bodyPr>
          <a:lstStyle>
            <a:lvl1pPr indent="-355600" lvl="0" marL="457200" algn="l">
              <a:lnSpc>
                <a:spcPct val="115000"/>
              </a:lnSpc>
              <a:spcBef>
                <a:spcPts val="0"/>
              </a:spcBef>
              <a:spcAft>
                <a:spcPts val="0"/>
              </a:spcAft>
              <a:buSzPts val="2000"/>
              <a:buChar char="●"/>
              <a:defRPr/>
            </a:lvl1pPr>
            <a:lvl2pPr indent="-330200" lvl="1" marL="914400" algn="l">
              <a:lnSpc>
                <a:spcPct val="115000"/>
              </a:lnSpc>
              <a:spcBef>
                <a:spcPts val="0"/>
              </a:spcBef>
              <a:spcAft>
                <a:spcPts val="0"/>
              </a:spcAft>
              <a:buSzPts val="16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nge tekst - foto links">
  <p:cSld name="TITLE_AND_BODY_1">
    <p:spTree>
      <p:nvGrpSpPr>
        <p:cNvPr id="28" name="Shape 28"/>
        <p:cNvGrpSpPr/>
        <p:nvPr/>
      </p:nvGrpSpPr>
      <p:grpSpPr>
        <a:xfrm>
          <a:off x="0" y="0"/>
          <a:ext cx="0" cy="0"/>
          <a:chOff x="0" y="0"/>
          <a:chExt cx="0" cy="0"/>
        </a:xfrm>
      </p:grpSpPr>
      <p:sp>
        <p:nvSpPr>
          <p:cNvPr id="29" name="Google Shape;29;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
        <p:nvSpPr>
          <p:cNvPr id="30" name="Google Shape;30;p42"/>
          <p:cNvSpPr/>
          <p:nvPr>
            <p:ph idx="2" type="pic"/>
          </p:nvPr>
        </p:nvSpPr>
        <p:spPr>
          <a:xfrm>
            <a:off x="602175" y="961425"/>
            <a:ext cx="3456900" cy="2988600"/>
          </a:xfrm>
          <a:prstGeom prst="roundRect">
            <a:avLst>
              <a:gd fmla="val 16667" name="adj"/>
            </a:avLst>
          </a:prstGeom>
          <a:noFill/>
          <a:ln>
            <a:noFill/>
          </a:ln>
        </p:spPr>
      </p:sp>
      <p:sp>
        <p:nvSpPr>
          <p:cNvPr id="31" name="Google Shape;31;p42"/>
          <p:cNvSpPr txBox="1"/>
          <p:nvPr>
            <p:ph type="title"/>
          </p:nvPr>
        </p:nvSpPr>
        <p:spPr>
          <a:xfrm>
            <a:off x="4667500" y="616588"/>
            <a:ext cx="3796500" cy="1265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2" name="Google Shape;32;p42"/>
          <p:cNvSpPr txBox="1"/>
          <p:nvPr>
            <p:ph idx="1" type="body"/>
          </p:nvPr>
        </p:nvSpPr>
        <p:spPr>
          <a:xfrm>
            <a:off x="4667500" y="1985613"/>
            <a:ext cx="4060500" cy="2719800"/>
          </a:xfrm>
          <a:prstGeom prst="rect">
            <a:avLst/>
          </a:prstGeom>
          <a:noFill/>
          <a:ln>
            <a:noFill/>
          </a:ln>
        </p:spPr>
        <p:txBody>
          <a:bodyPr anchorCtr="0" anchor="t" bIns="91425" lIns="91425" spcFirstLastPara="1" rIns="91425" wrap="square" tIns="91425">
            <a:normAutofit/>
          </a:bodyPr>
          <a:lstStyle>
            <a:lvl1pPr indent="-355600" lvl="0" marL="457200" algn="l">
              <a:lnSpc>
                <a:spcPct val="115000"/>
              </a:lnSpc>
              <a:spcBef>
                <a:spcPts val="0"/>
              </a:spcBef>
              <a:spcAft>
                <a:spcPts val="0"/>
              </a:spcAft>
              <a:buSzPts val="2000"/>
              <a:buChar char="●"/>
              <a:defRPr/>
            </a:lvl1pPr>
            <a:lvl2pPr indent="-330200" lvl="1" marL="914400" algn="l">
              <a:lnSpc>
                <a:spcPct val="115000"/>
              </a:lnSpc>
              <a:spcBef>
                <a:spcPts val="0"/>
              </a:spcBef>
              <a:spcAft>
                <a:spcPts val="0"/>
              </a:spcAft>
              <a:buSzPts val="16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zonder beeld">
  <p:cSld name="MAIN_POINT">
    <p:spTree>
      <p:nvGrpSpPr>
        <p:cNvPr id="33" name="Shape 33"/>
        <p:cNvGrpSpPr/>
        <p:nvPr/>
      </p:nvGrpSpPr>
      <p:grpSpPr>
        <a:xfrm>
          <a:off x="0" y="0"/>
          <a:ext cx="0" cy="0"/>
          <a:chOff x="0" y="0"/>
          <a:chExt cx="0" cy="0"/>
        </a:xfrm>
      </p:grpSpPr>
      <p:sp>
        <p:nvSpPr>
          <p:cNvPr id="34" name="Google Shape;34;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
        <p:nvSpPr>
          <p:cNvPr id="35" name="Google Shape;35;p43"/>
          <p:cNvSpPr/>
          <p:nvPr/>
        </p:nvSpPr>
        <p:spPr>
          <a:xfrm>
            <a:off x="1219050" y="644600"/>
            <a:ext cx="6705900" cy="3511800"/>
          </a:xfrm>
          <a:prstGeom prst="roundRect">
            <a:avLst>
              <a:gd fmla="val 16667" name="adj"/>
            </a:avLst>
          </a:prstGeom>
          <a:solidFill>
            <a:srgbClr val="EEEEEE"/>
          </a:solidFill>
          <a:ln cap="flat" cmpd="sng" w="9525">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43"/>
          <p:cNvSpPr txBox="1"/>
          <p:nvPr>
            <p:ph type="title"/>
          </p:nvPr>
        </p:nvSpPr>
        <p:spPr>
          <a:xfrm>
            <a:off x="2673750" y="1767638"/>
            <a:ext cx="3796500" cy="1265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edankt - changemaker contact">
  <p:cSld name="CUSTOM">
    <p:spTree>
      <p:nvGrpSpPr>
        <p:cNvPr id="37" name="Shape 37"/>
        <p:cNvGrpSpPr/>
        <p:nvPr/>
      </p:nvGrpSpPr>
      <p:grpSpPr>
        <a:xfrm>
          <a:off x="0" y="0"/>
          <a:ext cx="0" cy="0"/>
          <a:chOff x="0" y="0"/>
          <a:chExt cx="0" cy="0"/>
        </a:xfrm>
      </p:grpSpPr>
      <p:sp>
        <p:nvSpPr>
          <p:cNvPr id="38" name="Google Shape;38;p44"/>
          <p:cNvSpPr txBox="1"/>
          <p:nvPr>
            <p:ph type="title"/>
          </p:nvPr>
        </p:nvSpPr>
        <p:spPr>
          <a:xfrm>
            <a:off x="464050" y="616750"/>
            <a:ext cx="5895600" cy="1126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9" name="Google Shape;39;p44"/>
          <p:cNvSpPr/>
          <p:nvPr>
            <p:ph idx="2" type="pic"/>
          </p:nvPr>
        </p:nvSpPr>
        <p:spPr>
          <a:xfrm>
            <a:off x="6964675" y="2593550"/>
            <a:ext cx="1858200" cy="1882800"/>
          </a:xfrm>
          <a:prstGeom prst="roundRect">
            <a:avLst>
              <a:gd fmla="val 16667" name="adj"/>
            </a:avLst>
          </a:prstGeom>
          <a:noFill/>
          <a:ln>
            <a:noFill/>
          </a:ln>
        </p:spPr>
      </p:sp>
      <p:sp>
        <p:nvSpPr>
          <p:cNvPr id="40" name="Google Shape;40;p44"/>
          <p:cNvSpPr txBox="1"/>
          <p:nvPr>
            <p:ph idx="1" type="body"/>
          </p:nvPr>
        </p:nvSpPr>
        <p:spPr>
          <a:xfrm>
            <a:off x="3849550" y="2593550"/>
            <a:ext cx="2794800" cy="1882800"/>
          </a:xfrm>
          <a:prstGeom prst="rect">
            <a:avLst/>
          </a:prstGeom>
          <a:noFill/>
          <a:ln>
            <a:noFill/>
          </a:ln>
        </p:spPr>
        <p:txBody>
          <a:bodyPr anchorCtr="0" anchor="t" bIns="91425" lIns="91425" spcFirstLastPara="1" rIns="91425" wrap="square" tIns="91425">
            <a:normAutofit/>
          </a:bodyPr>
          <a:lstStyle>
            <a:lvl1pPr indent="-355600" lvl="0" marL="457200" algn="l">
              <a:lnSpc>
                <a:spcPct val="115000"/>
              </a:lnSpc>
              <a:spcBef>
                <a:spcPts val="0"/>
              </a:spcBef>
              <a:spcAft>
                <a:spcPts val="0"/>
              </a:spcAft>
              <a:buSzPts val="2000"/>
              <a:buChar char="●"/>
              <a:defRPr/>
            </a:lvl1pPr>
            <a:lvl2pPr indent="-330200" lvl="1" marL="914400" algn="l">
              <a:lnSpc>
                <a:spcPct val="115000"/>
              </a:lnSpc>
              <a:spcBef>
                <a:spcPts val="0"/>
              </a:spcBef>
              <a:spcAft>
                <a:spcPts val="0"/>
              </a:spcAft>
              <a:buSzPts val="16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edankt - changemaker QR-CODE">
  <p:cSld name="CUSTOM_4">
    <p:spTree>
      <p:nvGrpSpPr>
        <p:cNvPr id="41" name="Shape 41"/>
        <p:cNvGrpSpPr/>
        <p:nvPr/>
      </p:nvGrpSpPr>
      <p:grpSpPr>
        <a:xfrm>
          <a:off x="0" y="0"/>
          <a:ext cx="0" cy="0"/>
          <a:chOff x="0" y="0"/>
          <a:chExt cx="0" cy="0"/>
        </a:xfrm>
      </p:grpSpPr>
      <p:pic>
        <p:nvPicPr>
          <p:cNvPr id="42" name="Google Shape;42;p45"/>
          <p:cNvPicPr preferRelativeResize="0"/>
          <p:nvPr/>
        </p:nvPicPr>
        <p:blipFill rotWithShape="1">
          <a:blip r:embed="rId2">
            <a:alphaModFix/>
          </a:blip>
          <a:srcRect b="0" l="0" r="0" t="0"/>
          <a:stretch/>
        </p:blipFill>
        <p:spPr>
          <a:xfrm>
            <a:off x="102575" y="0"/>
            <a:ext cx="8455277" cy="4756101"/>
          </a:xfrm>
          <a:prstGeom prst="rect">
            <a:avLst/>
          </a:prstGeom>
          <a:noFill/>
          <a:ln>
            <a:noFill/>
          </a:ln>
        </p:spPr>
      </p:pic>
      <p:sp>
        <p:nvSpPr>
          <p:cNvPr id="43" name="Google Shape;43;p45"/>
          <p:cNvSpPr/>
          <p:nvPr>
            <p:ph idx="2" type="pic"/>
          </p:nvPr>
        </p:nvSpPr>
        <p:spPr>
          <a:xfrm>
            <a:off x="6964675" y="2593550"/>
            <a:ext cx="1858200" cy="1882800"/>
          </a:xfrm>
          <a:prstGeom prst="roundRect">
            <a:avLst>
              <a:gd fmla="val 16667" name="adj"/>
            </a:avLst>
          </a:prstGeom>
          <a:noFill/>
          <a:ln>
            <a:noFill/>
          </a:ln>
        </p:spPr>
      </p:sp>
      <p:sp>
        <p:nvSpPr>
          <p:cNvPr id="44" name="Google Shape;44;p45"/>
          <p:cNvSpPr txBox="1"/>
          <p:nvPr>
            <p:ph type="title"/>
          </p:nvPr>
        </p:nvSpPr>
        <p:spPr>
          <a:xfrm>
            <a:off x="464050" y="616750"/>
            <a:ext cx="5895600" cy="1126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5" name="Google Shape;45;p45"/>
          <p:cNvSpPr txBox="1"/>
          <p:nvPr>
            <p:ph idx="1" type="body"/>
          </p:nvPr>
        </p:nvSpPr>
        <p:spPr>
          <a:xfrm>
            <a:off x="3849550" y="2593550"/>
            <a:ext cx="2794800" cy="1882800"/>
          </a:xfrm>
          <a:prstGeom prst="rect">
            <a:avLst/>
          </a:prstGeom>
          <a:noFill/>
          <a:ln>
            <a:noFill/>
          </a:ln>
        </p:spPr>
        <p:txBody>
          <a:bodyPr anchorCtr="0" anchor="t" bIns="91425" lIns="91425" spcFirstLastPara="1" rIns="91425" wrap="square" tIns="91425">
            <a:normAutofit/>
          </a:bodyPr>
          <a:lstStyle>
            <a:lvl1pPr indent="-355600" lvl="0" marL="457200" algn="l">
              <a:lnSpc>
                <a:spcPct val="115000"/>
              </a:lnSpc>
              <a:spcBef>
                <a:spcPts val="0"/>
              </a:spcBef>
              <a:spcAft>
                <a:spcPts val="0"/>
              </a:spcAft>
              <a:buSzPts val="2000"/>
              <a:buChar char="●"/>
              <a:defRPr/>
            </a:lvl1pPr>
            <a:lvl2pPr indent="-330200" lvl="1" marL="914400" algn="l">
              <a:lnSpc>
                <a:spcPct val="115000"/>
              </a:lnSpc>
              <a:spcBef>
                <a:spcPts val="0"/>
              </a:spcBef>
              <a:spcAft>
                <a:spcPts val="0"/>
              </a:spcAft>
              <a:buSzPts val="16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pic>
        <p:nvPicPr>
          <p:cNvPr id="6" name="Google Shape;6;p37"/>
          <p:cNvPicPr preferRelativeResize="0"/>
          <p:nvPr/>
        </p:nvPicPr>
        <p:blipFill rotWithShape="1">
          <a:blip r:embed="rId1">
            <a:alphaModFix/>
          </a:blip>
          <a:srcRect b="0" l="0" r="0" t="0"/>
          <a:stretch/>
        </p:blipFill>
        <p:spPr>
          <a:xfrm>
            <a:off x="-49550" y="-27875"/>
            <a:ext cx="9243100" cy="5199250"/>
          </a:xfrm>
          <a:prstGeom prst="rect">
            <a:avLst/>
          </a:prstGeom>
          <a:noFill/>
          <a:ln>
            <a:noFill/>
          </a:ln>
        </p:spPr>
      </p:pic>
      <p:sp>
        <p:nvSpPr>
          <p:cNvPr id="7" name="Google Shape;7;p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ED037C"/>
              </a:buClr>
              <a:buSzPts val="2600"/>
              <a:buFont typeface="Open Sans"/>
              <a:buNone/>
              <a:defRPr b="1" i="0" sz="2600" u="none" cap="none" strike="noStrike">
                <a:solidFill>
                  <a:srgbClr val="ED037C"/>
                </a:solidFill>
                <a:latin typeface="Open Sans"/>
                <a:ea typeface="Open Sans"/>
                <a:cs typeface="Open Sans"/>
                <a:sym typeface="Open Sans"/>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8" name="Google Shape;8;p3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55600" lvl="0" marL="457200" marR="0" rtl="0" algn="l">
              <a:lnSpc>
                <a:spcPct val="115000"/>
              </a:lnSpc>
              <a:spcBef>
                <a:spcPts val="0"/>
              </a:spcBef>
              <a:spcAft>
                <a:spcPts val="0"/>
              </a:spcAft>
              <a:buClr>
                <a:srgbClr val="748C99"/>
              </a:buClr>
              <a:buSzPts val="2000"/>
              <a:buFont typeface="Open Sans Medium"/>
              <a:buChar char="●"/>
              <a:defRPr b="0" i="0" sz="2000" u="none" cap="none" strike="noStrike">
                <a:solidFill>
                  <a:srgbClr val="748C99"/>
                </a:solidFill>
                <a:latin typeface="Open Sans Medium"/>
                <a:ea typeface="Open Sans Medium"/>
                <a:cs typeface="Open Sans Medium"/>
                <a:sym typeface="Open Sans Medium"/>
              </a:defRPr>
            </a:lvl1pPr>
            <a:lvl2pPr indent="-330200" lvl="1" marL="914400" marR="0" rtl="0" algn="l">
              <a:lnSpc>
                <a:spcPct val="115000"/>
              </a:lnSpc>
              <a:spcBef>
                <a:spcPts val="0"/>
              </a:spcBef>
              <a:spcAft>
                <a:spcPts val="0"/>
              </a:spcAft>
              <a:buClr>
                <a:srgbClr val="748C99"/>
              </a:buClr>
              <a:buSzPts val="1600"/>
              <a:buFont typeface="Open Sans Medium"/>
              <a:buChar char="○"/>
              <a:defRPr b="0" i="0" sz="1600" u="none" cap="none" strike="noStrike">
                <a:solidFill>
                  <a:srgbClr val="748C99"/>
                </a:solidFill>
                <a:latin typeface="Open Sans Medium"/>
                <a:ea typeface="Open Sans Medium"/>
                <a:cs typeface="Open Sans Medium"/>
                <a:sym typeface="Open Sans Medium"/>
              </a:defRPr>
            </a:lvl2pPr>
            <a:lvl3pPr indent="-317500" lvl="2" marL="1371600" marR="0" rtl="0" algn="l">
              <a:lnSpc>
                <a:spcPct val="115000"/>
              </a:lnSpc>
              <a:spcBef>
                <a:spcPts val="0"/>
              </a:spcBef>
              <a:spcAft>
                <a:spcPts val="0"/>
              </a:spcAft>
              <a:buClr>
                <a:srgbClr val="748C99"/>
              </a:buClr>
              <a:buSzPts val="1400"/>
              <a:buFont typeface="Open Sans Medium"/>
              <a:buChar char="■"/>
              <a:defRPr b="0" i="0" sz="1400" u="none" cap="none" strike="noStrike">
                <a:solidFill>
                  <a:srgbClr val="748C99"/>
                </a:solidFill>
                <a:latin typeface="Open Sans Medium"/>
                <a:ea typeface="Open Sans Medium"/>
                <a:cs typeface="Open Sans Medium"/>
                <a:sym typeface="Open Sans Medium"/>
              </a:defRPr>
            </a:lvl3pPr>
            <a:lvl4pPr indent="-317500" lvl="3" marL="1828800" marR="0" rtl="0" algn="l">
              <a:lnSpc>
                <a:spcPct val="115000"/>
              </a:lnSpc>
              <a:spcBef>
                <a:spcPts val="0"/>
              </a:spcBef>
              <a:spcAft>
                <a:spcPts val="0"/>
              </a:spcAft>
              <a:buClr>
                <a:srgbClr val="748C99"/>
              </a:buClr>
              <a:buSzPts val="1400"/>
              <a:buFont typeface="Open Sans"/>
              <a:buChar char="●"/>
              <a:defRPr b="0" i="0" sz="1400" u="none" cap="none" strike="noStrike">
                <a:solidFill>
                  <a:srgbClr val="748C99"/>
                </a:solidFill>
                <a:latin typeface="Open Sans"/>
                <a:ea typeface="Open Sans"/>
                <a:cs typeface="Open Sans"/>
                <a:sym typeface="Open Sans"/>
              </a:defRPr>
            </a:lvl4pPr>
            <a:lvl5pPr indent="-317500" lvl="4" marL="2286000" marR="0" rtl="0" algn="l">
              <a:lnSpc>
                <a:spcPct val="115000"/>
              </a:lnSpc>
              <a:spcBef>
                <a:spcPts val="0"/>
              </a:spcBef>
              <a:spcAft>
                <a:spcPts val="0"/>
              </a:spcAft>
              <a:buClr>
                <a:srgbClr val="748C99"/>
              </a:buClr>
              <a:buSzPts val="1400"/>
              <a:buFont typeface="Open Sans"/>
              <a:buChar char="○"/>
              <a:defRPr b="0" i="0" sz="1400" u="none" cap="none" strike="noStrike">
                <a:solidFill>
                  <a:srgbClr val="748C99"/>
                </a:solidFill>
                <a:latin typeface="Open Sans"/>
                <a:ea typeface="Open Sans"/>
                <a:cs typeface="Open Sans"/>
                <a:sym typeface="Open Sans"/>
              </a:defRPr>
            </a:lvl5pPr>
            <a:lvl6pPr indent="-317500" lvl="5" marL="2743200" marR="0" rtl="0" algn="l">
              <a:lnSpc>
                <a:spcPct val="115000"/>
              </a:lnSpc>
              <a:spcBef>
                <a:spcPts val="0"/>
              </a:spcBef>
              <a:spcAft>
                <a:spcPts val="0"/>
              </a:spcAft>
              <a:buClr>
                <a:srgbClr val="748C99"/>
              </a:buClr>
              <a:buSzPts val="1400"/>
              <a:buFont typeface="Open Sans"/>
              <a:buChar char="■"/>
              <a:defRPr b="0" i="0" sz="1400" u="none" cap="none" strike="noStrike">
                <a:solidFill>
                  <a:srgbClr val="748C99"/>
                </a:solidFill>
                <a:latin typeface="Open Sans"/>
                <a:ea typeface="Open Sans"/>
                <a:cs typeface="Open Sans"/>
                <a:sym typeface="Open Sans"/>
              </a:defRPr>
            </a:lvl6pPr>
            <a:lvl7pPr indent="-317500" lvl="6" marL="3200400" marR="0" rtl="0" algn="l">
              <a:lnSpc>
                <a:spcPct val="115000"/>
              </a:lnSpc>
              <a:spcBef>
                <a:spcPts val="0"/>
              </a:spcBef>
              <a:spcAft>
                <a:spcPts val="0"/>
              </a:spcAft>
              <a:buClr>
                <a:srgbClr val="748C99"/>
              </a:buClr>
              <a:buSzPts val="1400"/>
              <a:buFont typeface="Open Sans"/>
              <a:buChar char="●"/>
              <a:defRPr b="0" i="0" sz="1400" u="none" cap="none" strike="noStrike">
                <a:solidFill>
                  <a:srgbClr val="748C99"/>
                </a:solidFill>
                <a:latin typeface="Open Sans"/>
                <a:ea typeface="Open Sans"/>
                <a:cs typeface="Open Sans"/>
                <a:sym typeface="Open Sans"/>
              </a:defRPr>
            </a:lvl7pPr>
            <a:lvl8pPr indent="-317500" lvl="7" marL="3657600" marR="0" rtl="0" algn="l">
              <a:lnSpc>
                <a:spcPct val="115000"/>
              </a:lnSpc>
              <a:spcBef>
                <a:spcPts val="0"/>
              </a:spcBef>
              <a:spcAft>
                <a:spcPts val="0"/>
              </a:spcAft>
              <a:buClr>
                <a:srgbClr val="748C99"/>
              </a:buClr>
              <a:buSzPts val="1400"/>
              <a:buFont typeface="Open Sans"/>
              <a:buChar char="○"/>
              <a:defRPr b="0" i="0" sz="1400" u="none" cap="none" strike="noStrike">
                <a:solidFill>
                  <a:srgbClr val="748C99"/>
                </a:solidFill>
                <a:latin typeface="Open Sans"/>
                <a:ea typeface="Open Sans"/>
                <a:cs typeface="Open Sans"/>
                <a:sym typeface="Open Sans"/>
              </a:defRPr>
            </a:lvl8pPr>
            <a:lvl9pPr indent="-317500" lvl="8" marL="4114800" marR="0" rtl="0" algn="l">
              <a:lnSpc>
                <a:spcPct val="115000"/>
              </a:lnSpc>
              <a:spcBef>
                <a:spcPts val="0"/>
              </a:spcBef>
              <a:spcAft>
                <a:spcPts val="0"/>
              </a:spcAft>
              <a:buClr>
                <a:srgbClr val="748C99"/>
              </a:buClr>
              <a:buSzPts val="1400"/>
              <a:buFont typeface="Open Sans"/>
              <a:buChar char="■"/>
              <a:defRPr b="0" i="0" sz="1400" u="none" cap="none" strike="noStrike">
                <a:solidFill>
                  <a:srgbClr val="748C99"/>
                </a:solidFill>
                <a:latin typeface="Open Sans"/>
                <a:ea typeface="Open Sans"/>
                <a:cs typeface="Open Sans"/>
                <a:sym typeface="Open Sans"/>
              </a:defRPr>
            </a:lvl9pPr>
          </a:lstStyle>
          <a:p/>
        </p:txBody>
      </p:sp>
      <p:sp>
        <p:nvSpPr>
          <p:cNvPr id="9" name="Google Shape;9;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mc:AlternateContent>
    <mc:Choice Requires="p14">
      <p:transition p14:dur="100">
        <p:fade/>
      </p:transition>
    </mc:Choice>
    <mc:Fallback>
      <p:transition>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1"/>
          <p:cNvSpPr txBox="1"/>
          <p:nvPr>
            <p:ph type="title"/>
          </p:nvPr>
        </p:nvSpPr>
        <p:spPr>
          <a:xfrm>
            <a:off x="311700" y="479675"/>
            <a:ext cx="3796500" cy="1265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nl-NL"/>
              <a:t>JGZ-richtlijn </a:t>
            </a:r>
            <a:br>
              <a:rPr lang="nl-NL"/>
            </a:br>
            <a:r>
              <a:rPr lang="nl-NL"/>
              <a:t>Wegen, meten en groeidiagrammen</a:t>
            </a:r>
            <a:endParaRPr/>
          </a:p>
        </p:txBody>
      </p:sp>
      <p:sp>
        <p:nvSpPr>
          <p:cNvPr id="51" name="Google Shape;51;p1"/>
          <p:cNvSpPr txBox="1"/>
          <p:nvPr>
            <p:ph idx="1" type="subTitle"/>
          </p:nvPr>
        </p:nvSpPr>
        <p:spPr>
          <a:xfrm>
            <a:off x="311700" y="1745375"/>
            <a:ext cx="3633600" cy="875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nl-NL"/>
              <a:t>Scholing voor implementatie  </a:t>
            </a:r>
            <a:endParaRPr/>
          </a:p>
        </p:txBody>
      </p:sp>
      <p:pic>
        <p:nvPicPr>
          <p:cNvPr id="52" name="Google Shape;52;p1"/>
          <p:cNvPicPr preferRelativeResize="0"/>
          <p:nvPr>
            <p:ph idx="2" type="pic"/>
          </p:nvPr>
        </p:nvPicPr>
        <p:blipFill rotWithShape="1">
          <a:blip r:embed="rId3">
            <a:alphaModFix/>
          </a:blip>
          <a:srcRect b="35245" l="0" r="0" t="7051"/>
          <a:stretch/>
        </p:blipFill>
        <p:spPr>
          <a:xfrm>
            <a:off x="4271425" y="418125"/>
            <a:ext cx="4693500" cy="4057500"/>
          </a:xfrm>
          <a:prstGeom prst="roundRect">
            <a:avLst>
              <a:gd fmla="val 16667" name="adj"/>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0"/>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Meetmomenten (expert opinion)</a:t>
            </a:r>
            <a:endParaRPr/>
          </a:p>
        </p:txBody>
      </p:sp>
      <p:sp>
        <p:nvSpPr>
          <p:cNvPr id="108" name="Google Shape;108;p10"/>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000"/>
              <a:buNone/>
            </a:pPr>
            <a:r>
              <a:rPr lang="nl-NL"/>
              <a:t>Schedelomtrek</a:t>
            </a:r>
            <a:endParaRPr sz="2200"/>
          </a:p>
          <a:p>
            <a:pPr indent="-355600" lvl="0" marL="457200" rtl="0" algn="l">
              <a:lnSpc>
                <a:spcPct val="115000"/>
              </a:lnSpc>
              <a:spcBef>
                <a:spcPts val="0"/>
              </a:spcBef>
              <a:spcAft>
                <a:spcPts val="0"/>
              </a:spcAft>
              <a:buSzPts val="2000"/>
              <a:buChar char="●"/>
            </a:pPr>
            <a:r>
              <a:rPr lang="nl-NL"/>
              <a:t>0-6 weken: minimaal één keer </a:t>
            </a:r>
            <a:endParaRPr/>
          </a:p>
          <a:p>
            <a:pPr indent="-355600" lvl="0" marL="457200" rtl="0" algn="l">
              <a:lnSpc>
                <a:spcPct val="115000"/>
              </a:lnSpc>
              <a:spcBef>
                <a:spcPts val="0"/>
              </a:spcBef>
              <a:spcAft>
                <a:spcPts val="0"/>
              </a:spcAft>
              <a:buSzPts val="2000"/>
              <a:buChar char="●"/>
            </a:pPr>
            <a:r>
              <a:rPr lang="nl-NL"/>
              <a:t>6 weken - 12 maanden: minimaal 3 keer verspreid over het eerste jaar (waarvan minimaal één meting van de schedelomtrek in het tweede halfjaar)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1"/>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Wie voert meting uit</a:t>
            </a:r>
            <a:endParaRPr/>
          </a:p>
        </p:txBody>
      </p:sp>
      <p:sp>
        <p:nvSpPr>
          <p:cNvPr id="114" name="Google Shape;114;p11"/>
          <p:cNvSpPr txBox="1"/>
          <p:nvPr>
            <p:ph idx="1" type="body"/>
          </p:nvPr>
        </p:nvSpPr>
        <p:spPr>
          <a:xfrm>
            <a:off x="311700" y="1274875"/>
            <a:ext cx="8520600" cy="3135900"/>
          </a:xfrm>
          <a:prstGeom prst="rect">
            <a:avLst/>
          </a:prstGeom>
          <a:noFill/>
          <a:ln>
            <a:noFill/>
          </a:ln>
        </p:spPr>
        <p:txBody>
          <a:bodyPr anchorCtr="0" anchor="t" bIns="91425" lIns="91425" spcFirstLastPara="1" rIns="91425" wrap="square" tIns="91425">
            <a:normAutofit/>
          </a:bodyPr>
          <a:lstStyle/>
          <a:p>
            <a:pPr indent="-355600" lvl="0" marL="457200" rtl="0" algn="l">
              <a:lnSpc>
                <a:spcPct val="115000"/>
              </a:lnSpc>
              <a:spcBef>
                <a:spcPts val="0"/>
              </a:spcBef>
              <a:spcAft>
                <a:spcPts val="0"/>
              </a:spcAft>
              <a:buClr>
                <a:srgbClr val="758D9A"/>
              </a:buClr>
              <a:buSzPts val="2000"/>
              <a:buChar char="●"/>
            </a:pPr>
            <a:r>
              <a:rPr lang="nl-NL"/>
              <a:t>JGZ-professionals</a:t>
            </a:r>
            <a:endParaRPr/>
          </a:p>
          <a:p>
            <a:pPr indent="-355600" lvl="0" marL="457200" rtl="0" algn="l">
              <a:lnSpc>
                <a:spcPct val="115000"/>
              </a:lnSpc>
              <a:spcBef>
                <a:spcPts val="0"/>
              </a:spcBef>
              <a:spcAft>
                <a:spcPts val="0"/>
              </a:spcAft>
              <a:buClr>
                <a:srgbClr val="758D9A"/>
              </a:buClr>
              <a:buSzPts val="2000"/>
              <a:buChar char="●"/>
            </a:pPr>
            <a:r>
              <a:rPr lang="nl-NL"/>
              <a:t>Eventueel ouders, na instructie en in bijzijn van JGZ-professional</a:t>
            </a:r>
            <a:endParaRPr/>
          </a:p>
          <a:p>
            <a:pPr indent="-355600" lvl="0" marL="457200" rtl="0" algn="l">
              <a:lnSpc>
                <a:spcPct val="115000"/>
              </a:lnSpc>
              <a:spcBef>
                <a:spcPts val="0"/>
              </a:spcBef>
              <a:spcAft>
                <a:spcPts val="0"/>
              </a:spcAft>
              <a:buClr>
                <a:srgbClr val="758D9A"/>
              </a:buClr>
              <a:buSzPts val="2000"/>
              <a:buChar char="●"/>
            </a:pPr>
            <a:r>
              <a:rPr lang="nl-NL"/>
              <a:t>Thuis meten is onvoldoende betrouwbaar</a:t>
            </a:r>
            <a:endParaRPr/>
          </a:p>
          <a:p>
            <a:pPr indent="0" lvl="0" marL="0" rtl="0" algn="l">
              <a:lnSpc>
                <a:spcPct val="115000"/>
              </a:lnSpc>
              <a:spcBef>
                <a:spcPts val="0"/>
              </a:spcBef>
              <a:spcAft>
                <a:spcPts val="1200"/>
              </a:spcAft>
              <a:buSzPts val="20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2"/>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Lengtemeting ouders</a:t>
            </a:r>
            <a:endParaRPr/>
          </a:p>
        </p:txBody>
      </p:sp>
      <p:sp>
        <p:nvSpPr>
          <p:cNvPr id="120" name="Google Shape;120;p12"/>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a:bodyPr>
          <a:lstStyle/>
          <a:p>
            <a:pPr indent="-355600" lvl="0" marL="457200" rtl="0" algn="l">
              <a:lnSpc>
                <a:spcPct val="115000"/>
              </a:lnSpc>
              <a:spcBef>
                <a:spcPts val="0"/>
              </a:spcBef>
              <a:spcAft>
                <a:spcPts val="0"/>
              </a:spcAft>
              <a:buSzPts val="2000"/>
              <a:buChar char="●"/>
            </a:pPr>
            <a:r>
              <a:rPr lang="nl-NL"/>
              <a:t>Van belang voor inschatten eindlengte (Target Height)</a:t>
            </a:r>
            <a:endParaRPr/>
          </a:p>
          <a:p>
            <a:pPr indent="-355600" lvl="0" marL="457200" rtl="0" algn="l">
              <a:lnSpc>
                <a:spcPct val="115000"/>
              </a:lnSpc>
              <a:spcBef>
                <a:spcPts val="0"/>
              </a:spcBef>
              <a:spcAft>
                <a:spcPts val="0"/>
              </a:spcAft>
              <a:buSzPts val="2000"/>
              <a:buChar char="●"/>
            </a:pPr>
            <a:r>
              <a:rPr lang="nl-NL"/>
              <a:t>Eenmalig lengte biologische ouders meten</a:t>
            </a:r>
            <a:endParaRPr/>
          </a:p>
          <a:p>
            <a:pPr indent="-355600" lvl="0" marL="457200" rtl="0" algn="l">
              <a:lnSpc>
                <a:spcPct val="115000"/>
              </a:lnSpc>
              <a:spcBef>
                <a:spcPts val="0"/>
              </a:spcBef>
              <a:spcAft>
                <a:spcPts val="0"/>
              </a:spcAft>
              <a:buSzPts val="2000"/>
              <a:buChar char="●"/>
            </a:pPr>
            <a:r>
              <a:rPr lang="nl-NL"/>
              <a:t>Bijvoorbeeld tijdens bezoek JGZ in eerste jaar</a:t>
            </a:r>
            <a:endParaRPr/>
          </a:p>
          <a:p>
            <a:pPr indent="-355600" lvl="0" marL="457200" rtl="0" algn="l">
              <a:lnSpc>
                <a:spcPct val="115000"/>
              </a:lnSpc>
              <a:spcBef>
                <a:spcPts val="0"/>
              </a:spcBef>
              <a:spcAft>
                <a:spcPts val="0"/>
              </a:spcAft>
              <a:buSzPts val="2000"/>
              <a:buChar char="●"/>
            </a:pPr>
            <a:r>
              <a:rPr lang="nl-NL"/>
              <a:t>Navragen lengte als meten niet mogelijk is</a:t>
            </a:r>
            <a:endParaRPr/>
          </a:p>
          <a:p>
            <a:pPr indent="-355600" lvl="0" marL="457200" rtl="0" algn="l">
              <a:lnSpc>
                <a:spcPct val="115000"/>
              </a:lnSpc>
              <a:spcBef>
                <a:spcPts val="0"/>
              </a:spcBef>
              <a:spcAft>
                <a:spcPts val="0"/>
              </a:spcAft>
              <a:buSzPts val="2000"/>
              <a:buChar char="●"/>
            </a:pPr>
            <a:r>
              <a:rPr lang="nl-NL"/>
              <a:t>Registreer of de lengte gemeten of anamnestisch verkregen is</a:t>
            </a:r>
            <a:endParaRPr/>
          </a:p>
          <a:p>
            <a:pPr indent="0" lvl="0" marL="0" rtl="0" algn="l">
              <a:lnSpc>
                <a:spcPct val="115000"/>
              </a:lnSpc>
              <a:spcBef>
                <a:spcPts val="0"/>
              </a:spcBef>
              <a:spcAft>
                <a:spcPts val="1200"/>
              </a:spcAft>
              <a:buSzPts val="20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3"/>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Uitvoering lengtemeting, liggend</a:t>
            </a:r>
            <a:endParaRPr/>
          </a:p>
        </p:txBody>
      </p:sp>
      <p:sp>
        <p:nvSpPr>
          <p:cNvPr id="126" name="Google Shape;126;p13"/>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Autofit/>
          </a:bodyPr>
          <a:lstStyle/>
          <a:p>
            <a:pPr indent="0" lvl="0" marL="101600" rtl="0" algn="l">
              <a:lnSpc>
                <a:spcPct val="135000"/>
              </a:lnSpc>
              <a:spcBef>
                <a:spcPts val="0"/>
              </a:spcBef>
              <a:spcAft>
                <a:spcPts val="0"/>
              </a:spcAft>
              <a:buSzPts val="2000"/>
              <a:buNone/>
            </a:pPr>
            <a:r>
              <a:rPr lang="nl-NL" sz="1600"/>
              <a:t>Liggend meten tot 18 maanden, staand vanaf ca. 2 jaar</a:t>
            </a:r>
            <a:endParaRPr/>
          </a:p>
          <a:p>
            <a:pPr indent="0" lvl="0" marL="101600" rtl="0" algn="l">
              <a:lnSpc>
                <a:spcPct val="135000"/>
              </a:lnSpc>
              <a:spcBef>
                <a:spcPts val="0"/>
              </a:spcBef>
              <a:spcAft>
                <a:spcPts val="0"/>
              </a:spcAft>
              <a:buSzPts val="2000"/>
              <a:buNone/>
            </a:pPr>
            <a:r>
              <a:rPr lang="nl-NL" sz="1600"/>
              <a:t>Materiaal: meetbak met hoofdplank en beweegbare voetenplank</a:t>
            </a:r>
            <a:endParaRPr/>
          </a:p>
          <a:p>
            <a:pPr indent="-355600" lvl="0" marL="457200" rtl="0" algn="l">
              <a:lnSpc>
                <a:spcPct val="135000"/>
              </a:lnSpc>
              <a:spcBef>
                <a:spcPts val="0"/>
              </a:spcBef>
              <a:spcAft>
                <a:spcPts val="0"/>
              </a:spcAft>
              <a:buSzPts val="2000"/>
              <a:buChar char="●"/>
            </a:pPr>
            <a:r>
              <a:rPr lang="nl-NL" sz="1600"/>
              <a:t>Geef ouder uitleg over wat er gaat gebeuren</a:t>
            </a:r>
            <a:endParaRPr/>
          </a:p>
          <a:p>
            <a:pPr indent="-355600" lvl="0" marL="457200" rtl="0" algn="l">
              <a:lnSpc>
                <a:spcPct val="135000"/>
              </a:lnSpc>
              <a:spcBef>
                <a:spcPts val="0"/>
              </a:spcBef>
              <a:spcAft>
                <a:spcPts val="0"/>
              </a:spcAft>
              <a:buSzPts val="2000"/>
              <a:buChar char="●"/>
            </a:pPr>
            <a:r>
              <a:rPr lang="nl-NL" sz="1600"/>
              <a:t>Voeten en hoofd van het kind zijn ontbloot, op de rug in de meetbak, hoofd tegen hoofdplank</a:t>
            </a:r>
            <a:endParaRPr/>
          </a:p>
          <a:p>
            <a:pPr indent="-355600" lvl="0" marL="457200" rtl="0" algn="l">
              <a:lnSpc>
                <a:spcPct val="135000"/>
              </a:lnSpc>
              <a:spcBef>
                <a:spcPts val="0"/>
              </a:spcBef>
              <a:spcAft>
                <a:spcPts val="0"/>
              </a:spcAft>
              <a:buSzPts val="2000"/>
              <a:buChar char="●"/>
            </a:pPr>
            <a:r>
              <a:rPr lang="nl-NL" sz="1600"/>
              <a:t>Ouder houdt hoofd van kind tegen hoofdplank, kind kijkt recht naar boven</a:t>
            </a:r>
            <a:endParaRPr/>
          </a:p>
          <a:p>
            <a:pPr indent="-355600" lvl="0" marL="457200" rtl="0" algn="l">
              <a:lnSpc>
                <a:spcPct val="135000"/>
              </a:lnSpc>
              <a:spcBef>
                <a:spcPts val="0"/>
              </a:spcBef>
              <a:spcAft>
                <a:spcPts val="0"/>
              </a:spcAft>
              <a:buSzPts val="2000"/>
              <a:buChar char="●"/>
            </a:pPr>
            <a:r>
              <a:rPr lang="nl-NL" sz="1600"/>
              <a:t>Met een hand benen strekken (geen kracht of ‘doorduwen’</a:t>
            </a:r>
            <a:endParaRPr/>
          </a:p>
          <a:p>
            <a:pPr indent="-355600" lvl="0" marL="457200" rtl="0" algn="l">
              <a:lnSpc>
                <a:spcPct val="135000"/>
              </a:lnSpc>
              <a:spcBef>
                <a:spcPts val="0"/>
              </a:spcBef>
              <a:spcAft>
                <a:spcPts val="0"/>
              </a:spcAft>
              <a:buSzPts val="2000"/>
              <a:buChar char="●"/>
            </a:pPr>
            <a:r>
              <a:rPr lang="nl-NL" sz="1600"/>
              <a:t>Met andere hand beweegbare voetenplank tegen voetzolen schuiven </a:t>
            </a:r>
            <a:endParaRPr/>
          </a:p>
          <a:p>
            <a:pPr indent="-355600" lvl="0" marL="457200" rtl="0" algn="l">
              <a:lnSpc>
                <a:spcPct val="135000"/>
              </a:lnSpc>
              <a:spcBef>
                <a:spcPts val="0"/>
              </a:spcBef>
              <a:spcAft>
                <a:spcPts val="0"/>
              </a:spcAft>
              <a:buSzPts val="2000"/>
              <a:buChar char="●"/>
            </a:pPr>
            <a:r>
              <a:rPr lang="nl-NL" sz="1600"/>
              <a:t>Voeten dienen in 90° te staan ten opzichte van onderbeen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4"/>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Uitvoering lengtemeting, liggend</a:t>
            </a:r>
            <a:endParaRPr/>
          </a:p>
        </p:txBody>
      </p:sp>
      <p:sp>
        <p:nvSpPr>
          <p:cNvPr id="132" name="Google Shape;132;p14"/>
          <p:cNvSpPr txBox="1"/>
          <p:nvPr>
            <p:ph idx="1" type="body"/>
          </p:nvPr>
        </p:nvSpPr>
        <p:spPr>
          <a:xfrm>
            <a:off x="311700" y="1274875"/>
            <a:ext cx="8364940" cy="3135900"/>
          </a:xfrm>
          <a:prstGeom prst="rect">
            <a:avLst/>
          </a:prstGeom>
          <a:noFill/>
          <a:ln>
            <a:noFill/>
          </a:ln>
        </p:spPr>
        <p:txBody>
          <a:bodyPr anchorCtr="0" anchor="t" bIns="91425" lIns="91425" spcFirstLastPara="1" rIns="91425" wrap="square" tIns="91425">
            <a:noAutofit/>
          </a:bodyPr>
          <a:lstStyle/>
          <a:p>
            <a:pPr indent="-355600" lvl="0" marL="457200" rtl="0" algn="l">
              <a:lnSpc>
                <a:spcPct val="135000"/>
              </a:lnSpc>
              <a:spcBef>
                <a:spcPts val="0"/>
              </a:spcBef>
              <a:spcAft>
                <a:spcPts val="0"/>
              </a:spcAft>
              <a:buSzPts val="2000"/>
              <a:buChar char="●"/>
            </a:pPr>
            <a:r>
              <a:rPr lang="nl-NL"/>
              <a:t>Lengte wordt afgelezen tot op 1 mm</a:t>
            </a:r>
            <a:endParaRPr/>
          </a:p>
          <a:p>
            <a:pPr indent="-355600" lvl="0" marL="457200" rtl="0" algn="l">
              <a:lnSpc>
                <a:spcPct val="135000"/>
              </a:lnSpc>
              <a:spcBef>
                <a:spcPts val="0"/>
              </a:spcBef>
              <a:spcAft>
                <a:spcPts val="0"/>
              </a:spcAft>
              <a:buSzPts val="2000"/>
              <a:buChar char="●"/>
            </a:pPr>
            <a:r>
              <a:rPr lang="nl-NL"/>
              <a:t>Niet naar boven afronden </a:t>
            </a:r>
            <a:endParaRPr/>
          </a:p>
          <a:p>
            <a:pPr indent="-355600" lvl="0" marL="457200" rtl="0" algn="l">
              <a:lnSpc>
                <a:spcPct val="135000"/>
              </a:lnSpc>
              <a:spcBef>
                <a:spcPts val="0"/>
              </a:spcBef>
              <a:spcAft>
                <a:spcPts val="0"/>
              </a:spcAft>
              <a:buSzPts val="2000"/>
              <a:buChar char="●"/>
            </a:pPr>
            <a:r>
              <a:rPr lang="nl-NL"/>
              <a:t>Meting is nooit 100% nauwkeurig</a:t>
            </a:r>
            <a:endParaRPr/>
          </a:p>
          <a:p>
            <a:pPr indent="-355600" lvl="0" marL="457200" rtl="0" algn="l">
              <a:lnSpc>
                <a:spcPct val="135000"/>
              </a:lnSpc>
              <a:spcBef>
                <a:spcPts val="0"/>
              </a:spcBef>
              <a:spcAft>
                <a:spcPts val="0"/>
              </a:spcAft>
              <a:buSzPts val="2000"/>
              <a:buChar char="●"/>
            </a:pPr>
            <a:r>
              <a:rPr lang="nl-NL"/>
              <a:t>Vaker meten en middelen van de gevonden waarde wordt niet aanbevolen</a:t>
            </a:r>
            <a:endParaRPr/>
          </a:p>
          <a:p>
            <a:pPr indent="-355600" lvl="0" marL="457200" rtl="0" algn="l">
              <a:lnSpc>
                <a:spcPct val="135000"/>
              </a:lnSpc>
              <a:spcBef>
                <a:spcPts val="0"/>
              </a:spcBef>
              <a:spcAft>
                <a:spcPts val="0"/>
              </a:spcAft>
              <a:buSzPts val="2000"/>
              <a:buChar char="●"/>
            </a:pPr>
            <a:r>
              <a:rPr lang="nl-NL"/>
              <a:t>Registreer gevonden waarde in DD JGZ</a:t>
            </a:r>
            <a:endParaRPr/>
          </a:p>
          <a:p>
            <a:pPr indent="-355600" lvl="0" marL="457200" rtl="0" algn="l">
              <a:lnSpc>
                <a:spcPct val="135000"/>
              </a:lnSpc>
              <a:spcBef>
                <a:spcPts val="0"/>
              </a:spcBef>
              <a:spcAft>
                <a:spcPts val="0"/>
              </a:spcAft>
              <a:buSzPts val="2000"/>
              <a:buChar char="●"/>
            </a:pPr>
            <a:r>
              <a:rPr lang="nl-NL"/>
              <a:t>Registreer methode lengtemeting (liggend of staand) in DD JGZ</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5"/>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Uitvoering lengtemeting, staand</a:t>
            </a:r>
            <a:endParaRPr/>
          </a:p>
        </p:txBody>
      </p:sp>
      <p:sp>
        <p:nvSpPr>
          <p:cNvPr id="138" name="Google Shape;138;p15"/>
          <p:cNvSpPr txBox="1"/>
          <p:nvPr>
            <p:ph idx="1" type="body"/>
          </p:nvPr>
        </p:nvSpPr>
        <p:spPr>
          <a:xfrm>
            <a:off x="311700" y="1132710"/>
            <a:ext cx="7865100" cy="3135900"/>
          </a:xfrm>
          <a:prstGeom prst="rect">
            <a:avLst/>
          </a:prstGeom>
          <a:noFill/>
          <a:ln>
            <a:noFill/>
          </a:ln>
        </p:spPr>
        <p:txBody>
          <a:bodyPr anchorCtr="0" anchor="t" bIns="91425" lIns="91425" spcFirstLastPara="1" rIns="91425" wrap="square" tIns="91425">
            <a:noAutofit/>
          </a:bodyPr>
          <a:lstStyle/>
          <a:p>
            <a:pPr indent="0" lvl="0" marL="101600" rtl="0" algn="l">
              <a:lnSpc>
                <a:spcPct val="135000"/>
              </a:lnSpc>
              <a:spcBef>
                <a:spcPts val="0"/>
              </a:spcBef>
              <a:spcAft>
                <a:spcPts val="0"/>
              </a:spcAft>
              <a:buSzPts val="2000"/>
              <a:buNone/>
            </a:pPr>
            <a:r>
              <a:rPr lang="nl-NL" sz="1600"/>
              <a:t>Staand meten vanaf ca. 2 jaar</a:t>
            </a:r>
            <a:endParaRPr/>
          </a:p>
          <a:p>
            <a:pPr indent="0" lvl="0" marL="101600" rtl="0" algn="l">
              <a:lnSpc>
                <a:spcPct val="135000"/>
              </a:lnSpc>
              <a:spcBef>
                <a:spcPts val="0"/>
              </a:spcBef>
              <a:spcAft>
                <a:spcPts val="0"/>
              </a:spcAft>
              <a:buSzPts val="2000"/>
              <a:buNone/>
            </a:pPr>
            <a:r>
              <a:rPr lang="nl-NL" sz="1600"/>
              <a:t>Materiaal: microtoise of stadiometer</a:t>
            </a:r>
            <a:endParaRPr/>
          </a:p>
          <a:p>
            <a:pPr indent="-355600" lvl="0" marL="457200" rtl="0" algn="l">
              <a:lnSpc>
                <a:spcPct val="135000"/>
              </a:lnSpc>
              <a:spcBef>
                <a:spcPts val="0"/>
              </a:spcBef>
              <a:spcAft>
                <a:spcPts val="0"/>
              </a:spcAft>
              <a:buSzPts val="2000"/>
              <a:buChar char="●"/>
            </a:pPr>
            <a:r>
              <a:rPr lang="nl-NL" sz="1600"/>
              <a:t>Geef ouder/kind uitleg over wat er gaat gebeuren</a:t>
            </a:r>
            <a:endParaRPr/>
          </a:p>
          <a:p>
            <a:pPr indent="-355600" lvl="0" marL="457200" rtl="0" algn="l">
              <a:lnSpc>
                <a:spcPct val="135000"/>
              </a:lnSpc>
              <a:spcBef>
                <a:spcPts val="0"/>
              </a:spcBef>
              <a:spcAft>
                <a:spcPts val="0"/>
              </a:spcAft>
              <a:buSzPts val="2000"/>
              <a:buChar char="●"/>
            </a:pPr>
            <a:r>
              <a:rPr lang="nl-NL" sz="1600"/>
              <a:t>Voeten en hoofd van kind zijn ontbloot</a:t>
            </a:r>
            <a:endParaRPr/>
          </a:p>
          <a:p>
            <a:pPr indent="-355600" lvl="0" marL="457200" rtl="0" algn="l">
              <a:lnSpc>
                <a:spcPct val="135000"/>
              </a:lnSpc>
              <a:spcBef>
                <a:spcPts val="0"/>
              </a:spcBef>
              <a:spcAft>
                <a:spcPts val="0"/>
              </a:spcAft>
              <a:buSzPts val="2000"/>
              <a:buChar char="●"/>
            </a:pPr>
            <a:r>
              <a:rPr lang="nl-NL" sz="1600"/>
              <a:t>Kind staat recht onder de microtoise/stadiometer, kijkt recht vooruit</a:t>
            </a:r>
            <a:endParaRPr/>
          </a:p>
          <a:p>
            <a:pPr indent="-355600" lvl="0" marL="457200" rtl="0" algn="l">
              <a:lnSpc>
                <a:spcPct val="135000"/>
              </a:lnSpc>
              <a:spcBef>
                <a:spcPts val="0"/>
              </a:spcBef>
              <a:spcAft>
                <a:spcPts val="0"/>
              </a:spcAft>
              <a:buSzPts val="2000"/>
              <a:buChar char="●"/>
            </a:pPr>
            <a:r>
              <a:rPr lang="nl-NL" sz="1600"/>
              <a:t>Hakken, billen, schouders en achterhoofd tegen de muur. Enkels raken elkaar, voeten staan in ongeveer 45° (enigszins naar buiten)</a:t>
            </a:r>
            <a:endParaRPr/>
          </a:p>
          <a:p>
            <a:pPr indent="-355600" lvl="0" marL="457200" rtl="0" algn="l">
              <a:lnSpc>
                <a:spcPct val="115000"/>
              </a:lnSpc>
              <a:spcBef>
                <a:spcPts val="0"/>
              </a:spcBef>
              <a:spcAft>
                <a:spcPts val="0"/>
              </a:spcAft>
              <a:buSzPts val="2000"/>
              <a:buChar char="●"/>
            </a:pPr>
            <a:r>
              <a:rPr lang="nl-NL" sz="1600"/>
              <a:t>Laat kind de rug strekken, bijvoorbeeld door te vragen of het kind diep wil inademen</a:t>
            </a:r>
            <a:endParaRPr/>
          </a:p>
          <a:p>
            <a:pPr indent="-355600" lvl="0" marL="457200" rtl="0" algn="l">
              <a:lnSpc>
                <a:spcPct val="115000"/>
              </a:lnSpc>
              <a:spcBef>
                <a:spcPts val="0"/>
              </a:spcBef>
              <a:spcAft>
                <a:spcPts val="0"/>
              </a:spcAft>
              <a:buSzPts val="2000"/>
              <a:buChar char="●"/>
            </a:pPr>
            <a:r>
              <a:rPr lang="nl-NL" sz="1600"/>
              <a:t>Schuif microtoise/stadiometer zo dicht mogelijk op het hoofd</a:t>
            </a:r>
            <a:endParaRPr/>
          </a:p>
          <a:p>
            <a:pPr indent="-355600" lvl="0" marL="457200" rtl="0" algn="l">
              <a:lnSpc>
                <a:spcPct val="115000"/>
              </a:lnSpc>
              <a:spcBef>
                <a:spcPts val="0"/>
              </a:spcBef>
              <a:spcAft>
                <a:spcPts val="0"/>
              </a:spcAft>
              <a:buSzPts val="2000"/>
              <a:buChar char="●"/>
            </a:pPr>
            <a:r>
              <a:rPr lang="nl-NL" sz="1600"/>
              <a:t>Controleer nog eens of het kind in de goede positie staat</a:t>
            </a:r>
            <a:endParaRPr/>
          </a:p>
          <a:p>
            <a:pPr indent="-228600" lvl="0" marL="457200" rtl="0" algn="l">
              <a:lnSpc>
                <a:spcPct val="135000"/>
              </a:lnSpc>
              <a:spcBef>
                <a:spcPts val="0"/>
              </a:spcBef>
              <a:spcAft>
                <a:spcPts val="0"/>
              </a:spcAft>
              <a:buSzPts val="2000"/>
              <a:buNone/>
            </a:pPr>
            <a:r>
              <a:t/>
            </a:r>
            <a:endParaRPr sz="1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6"/>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Uitvoering lengtemeting, staand</a:t>
            </a:r>
            <a:endParaRPr/>
          </a:p>
        </p:txBody>
      </p:sp>
      <p:sp>
        <p:nvSpPr>
          <p:cNvPr id="144" name="Google Shape;144;p16"/>
          <p:cNvSpPr txBox="1"/>
          <p:nvPr>
            <p:ph idx="1" type="body"/>
          </p:nvPr>
        </p:nvSpPr>
        <p:spPr>
          <a:xfrm>
            <a:off x="311700" y="1274875"/>
            <a:ext cx="8520600" cy="3135900"/>
          </a:xfrm>
          <a:prstGeom prst="rect">
            <a:avLst/>
          </a:prstGeom>
          <a:noFill/>
          <a:ln>
            <a:noFill/>
          </a:ln>
        </p:spPr>
        <p:txBody>
          <a:bodyPr anchorCtr="0" anchor="t" bIns="91425" lIns="91425" spcFirstLastPara="1" rIns="91425" wrap="square" tIns="91425">
            <a:noAutofit/>
          </a:bodyPr>
          <a:lstStyle/>
          <a:p>
            <a:pPr indent="-355600" lvl="0" marL="457200" rtl="0" algn="l">
              <a:lnSpc>
                <a:spcPct val="135000"/>
              </a:lnSpc>
              <a:spcBef>
                <a:spcPts val="0"/>
              </a:spcBef>
              <a:spcAft>
                <a:spcPts val="0"/>
              </a:spcAft>
              <a:buSzPts val="2000"/>
              <a:buChar char="●"/>
            </a:pPr>
            <a:r>
              <a:rPr lang="nl-NL"/>
              <a:t>Lengte wordt afgelezen tot op 1 mm</a:t>
            </a:r>
            <a:endParaRPr/>
          </a:p>
          <a:p>
            <a:pPr indent="-355600" lvl="0" marL="457200" rtl="0" algn="l">
              <a:lnSpc>
                <a:spcPct val="135000"/>
              </a:lnSpc>
              <a:spcBef>
                <a:spcPts val="0"/>
              </a:spcBef>
              <a:spcAft>
                <a:spcPts val="0"/>
              </a:spcAft>
              <a:buSzPts val="2000"/>
              <a:buChar char="●"/>
            </a:pPr>
            <a:r>
              <a:rPr lang="nl-NL"/>
              <a:t>Niet naar boven afronden </a:t>
            </a:r>
            <a:endParaRPr/>
          </a:p>
          <a:p>
            <a:pPr indent="-355600" lvl="0" marL="457200" rtl="0" algn="l">
              <a:lnSpc>
                <a:spcPct val="135000"/>
              </a:lnSpc>
              <a:spcBef>
                <a:spcPts val="0"/>
              </a:spcBef>
              <a:spcAft>
                <a:spcPts val="0"/>
              </a:spcAft>
              <a:buSzPts val="2000"/>
              <a:buChar char="●"/>
            </a:pPr>
            <a:r>
              <a:rPr lang="nl-NL"/>
              <a:t>Meting is nooit 100% nauwkeurig</a:t>
            </a:r>
            <a:endParaRPr/>
          </a:p>
          <a:p>
            <a:pPr indent="-355600" lvl="0" marL="457200" rtl="0" algn="l">
              <a:lnSpc>
                <a:spcPct val="135000"/>
              </a:lnSpc>
              <a:spcBef>
                <a:spcPts val="0"/>
              </a:spcBef>
              <a:spcAft>
                <a:spcPts val="0"/>
              </a:spcAft>
              <a:buSzPts val="2000"/>
              <a:buChar char="●"/>
            </a:pPr>
            <a:r>
              <a:rPr lang="nl-NL"/>
              <a:t>Vaker meten en middelen van de gevonden waarde wordt niet aanbevolen</a:t>
            </a:r>
            <a:endParaRPr/>
          </a:p>
          <a:p>
            <a:pPr indent="-355600" lvl="0" marL="457200" rtl="0" algn="l">
              <a:lnSpc>
                <a:spcPct val="135000"/>
              </a:lnSpc>
              <a:spcBef>
                <a:spcPts val="0"/>
              </a:spcBef>
              <a:spcAft>
                <a:spcPts val="0"/>
              </a:spcAft>
              <a:buSzPts val="2000"/>
              <a:buChar char="●"/>
            </a:pPr>
            <a:r>
              <a:rPr lang="nl-NL"/>
              <a:t>Registreer gevonden waarde in DD JGZ</a:t>
            </a:r>
            <a:endParaRPr/>
          </a:p>
          <a:p>
            <a:pPr indent="-355600" lvl="0" marL="457200" rtl="0" algn="l">
              <a:lnSpc>
                <a:spcPct val="135000"/>
              </a:lnSpc>
              <a:spcBef>
                <a:spcPts val="0"/>
              </a:spcBef>
              <a:spcAft>
                <a:spcPts val="0"/>
              </a:spcAft>
              <a:buSzPts val="2000"/>
              <a:buChar char="●"/>
            </a:pPr>
            <a:r>
              <a:rPr lang="nl-NL"/>
              <a:t>Registreer methode lengtemeting (liggend of staand) in DD JGZ</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7"/>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Uitvoering gewichtmeting</a:t>
            </a:r>
            <a:endParaRPr/>
          </a:p>
        </p:txBody>
      </p:sp>
      <p:sp>
        <p:nvSpPr>
          <p:cNvPr id="150" name="Google Shape;150;p17"/>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2000"/>
              <a:buNone/>
            </a:pPr>
            <a:r>
              <a:rPr lang="nl-NL"/>
              <a:t>Materiaal: </a:t>
            </a:r>
            <a:endParaRPr/>
          </a:p>
          <a:p>
            <a:pPr indent="-355600" lvl="0" marL="457200" rtl="0" algn="l">
              <a:lnSpc>
                <a:spcPct val="135000"/>
              </a:lnSpc>
              <a:spcBef>
                <a:spcPts val="1200"/>
              </a:spcBef>
              <a:spcAft>
                <a:spcPts val="0"/>
              </a:spcAft>
              <a:buSzPts val="2000"/>
              <a:buChar char="●"/>
            </a:pPr>
            <a:r>
              <a:rPr lang="nl-NL"/>
              <a:t>Mechanische of elektronische (baby)weegschaal, unster bij huisbezoek</a:t>
            </a:r>
            <a:endParaRPr/>
          </a:p>
          <a:p>
            <a:pPr indent="-355600" lvl="0" marL="457200" rtl="0" algn="l">
              <a:lnSpc>
                <a:spcPct val="135000"/>
              </a:lnSpc>
              <a:spcBef>
                <a:spcPts val="0"/>
              </a:spcBef>
              <a:spcAft>
                <a:spcPts val="0"/>
              </a:spcAft>
              <a:buSzPts val="2000"/>
              <a:buChar char="●"/>
            </a:pPr>
            <a:r>
              <a:rPr lang="nl-NL"/>
              <a:t>IJkklasse III of hoger</a:t>
            </a:r>
            <a:endParaRPr/>
          </a:p>
          <a:p>
            <a:pPr indent="-355600" lvl="0" marL="457200" rtl="0" algn="l">
              <a:lnSpc>
                <a:spcPct val="135000"/>
              </a:lnSpc>
              <a:spcBef>
                <a:spcPts val="0"/>
              </a:spcBef>
              <a:spcAft>
                <a:spcPts val="0"/>
              </a:spcAft>
              <a:buSzPts val="2000"/>
              <a:buChar char="●"/>
            </a:pPr>
            <a:r>
              <a:rPr lang="nl-NL"/>
              <a:t>Regelmatig (bijvoorbeeld (2-)jaarlijks) laten ijken</a:t>
            </a:r>
            <a:endParaRPr/>
          </a:p>
          <a:p>
            <a:pPr indent="0" lvl="0" marL="0" rtl="0" algn="l">
              <a:lnSpc>
                <a:spcPct val="115000"/>
              </a:lnSpc>
              <a:spcBef>
                <a:spcPts val="0"/>
              </a:spcBef>
              <a:spcAft>
                <a:spcPts val="1200"/>
              </a:spcAft>
              <a:buSzPts val="20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8"/>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Uitvoering gewichtmeting, liggend (</a:t>
            </a:r>
            <a:r>
              <a:rPr lang="nl-NL"/>
              <a:t>1/2</a:t>
            </a:r>
            <a:r>
              <a:rPr lang="nl-NL"/>
              <a:t>)</a:t>
            </a:r>
            <a:endParaRPr/>
          </a:p>
        </p:txBody>
      </p:sp>
      <p:sp>
        <p:nvSpPr>
          <p:cNvPr id="156" name="Google Shape;156;p18"/>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a:bodyPr>
          <a:lstStyle/>
          <a:p>
            <a:pPr indent="-355600" lvl="0" marL="457200" rtl="0" algn="l">
              <a:lnSpc>
                <a:spcPct val="115000"/>
              </a:lnSpc>
              <a:spcBef>
                <a:spcPts val="0"/>
              </a:spcBef>
              <a:spcAft>
                <a:spcPts val="0"/>
              </a:spcAft>
              <a:buSzPts val="2000"/>
              <a:buChar char="●"/>
            </a:pPr>
            <a:r>
              <a:rPr lang="nl-NL"/>
              <a:t>Controleer of weegschaal op 0 staat</a:t>
            </a:r>
            <a:endParaRPr/>
          </a:p>
          <a:p>
            <a:pPr indent="-355600" lvl="0" marL="457200" rtl="0" algn="l">
              <a:lnSpc>
                <a:spcPct val="115000"/>
              </a:lnSpc>
              <a:spcBef>
                <a:spcPts val="0"/>
              </a:spcBef>
              <a:spcAft>
                <a:spcPts val="0"/>
              </a:spcAft>
              <a:buSzPts val="2000"/>
              <a:buChar char="●"/>
            </a:pPr>
            <a:r>
              <a:rPr lang="nl-NL"/>
              <a:t>Zuigelingen zijn ontkleed, eventueel droge luier aan (het gewicht van de droge luier dient te worden afgetrokken van het gewicht)</a:t>
            </a:r>
            <a:endParaRPr/>
          </a:p>
          <a:p>
            <a:pPr indent="-355600" lvl="0" marL="457200" rtl="0" algn="l">
              <a:lnSpc>
                <a:spcPct val="115000"/>
              </a:lnSpc>
              <a:spcBef>
                <a:spcPts val="0"/>
              </a:spcBef>
              <a:spcAft>
                <a:spcPts val="0"/>
              </a:spcAft>
              <a:buSzPts val="2000"/>
              <a:buChar char="●"/>
            </a:pPr>
            <a:r>
              <a:rPr lang="nl-NL"/>
              <a:t>Plaats zuigeling op de weegschaal (liggend of zittend)</a:t>
            </a:r>
            <a:endParaRPr/>
          </a:p>
          <a:p>
            <a:pPr indent="-355600" lvl="0" marL="457200" rtl="0" algn="l">
              <a:lnSpc>
                <a:spcPct val="115000"/>
              </a:lnSpc>
              <a:spcBef>
                <a:spcPts val="0"/>
              </a:spcBef>
              <a:spcAft>
                <a:spcPts val="0"/>
              </a:spcAft>
              <a:buSzPts val="2000"/>
              <a:buChar char="●"/>
            </a:pPr>
            <a:r>
              <a:rPr lang="nl-NL"/>
              <a:t>Controleer of kind stilligt/zit, niks in de handen houdt en zich nergens aan vast houdt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9"/>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Uitvoering gewichtmeting, liggend (2/2)</a:t>
            </a:r>
            <a:endParaRPr/>
          </a:p>
        </p:txBody>
      </p:sp>
      <p:sp>
        <p:nvSpPr>
          <p:cNvPr id="162" name="Google Shape;162;p19"/>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a:bodyPr>
          <a:lstStyle/>
          <a:p>
            <a:pPr indent="-355600" lvl="0" marL="457200" rtl="0" algn="l">
              <a:lnSpc>
                <a:spcPct val="115000"/>
              </a:lnSpc>
              <a:spcBef>
                <a:spcPts val="0"/>
              </a:spcBef>
              <a:spcAft>
                <a:spcPts val="0"/>
              </a:spcAft>
              <a:buSzPts val="2000"/>
              <a:buChar char="●"/>
            </a:pPr>
            <a:r>
              <a:rPr lang="nl-NL"/>
              <a:t>Lees het gewicht af</a:t>
            </a:r>
            <a:endParaRPr/>
          </a:p>
          <a:p>
            <a:pPr indent="-355600" lvl="0" marL="457200" rtl="0" algn="l">
              <a:lnSpc>
                <a:spcPct val="115000"/>
              </a:lnSpc>
              <a:spcBef>
                <a:spcPts val="0"/>
              </a:spcBef>
              <a:spcAft>
                <a:spcPts val="0"/>
              </a:spcAft>
              <a:buSzPts val="2000"/>
              <a:buChar char="●"/>
            </a:pPr>
            <a:r>
              <a:rPr lang="nl-NL"/>
              <a:t>Gewicht wordt afgelezen tot op laatste volledige 10 gram</a:t>
            </a:r>
            <a:endParaRPr/>
          </a:p>
          <a:p>
            <a:pPr indent="-355600" lvl="0" marL="457200" rtl="0" algn="l">
              <a:lnSpc>
                <a:spcPct val="135000"/>
              </a:lnSpc>
              <a:spcBef>
                <a:spcPts val="0"/>
              </a:spcBef>
              <a:spcAft>
                <a:spcPts val="0"/>
              </a:spcAft>
              <a:buSzPts val="2000"/>
              <a:buChar char="●"/>
            </a:pPr>
            <a:r>
              <a:rPr lang="nl-NL"/>
              <a:t>Niet naar boven afronden </a:t>
            </a:r>
            <a:endParaRPr/>
          </a:p>
          <a:p>
            <a:pPr indent="-355600" lvl="0" marL="457200" rtl="0" algn="l">
              <a:lnSpc>
                <a:spcPct val="135000"/>
              </a:lnSpc>
              <a:spcBef>
                <a:spcPts val="0"/>
              </a:spcBef>
              <a:spcAft>
                <a:spcPts val="0"/>
              </a:spcAft>
              <a:buSzPts val="2000"/>
              <a:buChar char="●"/>
            </a:pPr>
            <a:r>
              <a:rPr lang="nl-NL"/>
              <a:t>Meting is nooit 100% nauwkeurig</a:t>
            </a:r>
            <a:endParaRPr/>
          </a:p>
          <a:p>
            <a:pPr indent="-355600" lvl="0" marL="457200" rtl="0" algn="l">
              <a:lnSpc>
                <a:spcPct val="135000"/>
              </a:lnSpc>
              <a:spcBef>
                <a:spcPts val="0"/>
              </a:spcBef>
              <a:spcAft>
                <a:spcPts val="0"/>
              </a:spcAft>
              <a:buSzPts val="2000"/>
              <a:buChar char="●"/>
            </a:pPr>
            <a:r>
              <a:rPr lang="nl-NL"/>
              <a:t>Vaker meten en middelen van de gevonden waarde wordt niet aanbevolen</a:t>
            </a:r>
            <a:endParaRPr/>
          </a:p>
          <a:p>
            <a:pPr indent="-355600" lvl="0" marL="457200" rtl="0" algn="l">
              <a:lnSpc>
                <a:spcPct val="135000"/>
              </a:lnSpc>
              <a:spcBef>
                <a:spcPts val="0"/>
              </a:spcBef>
              <a:spcAft>
                <a:spcPts val="0"/>
              </a:spcAft>
              <a:buSzPts val="2000"/>
              <a:buChar char="●"/>
            </a:pPr>
            <a:r>
              <a:rPr lang="nl-NL"/>
              <a:t>Registreer gevonden waarde in DD JGZ</a:t>
            </a:r>
            <a:endParaRPr/>
          </a:p>
          <a:p>
            <a:pPr indent="0" lvl="0" marL="0" rtl="0" algn="l">
              <a:lnSpc>
                <a:spcPct val="115000"/>
              </a:lnSpc>
              <a:spcBef>
                <a:spcPts val="0"/>
              </a:spcBef>
              <a:spcAft>
                <a:spcPts val="1200"/>
              </a:spcAft>
              <a:buSzPts val="20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2"/>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Colofon</a:t>
            </a:r>
            <a:endParaRPr/>
          </a:p>
        </p:txBody>
      </p:sp>
      <p:sp>
        <p:nvSpPr>
          <p:cNvPr id="58" name="Google Shape;58;p2"/>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a:bodyPr>
          <a:lstStyle/>
          <a:p>
            <a:pPr indent="-355600" lvl="0" marL="457200" rtl="0" algn="l">
              <a:lnSpc>
                <a:spcPct val="115000"/>
              </a:lnSpc>
              <a:spcBef>
                <a:spcPts val="0"/>
              </a:spcBef>
              <a:spcAft>
                <a:spcPts val="0"/>
              </a:spcAft>
              <a:buSzPts val="2000"/>
              <a:buChar char="●"/>
            </a:pPr>
            <a:r>
              <a:rPr lang="nl-NL"/>
              <a:t>Auteur: </a:t>
            </a:r>
            <a:r>
              <a:rPr b="1" lang="nl-NL"/>
              <a:t> </a:t>
            </a:r>
            <a:r>
              <a:rPr lang="nl-NL"/>
              <a:t>J. Deurloo (TNO)</a:t>
            </a:r>
            <a:endParaRPr/>
          </a:p>
          <a:p>
            <a:pPr indent="-355600" lvl="0" marL="457200" rtl="0" algn="l">
              <a:lnSpc>
                <a:spcPct val="115000"/>
              </a:lnSpc>
              <a:spcBef>
                <a:spcPts val="0"/>
              </a:spcBef>
              <a:spcAft>
                <a:spcPts val="0"/>
              </a:spcAft>
              <a:buSzPts val="2000"/>
              <a:buChar char="●"/>
            </a:pPr>
            <a:r>
              <a:rPr lang="nl-NL"/>
              <a:t>Cluster-subgroep: J. Tersteeg (jeugdarts), K.Grotenbreg (jeugdverpleegkundige), J.Veenstra (doktersassistent), H.Vlaardingerbroek (kinderarts)</a:t>
            </a:r>
            <a:endParaRPr/>
          </a:p>
          <a:p>
            <a:pPr indent="-355600" lvl="0" marL="457200" rtl="0" algn="l">
              <a:lnSpc>
                <a:spcPct val="115000"/>
              </a:lnSpc>
              <a:spcBef>
                <a:spcPts val="0"/>
              </a:spcBef>
              <a:spcAft>
                <a:spcPts val="0"/>
              </a:spcAft>
              <a:buSzPts val="2000"/>
              <a:buChar char="●"/>
            </a:pPr>
            <a:r>
              <a:rPr lang="nl-NL"/>
              <a:t>Publicatie datum: 3 februari 2026</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0"/>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Uitvoering gewichtmeting, staand (1/2)</a:t>
            </a:r>
            <a:endParaRPr/>
          </a:p>
        </p:txBody>
      </p:sp>
      <p:sp>
        <p:nvSpPr>
          <p:cNvPr id="168" name="Google Shape;168;p20"/>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a:bodyPr>
          <a:lstStyle/>
          <a:p>
            <a:pPr indent="-355600" lvl="0" marL="457200" rtl="0" algn="l">
              <a:lnSpc>
                <a:spcPct val="115000"/>
              </a:lnSpc>
              <a:spcBef>
                <a:spcPts val="0"/>
              </a:spcBef>
              <a:spcAft>
                <a:spcPts val="0"/>
              </a:spcAft>
              <a:buSzPts val="2000"/>
              <a:buChar char="●"/>
            </a:pPr>
            <a:r>
              <a:rPr lang="nl-NL"/>
              <a:t>Controleer of weegschaal op 0 staat</a:t>
            </a:r>
            <a:endParaRPr/>
          </a:p>
          <a:p>
            <a:pPr indent="-355600" lvl="0" marL="457200" rtl="0" algn="l">
              <a:lnSpc>
                <a:spcPct val="115000"/>
              </a:lnSpc>
              <a:spcBef>
                <a:spcPts val="0"/>
              </a:spcBef>
              <a:spcAft>
                <a:spcPts val="0"/>
              </a:spcAft>
              <a:buSzPts val="2000"/>
              <a:buChar char="●"/>
            </a:pPr>
            <a:r>
              <a:rPr lang="nl-NL"/>
              <a:t>Tot 6 jaar: kind zo mogelijk in ondergoed wegen, mits er een ouder aanwezig is. Als dit niet haalbaar is dan wordt gewogen zonder schoenen</a:t>
            </a:r>
            <a:endParaRPr/>
          </a:p>
          <a:p>
            <a:pPr indent="-355600" lvl="0" marL="457200" rtl="0" algn="l">
              <a:lnSpc>
                <a:spcPct val="115000"/>
              </a:lnSpc>
              <a:spcBef>
                <a:spcPts val="0"/>
              </a:spcBef>
              <a:spcAft>
                <a:spcPts val="0"/>
              </a:spcAft>
              <a:buSzPts val="2000"/>
              <a:buChar char="●"/>
            </a:pPr>
            <a:r>
              <a:rPr lang="nl-NL"/>
              <a:t>Laat kind op de weegschaal stappen</a:t>
            </a:r>
            <a:endParaRPr/>
          </a:p>
          <a:p>
            <a:pPr indent="-355600" lvl="0" marL="457200" rtl="0" algn="l">
              <a:lnSpc>
                <a:spcPct val="115000"/>
              </a:lnSpc>
              <a:spcBef>
                <a:spcPts val="0"/>
              </a:spcBef>
              <a:spcAft>
                <a:spcPts val="0"/>
              </a:spcAft>
              <a:buSzPts val="2000"/>
              <a:buChar char="●"/>
            </a:pPr>
            <a:r>
              <a:rPr lang="nl-NL"/>
              <a:t>Controleer of kind stil staat, niks in de handen houdt en zich nergens aan vast houdt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1"/>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Uitvoering gewichtmeting, staand (2/2)</a:t>
            </a:r>
            <a:endParaRPr/>
          </a:p>
        </p:txBody>
      </p:sp>
      <p:sp>
        <p:nvSpPr>
          <p:cNvPr id="174" name="Google Shape;174;p21"/>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fontScale="92500" lnSpcReduction="20000"/>
          </a:bodyPr>
          <a:lstStyle/>
          <a:p>
            <a:pPr indent="-355600" lvl="0" marL="457200" rtl="0" algn="l">
              <a:lnSpc>
                <a:spcPct val="115000"/>
              </a:lnSpc>
              <a:spcBef>
                <a:spcPts val="0"/>
              </a:spcBef>
              <a:spcAft>
                <a:spcPts val="0"/>
              </a:spcAft>
              <a:buSzPct val="108108"/>
              <a:buChar char="●"/>
            </a:pPr>
            <a:r>
              <a:rPr lang="nl-NL"/>
              <a:t>Lees het gewicht af</a:t>
            </a:r>
            <a:endParaRPr/>
          </a:p>
          <a:p>
            <a:pPr indent="-355600" lvl="0" marL="457200" rtl="0" algn="l">
              <a:lnSpc>
                <a:spcPct val="115000"/>
              </a:lnSpc>
              <a:spcBef>
                <a:spcPts val="0"/>
              </a:spcBef>
              <a:spcAft>
                <a:spcPts val="0"/>
              </a:spcAft>
              <a:buSzPct val="108108"/>
              <a:buChar char="●"/>
            </a:pPr>
            <a:r>
              <a:rPr lang="nl-NL"/>
              <a:t>Gewicht wordt afgelezen tot op laatste volledige 100 gram</a:t>
            </a:r>
            <a:endParaRPr/>
          </a:p>
          <a:p>
            <a:pPr indent="-355600" lvl="0" marL="457200" rtl="0" algn="l">
              <a:lnSpc>
                <a:spcPct val="135000"/>
              </a:lnSpc>
              <a:spcBef>
                <a:spcPts val="0"/>
              </a:spcBef>
              <a:spcAft>
                <a:spcPts val="0"/>
              </a:spcAft>
              <a:buSzPct val="108108"/>
              <a:buChar char="●"/>
            </a:pPr>
            <a:r>
              <a:rPr lang="nl-NL"/>
              <a:t>Niet naar boven afronden</a:t>
            </a:r>
            <a:endParaRPr/>
          </a:p>
          <a:p>
            <a:pPr indent="-355600" lvl="0" marL="457200" rtl="0" algn="l">
              <a:lnSpc>
                <a:spcPct val="135000"/>
              </a:lnSpc>
              <a:spcBef>
                <a:spcPts val="0"/>
              </a:spcBef>
              <a:spcAft>
                <a:spcPts val="0"/>
              </a:spcAft>
              <a:buSzPct val="108108"/>
              <a:buChar char="●"/>
            </a:pPr>
            <a:r>
              <a:rPr lang="nl-NL"/>
              <a:t>Geen correctie toepassen voor kleding </a:t>
            </a:r>
            <a:endParaRPr/>
          </a:p>
          <a:p>
            <a:pPr indent="-355600" lvl="0" marL="457200" rtl="0" algn="l">
              <a:lnSpc>
                <a:spcPct val="135000"/>
              </a:lnSpc>
              <a:spcBef>
                <a:spcPts val="0"/>
              </a:spcBef>
              <a:spcAft>
                <a:spcPts val="0"/>
              </a:spcAft>
              <a:buSzPct val="108108"/>
              <a:buChar char="●"/>
            </a:pPr>
            <a:r>
              <a:rPr lang="nl-NL"/>
              <a:t>Meting is nooit 100% nauwkeurig</a:t>
            </a:r>
            <a:endParaRPr/>
          </a:p>
          <a:p>
            <a:pPr indent="-355600" lvl="0" marL="457200" rtl="0" algn="l">
              <a:lnSpc>
                <a:spcPct val="135000"/>
              </a:lnSpc>
              <a:spcBef>
                <a:spcPts val="0"/>
              </a:spcBef>
              <a:spcAft>
                <a:spcPts val="0"/>
              </a:spcAft>
              <a:buSzPct val="108108"/>
              <a:buChar char="●"/>
            </a:pPr>
            <a:r>
              <a:rPr lang="nl-NL"/>
              <a:t>Vaker meten en middelen van de gevonden waarde wordt niet aanbevolen</a:t>
            </a:r>
            <a:endParaRPr/>
          </a:p>
          <a:p>
            <a:pPr indent="-355600" lvl="0" marL="457200" rtl="0" algn="l">
              <a:lnSpc>
                <a:spcPct val="135000"/>
              </a:lnSpc>
              <a:spcBef>
                <a:spcPts val="0"/>
              </a:spcBef>
              <a:spcAft>
                <a:spcPts val="0"/>
              </a:spcAft>
              <a:buSzPct val="108108"/>
              <a:buChar char="●"/>
            </a:pPr>
            <a:r>
              <a:rPr lang="nl-NL"/>
              <a:t>Registreer gevonden waarde in DD JGZ</a:t>
            </a:r>
            <a:endParaRPr/>
          </a:p>
          <a:p>
            <a:pPr indent="-355600" lvl="0" marL="457200" rtl="0" algn="l">
              <a:lnSpc>
                <a:spcPct val="135000"/>
              </a:lnSpc>
              <a:spcBef>
                <a:spcPts val="0"/>
              </a:spcBef>
              <a:spcAft>
                <a:spcPts val="0"/>
              </a:spcAft>
              <a:buSzPct val="108108"/>
              <a:buChar char="●"/>
            </a:pPr>
            <a:r>
              <a:rPr lang="nl-NL"/>
              <a:t>Registreer in DD JGZ of meting met of zonder kleren is verricht</a:t>
            </a:r>
            <a:endParaRPr/>
          </a:p>
          <a:p>
            <a:pPr indent="0" lvl="0" marL="0" rtl="0" algn="l">
              <a:lnSpc>
                <a:spcPct val="115000"/>
              </a:lnSpc>
              <a:spcBef>
                <a:spcPts val="0"/>
              </a:spcBef>
              <a:spcAft>
                <a:spcPts val="1200"/>
              </a:spcAft>
              <a:buSzPct val="108108"/>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2"/>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Uitvoering schedelomtrekmeting (1/3)</a:t>
            </a:r>
            <a:endParaRPr/>
          </a:p>
        </p:txBody>
      </p:sp>
      <p:sp>
        <p:nvSpPr>
          <p:cNvPr id="180" name="Google Shape;180;p22"/>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2000"/>
              <a:buNone/>
            </a:pPr>
            <a:r>
              <a:rPr lang="nl-NL"/>
              <a:t>Materiaal: </a:t>
            </a:r>
            <a:endParaRPr/>
          </a:p>
          <a:p>
            <a:pPr indent="-355600" lvl="0" marL="457200" rtl="0" algn="l">
              <a:lnSpc>
                <a:spcPct val="135000"/>
              </a:lnSpc>
              <a:spcBef>
                <a:spcPts val="1200"/>
              </a:spcBef>
              <a:spcAft>
                <a:spcPts val="0"/>
              </a:spcAft>
              <a:buSzPts val="2000"/>
              <a:buChar char="●"/>
            </a:pPr>
            <a:r>
              <a:rPr lang="nl-NL"/>
              <a:t>Soepel, niet rekkend meetlint</a:t>
            </a:r>
            <a:endParaRPr/>
          </a:p>
          <a:p>
            <a:pPr indent="-355600" lvl="0" marL="457200" rtl="0" algn="l">
              <a:lnSpc>
                <a:spcPct val="135000"/>
              </a:lnSpc>
              <a:spcBef>
                <a:spcPts val="0"/>
              </a:spcBef>
              <a:spcAft>
                <a:spcPts val="0"/>
              </a:spcAft>
              <a:buSzPts val="2000"/>
              <a:buChar char="●"/>
            </a:pPr>
            <a:r>
              <a:rPr lang="nl-NL"/>
              <a:t>Eventueel speciaal meetlint</a:t>
            </a:r>
            <a:endParaRPr/>
          </a:p>
          <a:p>
            <a:pPr indent="-355600" lvl="0" marL="457200" rtl="0" algn="l">
              <a:lnSpc>
                <a:spcPct val="135000"/>
              </a:lnSpc>
              <a:spcBef>
                <a:spcPts val="0"/>
              </a:spcBef>
              <a:spcAft>
                <a:spcPts val="0"/>
              </a:spcAft>
              <a:buSzPts val="2000"/>
              <a:buChar char="●"/>
            </a:pPr>
            <a:r>
              <a:rPr lang="nl-NL"/>
              <a:t>Jaarlijks controleren en zo nodig vervangen (i.v.m. rekbaarheid)</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3"/>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Uitvoering schedelomtrekmeting (2/3)</a:t>
            </a:r>
            <a:endParaRPr/>
          </a:p>
        </p:txBody>
      </p:sp>
      <p:sp>
        <p:nvSpPr>
          <p:cNvPr id="186" name="Google Shape;186;p23"/>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fontScale="85000" lnSpcReduction="20000"/>
          </a:bodyPr>
          <a:lstStyle/>
          <a:p>
            <a:pPr indent="-355600" lvl="0" marL="457200" rtl="0" algn="l">
              <a:lnSpc>
                <a:spcPct val="115000"/>
              </a:lnSpc>
              <a:spcBef>
                <a:spcPts val="0"/>
              </a:spcBef>
              <a:spcAft>
                <a:spcPts val="0"/>
              </a:spcAft>
              <a:buSzPct val="117647"/>
              <a:buChar char="●"/>
            </a:pPr>
            <a:r>
              <a:rPr lang="nl-NL"/>
              <a:t>Zuigelingen ligt, of zit rechtop tegen de schouder van de ouder  </a:t>
            </a:r>
            <a:endParaRPr/>
          </a:p>
          <a:p>
            <a:pPr indent="-355600" lvl="0" marL="457200" rtl="0" algn="l">
              <a:lnSpc>
                <a:spcPct val="115000"/>
              </a:lnSpc>
              <a:spcBef>
                <a:spcPts val="0"/>
              </a:spcBef>
              <a:spcAft>
                <a:spcPts val="0"/>
              </a:spcAft>
              <a:buSzPct val="117647"/>
              <a:buChar char="●"/>
            </a:pPr>
            <a:r>
              <a:rPr lang="nl-NL"/>
              <a:t>Stand van het hoofd is niet van belang voor meting</a:t>
            </a:r>
            <a:endParaRPr/>
          </a:p>
          <a:p>
            <a:pPr indent="-355600" lvl="0" marL="457200" rtl="0" algn="l">
              <a:lnSpc>
                <a:spcPct val="115000"/>
              </a:lnSpc>
              <a:spcBef>
                <a:spcPts val="0"/>
              </a:spcBef>
              <a:spcAft>
                <a:spcPts val="0"/>
              </a:spcAft>
              <a:buSzPct val="117647"/>
              <a:buChar char="●"/>
            </a:pPr>
            <a:r>
              <a:rPr lang="nl-NL"/>
              <a:t>Verwijder zo nodig dingen die meting kunnen verstoren</a:t>
            </a:r>
            <a:endParaRPr/>
          </a:p>
          <a:p>
            <a:pPr indent="-355600" lvl="0" marL="457200" rtl="0" algn="l">
              <a:lnSpc>
                <a:spcPct val="115000"/>
              </a:lnSpc>
              <a:spcBef>
                <a:spcPts val="0"/>
              </a:spcBef>
              <a:spcAft>
                <a:spcPts val="0"/>
              </a:spcAft>
              <a:buSzPct val="117647"/>
              <a:buChar char="●"/>
            </a:pPr>
            <a:r>
              <a:rPr lang="nl-NL"/>
              <a:t>Hou oprolbare deel van het meetlint in ene hand, en vrije eind (‘nulzijde’) in andere hand</a:t>
            </a:r>
            <a:endParaRPr/>
          </a:p>
          <a:p>
            <a:pPr indent="-355600" lvl="0" marL="457200" rtl="0" algn="l">
              <a:lnSpc>
                <a:spcPct val="115000"/>
              </a:lnSpc>
              <a:spcBef>
                <a:spcPts val="0"/>
              </a:spcBef>
              <a:spcAft>
                <a:spcPts val="0"/>
              </a:spcAft>
              <a:buSzPct val="117647"/>
              <a:buChar char="●"/>
            </a:pPr>
            <a:r>
              <a:rPr lang="nl-NL"/>
              <a:t>Leg meetlint achter over de achterhoofdsknobbel (de grootste uitstulping van het achterhoofd) en verder boven de oren en net boven de wenkbrauwen</a:t>
            </a:r>
            <a:endParaRPr/>
          </a:p>
          <a:p>
            <a:pPr indent="-355600" lvl="0" marL="457200" rtl="0" algn="l">
              <a:lnSpc>
                <a:spcPct val="115000"/>
              </a:lnSpc>
              <a:spcBef>
                <a:spcPts val="0"/>
              </a:spcBef>
              <a:spcAft>
                <a:spcPts val="0"/>
              </a:spcAft>
              <a:buSzPct val="117647"/>
              <a:buChar char="●"/>
            </a:pPr>
            <a:r>
              <a:rPr lang="nl-NL"/>
              <a:t>Let op dat de oorschelp niet onder het meetlint geklemd zit </a:t>
            </a:r>
            <a:endParaRPr/>
          </a:p>
          <a:p>
            <a:pPr indent="-355600" lvl="0" marL="457200" rtl="0" algn="l">
              <a:lnSpc>
                <a:spcPct val="115000"/>
              </a:lnSpc>
              <a:spcBef>
                <a:spcPts val="0"/>
              </a:spcBef>
              <a:spcAft>
                <a:spcPts val="0"/>
              </a:spcAft>
              <a:buSzPct val="117647"/>
              <a:buChar char="●"/>
            </a:pPr>
            <a:r>
              <a:rPr lang="nl-NL"/>
              <a:t>Zorg dat je goed ziet waar het meetlint kruist zodat de omtrek goed afgelezen kan worden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4"/>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Uitvoering </a:t>
            </a:r>
            <a:r>
              <a:rPr lang="nl-NL"/>
              <a:t>schedelomtrekmeting (3/3)</a:t>
            </a:r>
            <a:endParaRPr/>
          </a:p>
        </p:txBody>
      </p:sp>
      <p:sp>
        <p:nvSpPr>
          <p:cNvPr id="192" name="Google Shape;192;p24"/>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a:bodyPr>
          <a:lstStyle/>
          <a:p>
            <a:pPr indent="-355600" lvl="0" marL="457200" rtl="0" algn="l">
              <a:lnSpc>
                <a:spcPct val="115000"/>
              </a:lnSpc>
              <a:spcBef>
                <a:spcPts val="0"/>
              </a:spcBef>
              <a:spcAft>
                <a:spcPts val="0"/>
              </a:spcAft>
              <a:buSzPts val="2000"/>
              <a:buChar char="●"/>
            </a:pPr>
            <a:r>
              <a:rPr lang="nl-NL"/>
              <a:t>Lees schedelomtrek af tot 1 mm nauwkeurig </a:t>
            </a:r>
            <a:endParaRPr/>
          </a:p>
          <a:p>
            <a:pPr indent="-355600" lvl="0" marL="457200" rtl="0" algn="l">
              <a:lnSpc>
                <a:spcPct val="135000"/>
              </a:lnSpc>
              <a:spcBef>
                <a:spcPts val="0"/>
              </a:spcBef>
              <a:spcAft>
                <a:spcPts val="0"/>
              </a:spcAft>
              <a:buSzPts val="2000"/>
              <a:buChar char="●"/>
            </a:pPr>
            <a:r>
              <a:rPr lang="nl-NL"/>
              <a:t>Niet naar boven afronden</a:t>
            </a:r>
            <a:endParaRPr/>
          </a:p>
          <a:p>
            <a:pPr indent="-355600" lvl="0" marL="457200" rtl="0" algn="l">
              <a:lnSpc>
                <a:spcPct val="135000"/>
              </a:lnSpc>
              <a:spcBef>
                <a:spcPts val="0"/>
              </a:spcBef>
              <a:spcAft>
                <a:spcPts val="0"/>
              </a:spcAft>
              <a:buSzPts val="2000"/>
              <a:buChar char="●"/>
            </a:pPr>
            <a:r>
              <a:rPr lang="nl-NL"/>
              <a:t>Meting is nooit 100% nauwkeurig</a:t>
            </a:r>
            <a:endParaRPr/>
          </a:p>
          <a:p>
            <a:pPr indent="-355600" lvl="0" marL="457200" rtl="0" algn="l">
              <a:lnSpc>
                <a:spcPct val="135000"/>
              </a:lnSpc>
              <a:spcBef>
                <a:spcPts val="0"/>
              </a:spcBef>
              <a:spcAft>
                <a:spcPts val="0"/>
              </a:spcAft>
              <a:buSzPts val="2000"/>
              <a:buChar char="●"/>
            </a:pPr>
            <a:r>
              <a:rPr lang="nl-NL"/>
              <a:t>Vaker meten en middelen van de gevonden waarde wordt niet aanbevolen</a:t>
            </a:r>
            <a:endParaRPr/>
          </a:p>
          <a:p>
            <a:pPr indent="-355600" lvl="0" marL="457200" rtl="0" algn="l">
              <a:lnSpc>
                <a:spcPct val="135000"/>
              </a:lnSpc>
              <a:spcBef>
                <a:spcPts val="0"/>
              </a:spcBef>
              <a:spcAft>
                <a:spcPts val="0"/>
              </a:spcAft>
              <a:buSzPts val="2000"/>
              <a:buChar char="●"/>
            </a:pPr>
            <a:r>
              <a:rPr lang="nl-NL"/>
              <a:t>Registreer gevonden waarde in DD JGZ</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5"/>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Groeidiagrammen (</a:t>
            </a:r>
            <a:r>
              <a:rPr lang="nl-NL"/>
              <a:t>1/2</a:t>
            </a:r>
            <a:r>
              <a:rPr lang="nl-NL"/>
              <a:t>)</a:t>
            </a:r>
            <a:endParaRPr/>
          </a:p>
        </p:txBody>
      </p:sp>
      <p:sp>
        <p:nvSpPr>
          <p:cNvPr id="198" name="Google Shape;198;p25"/>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fontScale="85000" lnSpcReduction="20000"/>
          </a:bodyPr>
          <a:lstStyle/>
          <a:p>
            <a:pPr indent="-355600" lvl="0" marL="457200" rtl="0" algn="l">
              <a:lnSpc>
                <a:spcPct val="135000"/>
              </a:lnSpc>
              <a:spcBef>
                <a:spcPts val="0"/>
              </a:spcBef>
              <a:spcAft>
                <a:spcPts val="0"/>
              </a:spcAft>
              <a:buSzPct val="117647"/>
              <a:buChar char="●"/>
            </a:pPr>
            <a:r>
              <a:rPr lang="nl-NL"/>
              <a:t>Beoordelen van groeicurve is een complexe vaardigheid.  Jeugdarts of verpleegkundig specialist dient te beoordelen bij een mogelijk afwijkende groeicurve</a:t>
            </a:r>
            <a:endParaRPr/>
          </a:p>
          <a:p>
            <a:pPr indent="-355600" lvl="0" marL="457200" rtl="0" algn="l">
              <a:lnSpc>
                <a:spcPct val="135000"/>
              </a:lnSpc>
              <a:spcBef>
                <a:spcPts val="0"/>
              </a:spcBef>
              <a:spcAft>
                <a:spcPts val="0"/>
              </a:spcAft>
              <a:buSzPct val="117647"/>
              <a:buChar char="●"/>
            </a:pPr>
            <a:r>
              <a:rPr lang="nl-NL"/>
              <a:t>Prematuren: gebruik tot de leeftijd van 15 maanden het bij de zwangerschapsduur passende groeidiagram</a:t>
            </a:r>
            <a:endParaRPr/>
          </a:p>
          <a:p>
            <a:pPr indent="-355600" lvl="0" marL="457200" rtl="0" algn="l">
              <a:lnSpc>
                <a:spcPct val="135000"/>
              </a:lnSpc>
              <a:spcBef>
                <a:spcPts val="0"/>
              </a:spcBef>
              <a:spcAft>
                <a:spcPts val="0"/>
              </a:spcAft>
              <a:buSzPct val="117647"/>
              <a:buChar char="●"/>
            </a:pPr>
            <a:r>
              <a:rPr lang="nl-NL"/>
              <a:t>Gebruik, bij twijfel over de groei van borstgevoede kinderen in de eerste 6 maanden, de WHO-groeicurve</a:t>
            </a:r>
            <a:endParaRPr/>
          </a:p>
          <a:p>
            <a:pPr indent="-355600" lvl="0" marL="457200" rtl="0" algn="l">
              <a:lnSpc>
                <a:spcPct val="135000"/>
              </a:lnSpc>
              <a:spcBef>
                <a:spcPts val="0"/>
              </a:spcBef>
              <a:spcAft>
                <a:spcPts val="0"/>
              </a:spcAft>
              <a:buSzPct val="117647"/>
              <a:buChar char="●"/>
            </a:pPr>
            <a:r>
              <a:rPr lang="nl-NL"/>
              <a:t>Gebruik bij twijfel over de lengtegroei van kinderen van Turkse en Marokkaanse afkomst het specifiek groeidiagram</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6"/>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Groeidiagrammen (2/2)</a:t>
            </a:r>
            <a:endParaRPr/>
          </a:p>
        </p:txBody>
      </p:sp>
      <p:sp>
        <p:nvSpPr>
          <p:cNvPr id="204" name="Google Shape;204;p26"/>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fontScale="92500" lnSpcReduction="10000"/>
          </a:bodyPr>
          <a:lstStyle/>
          <a:p>
            <a:pPr indent="-355600" lvl="0" marL="457200" rtl="0" algn="l">
              <a:lnSpc>
                <a:spcPct val="135000"/>
              </a:lnSpc>
              <a:spcBef>
                <a:spcPts val="0"/>
              </a:spcBef>
              <a:spcAft>
                <a:spcPts val="0"/>
              </a:spcAft>
              <a:buSzPct val="108108"/>
              <a:buChar char="●"/>
            </a:pPr>
            <a:r>
              <a:rPr lang="nl-NL"/>
              <a:t>Gebruik bij kinderen van Hindostaanse (Zuid-Aziatisch Surinaamse) afkomst de etnisch specifieke gewicht-naar-leeftijd, gewicht-naar-lengte en BMI-naar-leeftijd curven </a:t>
            </a:r>
            <a:endParaRPr/>
          </a:p>
          <a:p>
            <a:pPr indent="-355600" lvl="0" marL="457200" rtl="0" algn="l">
              <a:lnSpc>
                <a:spcPct val="135000"/>
              </a:lnSpc>
              <a:spcBef>
                <a:spcPts val="0"/>
              </a:spcBef>
              <a:spcAft>
                <a:spcPts val="0"/>
              </a:spcAft>
              <a:buSzPct val="108108"/>
              <a:buChar char="●"/>
            </a:pPr>
            <a:r>
              <a:rPr lang="nl-NL"/>
              <a:t>Bij een afwijkend meetresultaat wordt gecontroleerd of de meting goed geregistreerd staat in het DD JGZ. Zo nodig wordt de meting herhaald en de laatst gemeten waarde geregistreerd</a:t>
            </a:r>
            <a:endParaRPr/>
          </a:p>
          <a:p>
            <a:pPr indent="-355600" lvl="0" marL="457200" rtl="0" algn="l">
              <a:lnSpc>
                <a:spcPct val="135000"/>
              </a:lnSpc>
              <a:spcBef>
                <a:spcPts val="0"/>
              </a:spcBef>
              <a:spcAft>
                <a:spcPts val="0"/>
              </a:spcAft>
              <a:buSzPct val="108108"/>
              <a:buChar char="●"/>
            </a:pPr>
            <a:r>
              <a:rPr lang="nl-NL"/>
              <a:t>De gewicht-naar-leeftijd, gewicht-naar-lengte en BMI groeidiagrammen (0-4 jaar en 1-21 jaar) zijn normatief</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7"/>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Target height</a:t>
            </a:r>
            <a:endParaRPr/>
          </a:p>
        </p:txBody>
      </p:sp>
      <p:sp>
        <p:nvSpPr>
          <p:cNvPr id="210" name="Google Shape;210;p27"/>
          <p:cNvSpPr txBox="1"/>
          <p:nvPr>
            <p:ph idx="1" type="body"/>
          </p:nvPr>
        </p:nvSpPr>
        <p:spPr>
          <a:xfrm>
            <a:off x="311700" y="1167725"/>
            <a:ext cx="7865100" cy="3135900"/>
          </a:xfrm>
          <a:prstGeom prst="rect">
            <a:avLst/>
          </a:prstGeom>
          <a:noFill/>
          <a:ln>
            <a:noFill/>
          </a:ln>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2000"/>
              <a:buNone/>
            </a:pPr>
            <a:r>
              <a:rPr lang="nl-NL" sz="1700"/>
              <a:t>Target height = verwachte eindlengte</a:t>
            </a:r>
            <a:endParaRPr sz="1700"/>
          </a:p>
          <a:p>
            <a:pPr indent="0" lvl="0" marL="0" rtl="0" algn="l">
              <a:lnSpc>
                <a:spcPct val="105000"/>
              </a:lnSpc>
              <a:spcBef>
                <a:spcPts val="1200"/>
              </a:spcBef>
              <a:spcAft>
                <a:spcPts val="0"/>
              </a:spcAft>
              <a:buSzPts val="2000"/>
              <a:buNone/>
            </a:pPr>
            <a:r>
              <a:rPr lang="nl-NL" sz="1700"/>
              <a:t>Geschat op basis van de lengte van de biologische ouders</a:t>
            </a:r>
            <a:endParaRPr sz="1700"/>
          </a:p>
          <a:p>
            <a:pPr indent="0" lvl="0" marL="0" rtl="0" algn="l">
              <a:lnSpc>
                <a:spcPct val="105000"/>
              </a:lnSpc>
              <a:spcBef>
                <a:spcPts val="1200"/>
              </a:spcBef>
              <a:spcAft>
                <a:spcPts val="0"/>
              </a:spcAft>
              <a:buSzPts val="2000"/>
              <a:buNone/>
            </a:pPr>
            <a:r>
              <a:rPr lang="nl-NL" sz="1700"/>
              <a:t>Jongen:</a:t>
            </a:r>
            <a:endParaRPr sz="1700"/>
          </a:p>
          <a:p>
            <a:pPr indent="-355600" lvl="0" marL="457200" rtl="0" algn="l">
              <a:lnSpc>
                <a:spcPct val="105000"/>
              </a:lnSpc>
              <a:spcBef>
                <a:spcPts val="1200"/>
              </a:spcBef>
              <a:spcAft>
                <a:spcPts val="0"/>
              </a:spcAft>
              <a:buSzPts val="2000"/>
              <a:buChar char="●"/>
            </a:pPr>
            <a:r>
              <a:rPr lang="nl-NL" sz="1700"/>
              <a:t>TH = 44,5 + 0,376 x lengte vader (cm) + 0, 411 x lengte moeder (cm) </a:t>
            </a:r>
            <a:endParaRPr sz="1700"/>
          </a:p>
          <a:p>
            <a:pPr indent="-355600" lvl="0" marL="457200" rtl="0" algn="l">
              <a:lnSpc>
                <a:spcPct val="105000"/>
              </a:lnSpc>
              <a:spcBef>
                <a:spcPts val="0"/>
              </a:spcBef>
              <a:spcAft>
                <a:spcPts val="0"/>
              </a:spcAft>
              <a:buSzPts val="2000"/>
              <a:buChar char="●"/>
            </a:pPr>
            <a:r>
              <a:rPr lang="nl-NL" sz="1700"/>
              <a:t>TH-range: TH +/-11 cm</a:t>
            </a:r>
            <a:endParaRPr sz="1700"/>
          </a:p>
          <a:p>
            <a:pPr indent="0" lvl="0" marL="101600" rtl="0" algn="l">
              <a:lnSpc>
                <a:spcPct val="105000"/>
              </a:lnSpc>
              <a:spcBef>
                <a:spcPts val="0"/>
              </a:spcBef>
              <a:spcAft>
                <a:spcPts val="0"/>
              </a:spcAft>
              <a:buSzPts val="2000"/>
              <a:buNone/>
            </a:pPr>
            <a:r>
              <a:t/>
            </a:r>
            <a:endParaRPr sz="1700"/>
          </a:p>
          <a:p>
            <a:pPr indent="0" lvl="0" marL="101600" rtl="0" algn="l">
              <a:lnSpc>
                <a:spcPct val="105000"/>
              </a:lnSpc>
              <a:spcBef>
                <a:spcPts val="0"/>
              </a:spcBef>
              <a:spcAft>
                <a:spcPts val="0"/>
              </a:spcAft>
              <a:buSzPts val="2000"/>
              <a:buNone/>
            </a:pPr>
            <a:r>
              <a:rPr lang="nl-NL" sz="1700"/>
              <a:t>Meisje:</a:t>
            </a:r>
            <a:endParaRPr sz="1700"/>
          </a:p>
          <a:p>
            <a:pPr indent="-355600" lvl="0" marL="457200" rtl="0" algn="l">
              <a:lnSpc>
                <a:spcPct val="105000"/>
              </a:lnSpc>
              <a:spcBef>
                <a:spcPts val="0"/>
              </a:spcBef>
              <a:spcAft>
                <a:spcPts val="0"/>
              </a:spcAft>
              <a:buSzPts val="2000"/>
              <a:buChar char="●"/>
            </a:pPr>
            <a:r>
              <a:rPr lang="nl-NL" sz="1700"/>
              <a:t>TH = 47,1 + 0, 334 x lengte vader (cm) + 0, 364 x lengte moeder (cm)</a:t>
            </a:r>
            <a:endParaRPr sz="1700"/>
          </a:p>
          <a:p>
            <a:pPr indent="-355600" lvl="0" marL="457200" rtl="0" algn="l">
              <a:lnSpc>
                <a:spcPct val="105000"/>
              </a:lnSpc>
              <a:spcBef>
                <a:spcPts val="0"/>
              </a:spcBef>
              <a:spcAft>
                <a:spcPts val="0"/>
              </a:spcAft>
              <a:buSzPts val="2000"/>
              <a:buChar char="●"/>
            </a:pPr>
            <a:r>
              <a:rPr lang="nl-NL" sz="1700"/>
              <a:t>TH-range: TH +/-10 cm</a:t>
            </a:r>
            <a:endParaRPr sz="17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8"/>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Beoordelen groeicurves</a:t>
            </a:r>
            <a:endParaRPr/>
          </a:p>
        </p:txBody>
      </p:sp>
      <p:sp>
        <p:nvSpPr>
          <p:cNvPr id="216" name="Google Shape;216;p28"/>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2000"/>
              <a:buNone/>
            </a:pPr>
            <a:r>
              <a:rPr lang="nl-NL"/>
              <a:t>Twee aspecten van belang:</a:t>
            </a:r>
            <a:endParaRPr/>
          </a:p>
          <a:p>
            <a:pPr indent="-361950" lvl="0" marL="457200" rtl="0" algn="l">
              <a:lnSpc>
                <a:spcPct val="125000"/>
              </a:lnSpc>
              <a:spcBef>
                <a:spcPts val="1200"/>
              </a:spcBef>
              <a:spcAft>
                <a:spcPts val="0"/>
              </a:spcAft>
              <a:buSzPts val="2100"/>
              <a:buChar char="●"/>
            </a:pPr>
            <a:r>
              <a:rPr lang="nl-NL"/>
              <a:t>Verloop van de groei van het kind</a:t>
            </a:r>
            <a:endParaRPr sz="2100"/>
          </a:p>
          <a:p>
            <a:pPr indent="-361950" lvl="0" marL="457200" rtl="0" algn="l">
              <a:lnSpc>
                <a:spcPct val="125000"/>
              </a:lnSpc>
              <a:spcBef>
                <a:spcPts val="0"/>
              </a:spcBef>
              <a:spcAft>
                <a:spcPts val="0"/>
              </a:spcAft>
              <a:buSzPts val="2100"/>
              <a:buChar char="●"/>
            </a:pPr>
            <a:r>
              <a:rPr lang="nl-NL"/>
              <a:t>Groei van het kind ten opzichte van de referentielijnen</a:t>
            </a:r>
            <a:endParaRPr sz="2100"/>
          </a:p>
          <a:p>
            <a:pPr indent="0" lvl="0" marL="101600" rtl="0" algn="l">
              <a:lnSpc>
                <a:spcPct val="125000"/>
              </a:lnSpc>
              <a:spcBef>
                <a:spcPts val="0"/>
              </a:spcBef>
              <a:spcAft>
                <a:spcPts val="0"/>
              </a:spcAft>
              <a:buSzPts val="2000"/>
              <a:buNone/>
            </a:pPr>
            <a:r>
              <a:t/>
            </a:r>
            <a:endParaRPr sz="1900"/>
          </a:p>
          <a:p>
            <a:pPr indent="0" lvl="0" marL="0" rtl="0" algn="l">
              <a:lnSpc>
                <a:spcPct val="115000"/>
              </a:lnSpc>
              <a:spcBef>
                <a:spcPts val="0"/>
              </a:spcBef>
              <a:spcAft>
                <a:spcPts val="0"/>
              </a:spcAft>
              <a:buSzPts val="2000"/>
              <a:buNone/>
            </a:pPr>
            <a:r>
              <a:rPr lang="nl-NL"/>
              <a:t>Bij beoordeling lengte ook van belang:</a:t>
            </a:r>
            <a:endParaRPr/>
          </a:p>
          <a:p>
            <a:pPr indent="-355600" lvl="0" marL="457200" rtl="0" algn="l">
              <a:lnSpc>
                <a:spcPct val="115000"/>
              </a:lnSpc>
              <a:spcBef>
                <a:spcPts val="1200"/>
              </a:spcBef>
              <a:spcAft>
                <a:spcPts val="0"/>
              </a:spcAft>
              <a:buClr>
                <a:srgbClr val="758D9A"/>
              </a:buClr>
              <a:buSzPts val="2000"/>
              <a:buChar char="●"/>
            </a:pPr>
            <a:r>
              <a:rPr lang="nl-NL"/>
              <a:t>Target height en target height-range</a:t>
            </a:r>
            <a:endParaRPr/>
          </a:p>
          <a:p>
            <a:pPr indent="-355600" lvl="0" marL="457200" rtl="0" algn="l">
              <a:lnSpc>
                <a:spcPct val="115000"/>
              </a:lnSpc>
              <a:spcBef>
                <a:spcPts val="0"/>
              </a:spcBef>
              <a:spcAft>
                <a:spcPts val="0"/>
              </a:spcAft>
              <a:buClr>
                <a:srgbClr val="758D9A"/>
              </a:buClr>
              <a:buSzPts val="2000"/>
              <a:buChar char="●"/>
            </a:pPr>
            <a:r>
              <a:rPr lang="nl-NL"/>
              <a:t>Puberteitsontwikkeling</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9"/>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Communicatie met ouders en jeugdigen</a:t>
            </a:r>
            <a:endParaRPr/>
          </a:p>
        </p:txBody>
      </p:sp>
      <p:sp>
        <p:nvSpPr>
          <p:cNvPr id="222" name="Google Shape;222;p29"/>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a:bodyPr>
          <a:lstStyle/>
          <a:p>
            <a:pPr indent="-355600" lvl="0" marL="457200" rtl="0" algn="l">
              <a:lnSpc>
                <a:spcPct val="125000"/>
              </a:lnSpc>
              <a:spcBef>
                <a:spcPts val="0"/>
              </a:spcBef>
              <a:spcAft>
                <a:spcPts val="0"/>
              </a:spcAft>
              <a:buSzPts val="2000"/>
              <a:buChar char="●"/>
            </a:pPr>
            <a:r>
              <a:rPr lang="nl-NL"/>
              <a:t>Let op privacy tijdens meten (bijvoorbeeld op school)</a:t>
            </a:r>
            <a:endParaRPr/>
          </a:p>
          <a:p>
            <a:pPr indent="-355600" lvl="0" marL="457200" rtl="0" algn="l">
              <a:lnSpc>
                <a:spcPct val="125000"/>
              </a:lnSpc>
              <a:spcBef>
                <a:spcPts val="0"/>
              </a:spcBef>
              <a:spcAft>
                <a:spcPts val="0"/>
              </a:spcAft>
              <a:buSzPts val="2000"/>
              <a:buChar char="●"/>
            </a:pPr>
            <a:r>
              <a:rPr lang="nl-NL"/>
              <a:t>Gebruik neutrale taal (geen "te groot", "te klein")</a:t>
            </a:r>
            <a:endParaRPr/>
          </a:p>
          <a:p>
            <a:pPr indent="-355600" lvl="0" marL="457200" rtl="0" algn="l">
              <a:lnSpc>
                <a:spcPct val="125000"/>
              </a:lnSpc>
              <a:spcBef>
                <a:spcPts val="0"/>
              </a:spcBef>
              <a:spcAft>
                <a:spcPts val="0"/>
              </a:spcAft>
              <a:buSzPts val="2000"/>
              <a:buChar char="●"/>
            </a:pPr>
            <a:r>
              <a:rPr lang="nl-NL"/>
              <a:t>Ouders begrijpen term ‘eigen lijn’ niet altijd → gebruik ‘groei verloopt naar verwachting’</a:t>
            </a:r>
            <a:endParaRPr/>
          </a:p>
          <a:p>
            <a:pPr indent="-355600" lvl="0" marL="457200" rtl="0" algn="l">
              <a:lnSpc>
                <a:spcPct val="125000"/>
              </a:lnSpc>
              <a:spcBef>
                <a:spcPts val="0"/>
              </a:spcBef>
              <a:spcAft>
                <a:spcPts val="0"/>
              </a:spcAft>
              <a:buSzPts val="2000"/>
              <a:buChar char="●"/>
            </a:pPr>
            <a:r>
              <a:rPr lang="nl-NL"/>
              <a:t>Jongeren willen uitleg over context van getallen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3"/>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Waarom deze JGZ-richtlijn?</a:t>
            </a:r>
            <a:endParaRPr/>
          </a:p>
        </p:txBody>
      </p:sp>
      <p:sp>
        <p:nvSpPr>
          <p:cNvPr id="64" name="Google Shape;64;p3"/>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a:bodyPr>
          <a:lstStyle/>
          <a:p>
            <a:pPr indent="-355600" lvl="0" marL="457200" rtl="0" algn="l">
              <a:lnSpc>
                <a:spcPct val="115000"/>
              </a:lnSpc>
              <a:spcBef>
                <a:spcPts val="0"/>
              </a:spcBef>
              <a:spcAft>
                <a:spcPts val="0"/>
              </a:spcAft>
              <a:buClr>
                <a:srgbClr val="758D9A"/>
              </a:buClr>
              <a:buSzPts val="2000"/>
              <a:buChar char="●"/>
            </a:pPr>
            <a:r>
              <a:rPr lang="nl-NL"/>
              <a:t>Groei monitoren = kerntaak JGZ</a:t>
            </a:r>
            <a:endParaRPr/>
          </a:p>
          <a:p>
            <a:pPr indent="-355600" lvl="0" marL="457200" rtl="0" algn="l">
              <a:lnSpc>
                <a:spcPct val="115000"/>
              </a:lnSpc>
              <a:spcBef>
                <a:spcPts val="0"/>
              </a:spcBef>
              <a:spcAft>
                <a:spcPts val="0"/>
              </a:spcAft>
              <a:buClr>
                <a:srgbClr val="758D9A"/>
              </a:buClr>
              <a:buSzPts val="2000"/>
              <a:buChar char="●"/>
            </a:pPr>
            <a:r>
              <a:rPr lang="nl-NL"/>
              <a:t>Eenduidige uniforme uitvoering van metingen</a:t>
            </a:r>
            <a:endParaRPr/>
          </a:p>
          <a:p>
            <a:pPr indent="-355600" lvl="0" marL="457200" rtl="0" algn="l">
              <a:lnSpc>
                <a:spcPct val="115000"/>
              </a:lnSpc>
              <a:spcBef>
                <a:spcPts val="0"/>
              </a:spcBef>
              <a:spcAft>
                <a:spcPts val="0"/>
              </a:spcAft>
              <a:buClr>
                <a:srgbClr val="758D9A"/>
              </a:buClr>
              <a:buSzPts val="2000"/>
              <a:buChar char="●"/>
            </a:pPr>
            <a:r>
              <a:rPr lang="nl-NL"/>
              <a:t>Belang van vroege signalering van afwijkende groei</a:t>
            </a:r>
            <a:endParaRPr/>
          </a:p>
          <a:p>
            <a:pPr indent="-355600" lvl="0" marL="457200" rtl="0" algn="l">
              <a:lnSpc>
                <a:spcPct val="115000"/>
              </a:lnSpc>
              <a:spcBef>
                <a:spcPts val="0"/>
              </a:spcBef>
              <a:spcAft>
                <a:spcPts val="0"/>
              </a:spcAft>
              <a:buClr>
                <a:srgbClr val="758D9A"/>
              </a:buClr>
              <a:buSzPts val="2000"/>
              <a:buChar char="●"/>
            </a:pPr>
            <a:r>
              <a:rPr lang="nl-NL"/>
              <a:t>Generieke richtlijn i.p.v. verspreid over meerdere richtlijnen</a:t>
            </a:r>
            <a:endParaRPr/>
          </a:p>
          <a:p>
            <a:pPr indent="0" lvl="0" marL="0" rtl="0" algn="l">
              <a:lnSpc>
                <a:spcPct val="115000"/>
              </a:lnSpc>
              <a:spcBef>
                <a:spcPts val="0"/>
              </a:spcBef>
              <a:spcAft>
                <a:spcPts val="1200"/>
              </a:spcAft>
              <a:buSzPts val="20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0"/>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Registratie (BDS 4.1.3)</a:t>
            </a:r>
            <a:endParaRPr/>
          </a:p>
        </p:txBody>
      </p:sp>
      <p:graphicFrame>
        <p:nvGraphicFramePr>
          <p:cNvPr id="228" name="Google Shape;228;p30"/>
          <p:cNvGraphicFramePr/>
          <p:nvPr/>
        </p:nvGraphicFramePr>
        <p:xfrm>
          <a:off x="759300" y="1101244"/>
          <a:ext cx="3000000" cy="3000000"/>
        </p:xfrm>
        <a:graphic>
          <a:graphicData uri="http://schemas.openxmlformats.org/drawingml/2006/table">
            <a:tbl>
              <a:tblPr>
                <a:noFill/>
                <a:tableStyleId>{499445DB-71C3-4C51-9A95-AEC5663D0284}</a:tableStyleId>
              </a:tblPr>
              <a:tblGrid>
                <a:gridCol w="1431675"/>
                <a:gridCol w="1493375"/>
                <a:gridCol w="2925025"/>
                <a:gridCol w="1567425"/>
              </a:tblGrid>
              <a:tr h="281150">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solidFill>
                            <a:srgbClr val="FFFFFF"/>
                          </a:solidFill>
                          <a:latin typeface="Arial"/>
                          <a:ea typeface="Arial"/>
                          <a:cs typeface="Arial"/>
                          <a:sym typeface="Arial"/>
                        </a:rPr>
                        <a:t>BDS Rubriek</a:t>
                      </a:r>
                      <a:endParaRPr sz="1100" u="none" cap="none" strike="noStrike">
                        <a:latin typeface="Arial"/>
                        <a:ea typeface="Arial"/>
                        <a:cs typeface="Arial"/>
                        <a:sym typeface="Arial"/>
                      </a:endParaRPr>
                    </a:p>
                  </a:txBody>
                  <a:tcPr marT="38350" marB="38350" marR="38350" marL="383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6D9EEB"/>
                    </a:solidFill>
                  </a:tcPr>
                </a:tc>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solidFill>
                            <a:srgbClr val="FFFFFF"/>
                          </a:solidFill>
                          <a:latin typeface="Arial"/>
                          <a:ea typeface="Arial"/>
                          <a:cs typeface="Arial"/>
                          <a:sym typeface="Arial"/>
                        </a:rPr>
                        <a:t>BDS Element</a:t>
                      </a:r>
                      <a:endParaRPr sz="1100" u="none" cap="none" strike="noStrike">
                        <a:latin typeface="Arial"/>
                        <a:ea typeface="Arial"/>
                        <a:cs typeface="Arial"/>
                        <a:sym typeface="Arial"/>
                      </a:endParaRPr>
                    </a:p>
                  </a:txBody>
                  <a:tcPr marT="38350" marB="38350" marR="38350" marL="383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6D9EEB"/>
                    </a:solidFill>
                  </a:tcPr>
                </a:tc>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solidFill>
                            <a:srgbClr val="FFFFFF"/>
                          </a:solidFill>
                          <a:latin typeface="Arial"/>
                          <a:ea typeface="Arial"/>
                          <a:cs typeface="Arial"/>
                          <a:sym typeface="Arial"/>
                        </a:rPr>
                        <a:t>Registratie</a:t>
                      </a:r>
                      <a:endParaRPr sz="1100" u="none" cap="none" strike="noStrike">
                        <a:latin typeface="Arial"/>
                        <a:ea typeface="Arial"/>
                        <a:cs typeface="Arial"/>
                        <a:sym typeface="Arial"/>
                      </a:endParaRPr>
                    </a:p>
                  </a:txBody>
                  <a:tcPr marT="38350" marB="38350" marR="38350" marL="383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6D9EEB"/>
                    </a:solidFill>
                  </a:tcPr>
                </a:tc>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solidFill>
                            <a:srgbClr val="FFFFFF"/>
                          </a:solidFill>
                          <a:latin typeface="Arial"/>
                          <a:ea typeface="Arial"/>
                          <a:cs typeface="Arial"/>
                          <a:sym typeface="Arial"/>
                        </a:rPr>
                        <a:t>Opmerking</a:t>
                      </a:r>
                      <a:endParaRPr sz="1100" u="none" cap="none" strike="noStrike">
                        <a:latin typeface="Arial"/>
                        <a:ea typeface="Arial"/>
                        <a:cs typeface="Arial"/>
                        <a:sym typeface="Arial"/>
                      </a:endParaRPr>
                    </a:p>
                  </a:txBody>
                  <a:tcPr marT="38350" marB="38350" marR="38350" marL="383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6D9EEB"/>
                    </a:solidFill>
                  </a:tcPr>
                </a:tc>
              </a:tr>
              <a:tr h="1021875">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Erfelijke belasting en ouderkenmer ken: R012</a:t>
                      </a:r>
                      <a:endParaRPr sz="1100" u="none" cap="none" strike="noStrike">
                        <a:latin typeface="Arial"/>
                        <a:ea typeface="Arial"/>
                        <a:cs typeface="Arial"/>
                        <a:sym typeface="Arial"/>
                      </a:endParaRPr>
                    </a:p>
                  </a:txBody>
                  <a:tcPr marT="38350" marB="38350" marR="38350" marL="383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2CC"/>
                    </a:solidFill>
                  </a:tcPr>
                </a:tc>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Lengte biologische moeder: 238</a:t>
                      </a:r>
                      <a:endParaRPr sz="1100" u="none" cap="none" strike="noStrike">
                        <a:latin typeface="Arial"/>
                        <a:ea typeface="Arial"/>
                        <a:cs typeface="Arial"/>
                        <a:sym typeface="Arial"/>
                      </a:endParaRPr>
                    </a:p>
                  </a:txBody>
                  <a:tcPr marT="38350" marB="38350" marR="38350" marL="383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2CC"/>
                    </a:solidFill>
                  </a:tcPr>
                </a:tc>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Registreer de lengte van de moeder </a:t>
                      </a:r>
                      <a:endParaRPr sz="1100" u="none" cap="none" strike="noStrike">
                        <a:latin typeface="Arial"/>
                        <a:ea typeface="Arial"/>
                        <a:cs typeface="Arial"/>
                        <a:sym typeface="Arial"/>
                      </a:endParaRPr>
                    </a:p>
                  </a:txBody>
                  <a:tcPr marT="38350" marB="38350" marR="38350" marL="383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2CC"/>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Vermeld de lengte van de biologische moeder in cm, met 1 cijfer achter de komma.</a:t>
                      </a:r>
                      <a:endParaRPr sz="1100" u="none" cap="none" strike="noStrike">
                        <a:latin typeface="Arial"/>
                        <a:ea typeface="Arial"/>
                        <a:cs typeface="Arial"/>
                        <a:sym typeface="Arial"/>
                      </a:endParaRPr>
                    </a:p>
                  </a:txBody>
                  <a:tcPr marT="38350" marB="38350" marR="38350" marL="383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2CC"/>
                    </a:solidFill>
                  </a:tcPr>
                </a:tc>
              </a:tr>
              <a:tr h="598600">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latin typeface="Arial"/>
                          <a:ea typeface="Arial"/>
                          <a:cs typeface="Arial"/>
                          <a:sym typeface="Arial"/>
                        </a:rPr>
                        <a:t> </a:t>
                      </a:r>
                      <a:endParaRPr sz="1100" u="none" cap="none" strike="noStrike">
                        <a:latin typeface="Arial"/>
                        <a:ea typeface="Arial"/>
                        <a:cs typeface="Arial"/>
                        <a:sym typeface="Arial"/>
                      </a:endParaRPr>
                    </a:p>
                  </a:txBody>
                  <a:tcPr marT="38350" marB="38350" marR="38350" marL="383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Methode lengtemeting moeder: 239</a:t>
                      </a:r>
                      <a:endParaRPr sz="1100" u="none" cap="none" strike="noStrike">
                        <a:latin typeface="Arial"/>
                        <a:ea typeface="Arial"/>
                        <a:cs typeface="Arial"/>
                        <a:sym typeface="Arial"/>
                      </a:endParaRPr>
                    </a:p>
                  </a:txBody>
                  <a:tcPr marT="38350" marB="38350" marR="38350" marL="383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Gemeten: 1 </a:t>
                      </a:r>
                      <a:endParaRPr sz="1100" u="none" cap="none" strike="noStrike">
                        <a:latin typeface="Arial"/>
                        <a:ea typeface="Arial"/>
                        <a:cs typeface="Arial"/>
                        <a:sym typeface="Arial"/>
                      </a:endParaRPr>
                    </a:p>
                    <a:p>
                      <a:pPr indent="0" lvl="0" marL="0" marR="38100" rtl="0" algn="l">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Anamnestisch: 2</a:t>
                      </a:r>
                      <a:endParaRPr sz="1100" u="none" cap="none" strike="noStrike">
                        <a:latin typeface="Arial"/>
                        <a:ea typeface="Arial"/>
                        <a:cs typeface="Arial"/>
                        <a:sym typeface="Arial"/>
                      </a:endParaRPr>
                    </a:p>
                  </a:txBody>
                  <a:tcPr marT="38350" marB="38350" marR="38350" marL="383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nl-NL" sz="1100" u="none" cap="none" strike="noStrike">
                          <a:latin typeface="Arial"/>
                          <a:ea typeface="Arial"/>
                          <a:cs typeface="Arial"/>
                          <a:sym typeface="Arial"/>
                        </a:rPr>
                        <a:t> </a:t>
                      </a:r>
                      <a:endParaRPr sz="1100" u="none" cap="none" strike="noStrike">
                        <a:latin typeface="Arial"/>
                        <a:ea typeface="Arial"/>
                        <a:cs typeface="Arial"/>
                        <a:sym typeface="Arial"/>
                      </a:endParaRPr>
                    </a:p>
                  </a:txBody>
                  <a:tcPr marT="38350" marB="38350" marR="38350" marL="383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r>
              <a:tr h="1021875">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latin typeface="Arial"/>
                          <a:ea typeface="Arial"/>
                          <a:cs typeface="Arial"/>
                          <a:sym typeface="Arial"/>
                        </a:rPr>
                        <a:t> </a:t>
                      </a:r>
                      <a:endParaRPr sz="1100" u="none" cap="none" strike="noStrike">
                        <a:latin typeface="Arial"/>
                        <a:ea typeface="Arial"/>
                        <a:cs typeface="Arial"/>
                        <a:sym typeface="Arial"/>
                      </a:endParaRPr>
                    </a:p>
                  </a:txBody>
                  <a:tcPr marT="38350" marB="38350" marR="38350" marL="383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Lengte biologische vader:240 </a:t>
                      </a:r>
                      <a:endParaRPr sz="1100" u="none" cap="none" strike="noStrike">
                        <a:latin typeface="Arial"/>
                        <a:ea typeface="Arial"/>
                        <a:cs typeface="Arial"/>
                        <a:sym typeface="Arial"/>
                      </a:endParaRPr>
                    </a:p>
                  </a:txBody>
                  <a:tcPr marT="38350" marB="38350" marR="38350" marL="383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Registreer de lengte van de vader </a:t>
                      </a:r>
                      <a:endParaRPr sz="1100" u="none" cap="none" strike="noStrike">
                        <a:latin typeface="Arial"/>
                        <a:ea typeface="Arial"/>
                        <a:cs typeface="Arial"/>
                        <a:sym typeface="Arial"/>
                      </a:endParaRPr>
                    </a:p>
                  </a:txBody>
                  <a:tcPr marT="38350" marB="38350" marR="38350" marL="383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Vermeld de lengte van de biologische vader in cm, met 1 cijfer achter de komma.</a:t>
                      </a:r>
                      <a:endParaRPr sz="1100" u="none" cap="none" strike="noStrike">
                        <a:latin typeface="Arial"/>
                        <a:ea typeface="Arial"/>
                        <a:cs typeface="Arial"/>
                        <a:sym typeface="Arial"/>
                      </a:endParaRPr>
                    </a:p>
                  </a:txBody>
                  <a:tcPr marT="38350" marB="38350" marR="38350" marL="383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r>
              <a:tr h="492775">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latin typeface="Arial"/>
                          <a:ea typeface="Arial"/>
                          <a:cs typeface="Arial"/>
                          <a:sym typeface="Arial"/>
                        </a:rPr>
                        <a:t> </a:t>
                      </a:r>
                      <a:endParaRPr sz="1100" u="none" cap="none" strike="noStrike">
                        <a:latin typeface="Arial"/>
                        <a:ea typeface="Arial"/>
                        <a:cs typeface="Arial"/>
                        <a:sym typeface="Arial"/>
                      </a:endParaRPr>
                    </a:p>
                  </a:txBody>
                  <a:tcPr marT="38350" marB="38350" marR="38350" marL="383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Methode lengtemeting vader: 241 </a:t>
                      </a:r>
                      <a:endParaRPr sz="1100" u="none" cap="none" strike="noStrike">
                        <a:latin typeface="Arial"/>
                        <a:ea typeface="Arial"/>
                        <a:cs typeface="Arial"/>
                        <a:sym typeface="Arial"/>
                      </a:endParaRPr>
                    </a:p>
                  </a:txBody>
                  <a:tcPr marT="38350" marB="38350" marR="38350" marL="383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Gemeten: 1 </a:t>
                      </a:r>
                      <a:endParaRPr sz="1100" u="none" cap="none" strike="noStrike">
                        <a:latin typeface="Arial"/>
                        <a:ea typeface="Arial"/>
                        <a:cs typeface="Arial"/>
                        <a:sym typeface="Arial"/>
                      </a:endParaRPr>
                    </a:p>
                    <a:p>
                      <a:pPr indent="0" lvl="0" marL="0" marR="38100" rtl="0" algn="l">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Anamnestisch: 2</a:t>
                      </a:r>
                      <a:endParaRPr sz="1100" u="none" cap="none" strike="noStrike">
                        <a:latin typeface="Arial"/>
                        <a:ea typeface="Arial"/>
                        <a:cs typeface="Arial"/>
                        <a:sym typeface="Arial"/>
                      </a:endParaRPr>
                    </a:p>
                  </a:txBody>
                  <a:tcPr marT="38350" marB="38350" marR="38350" marL="383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nl-NL" sz="1100" u="none" cap="none" strike="noStrike">
                          <a:latin typeface="Arial"/>
                          <a:ea typeface="Arial"/>
                          <a:cs typeface="Arial"/>
                          <a:sym typeface="Arial"/>
                        </a:rPr>
                        <a:t> </a:t>
                      </a:r>
                      <a:endParaRPr sz="1100" u="none" cap="none" strike="noStrike">
                        <a:latin typeface="Arial"/>
                        <a:ea typeface="Arial"/>
                        <a:cs typeface="Arial"/>
                        <a:sym typeface="Arial"/>
                      </a:endParaRPr>
                    </a:p>
                  </a:txBody>
                  <a:tcPr marT="38350" marB="38350" marR="38350" marL="383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1"/>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Registratie (BDS 4.1.3)</a:t>
            </a:r>
            <a:endParaRPr/>
          </a:p>
        </p:txBody>
      </p:sp>
      <p:graphicFrame>
        <p:nvGraphicFramePr>
          <p:cNvPr id="234" name="Google Shape;234;p31"/>
          <p:cNvGraphicFramePr/>
          <p:nvPr/>
        </p:nvGraphicFramePr>
        <p:xfrm>
          <a:off x="853440" y="1135749"/>
          <a:ext cx="3000000" cy="3000000"/>
        </p:xfrm>
        <a:graphic>
          <a:graphicData uri="http://schemas.openxmlformats.org/drawingml/2006/table">
            <a:tbl>
              <a:tblPr>
                <a:noFill/>
                <a:tableStyleId>{499445DB-71C3-4C51-9A95-AEC5663D0284}</a:tableStyleId>
              </a:tblPr>
              <a:tblGrid>
                <a:gridCol w="1427600"/>
                <a:gridCol w="1489150"/>
                <a:gridCol w="2916750"/>
                <a:gridCol w="1562975"/>
              </a:tblGrid>
              <a:tr h="1021875">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Groei: R027</a:t>
                      </a:r>
                      <a:endParaRPr sz="1100" u="none" cap="none" strike="noStrike">
                        <a:latin typeface="Arial"/>
                        <a:ea typeface="Arial"/>
                        <a:cs typeface="Arial"/>
                        <a:sym typeface="Arial"/>
                      </a:endParaRPr>
                    </a:p>
                  </a:txBody>
                  <a:tcPr marT="42775" marB="42775" marR="42775" marL="427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Lengte: 235</a:t>
                      </a:r>
                      <a:endParaRPr sz="1100" u="none" cap="none" strike="noStrike">
                        <a:latin typeface="Arial"/>
                        <a:ea typeface="Arial"/>
                        <a:cs typeface="Arial"/>
                        <a:sym typeface="Arial"/>
                      </a:endParaRPr>
                    </a:p>
                  </a:txBody>
                  <a:tcPr marT="42775" marB="42775" marR="42775" marL="427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Registreer de lengte van het kind in millimeters</a:t>
                      </a:r>
                      <a:endParaRPr sz="1100" u="none" cap="none" strike="noStrike">
                        <a:latin typeface="Arial"/>
                        <a:ea typeface="Arial"/>
                        <a:cs typeface="Arial"/>
                        <a:sym typeface="Arial"/>
                      </a:endParaRPr>
                    </a:p>
                  </a:txBody>
                  <a:tcPr marT="42775" marB="42775" marR="42775" marL="427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De lengte wordt afgelezen tot op 1 mm, er wordt niet naar boven afgerond. </a:t>
                      </a:r>
                      <a:endParaRPr sz="1100" u="none" cap="none" strike="noStrike">
                        <a:latin typeface="Arial"/>
                        <a:ea typeface="Arial"/>
                        <a:cs typeface="Arial"/>
                        <a:sym typeface="Arial"/>
                      </a:endParaRPr>
                    </a:p>
                  </a:txBody>
                  <a:tcPr marT="42775" marB="42775" marR="42775" marL="427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r>
              <a:tr h="431675">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latin typeface="Arial"/>
                          <a:ea typeface="Arial"/>
                          <a:cs typeface="Arial"/>
                          <a:sym typeface="Arial"/>
                        </a:rPr>
                        <a:t> </a:t>
                      </a:r>
                      <a:endParaRPr sz="1100" u="none" cap="none" strike="noStrike">
                        <a:latin typeface="Arial"/>
                        <a:ea typeface="Arial"/>
                        <a:cs typeface="Arial"/>
                        <a:sym typeface="Arial"/>
                      </a:endParaRPr>
                    </a:p>
                  </a:txBody>
                  <a:tcPr marT="42775" marB="42775" marR="42775" marL="427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Methode lengtemeting: 236</a:t>
                      </a:r>
                      <a:endParaRPr sz="1100" u="none" cap="none" strike="noStrike">
                        <a:latin typeface="Arial"/>
                        <a:ea typeface="Arial"/>
                        <a:cs typeface="Arial"/>
                        <a:sym typeface="Arial"/>
                      </a:endParaRPr>
                    </a:p>
                  </a:txBody>
                  <a:tcPr marT="42775" marB="42775" marR="42775" marL="427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Liggend: 1 </a:t>
                      </a:r>
                      <a:endParaRPr sz="1100" u="none" cap="none" strike="noStrike">
                        <a:latin typeface="Arial"/>
                        <a:ea typeface="Arial"/>
                        <a:cs typeface="Arial"/>
                        <a:sym typeface="Arial"/>
                      </a:endParaRPr>
                    </a:p>
                    <a:p>
                      <a:pPr indent="0" lvl="0" marL="0" marR="38100" rtl="0" algn="l">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Staand: 2</a:t>
                      </a:r>
                      <a:endParaRPr sz="1100" u="none" cap="none" strike="noStrike">
                        <a:latin typeface="Arial"/>
                        <a:ea typeface="Arial"/>
                        <a:cs typeface="Arial"/>
                        <a:sym typeface="Arial"/>
                      </a:endParaRPr>
                    </a:p>
                  </a:txBody>
                  <a:tcPr marT="42775" marB="42775" marR="42775" marL="427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nl-NL" sz="1100" u="none" cap="none" strike="noStrike">
                          <a:latin typeface="Arial"/>
                          <a:ea typeface="Arial"/>
                          <a:cs typeface="Arial"/>
                          <a:sym typeface="Arial"/>
                        </a:rPr>
                        <a:t> </a:t>
                      </a:r>
                      <a:endParaRPr sz="1100" u="none" cap="none" strike="noStrike">
                        <a:latin typeface="Arial"/>
                        <a:ea typeface="Arial"/>
                        <a:cs typeface="Arial"/>
                        <a:sym typeface="Arial"/>
                      </a:endParaRPr>
                    </a:p>
                  </a:txBody>
                  <a:tcPr marT="42775" marB="42775" marR="42775" marL="427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r>
              <a:tr h="667750">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latin typeface="Arial"/>
                          <a:ea typeface="Arial"/>
                          <a:cs typeface="Arial"/>
                          <a:sym typeface="Arial"/>
                        </a:rPr>
                        <a:t> </a:t>
                      </a:r>
                      <a:endParaRPr sz="1100" u="none" cap="none" strike="noStrike">
                        <a:latin typeface="Arial"/>
                        <a:ea typeface="Arial"/>
                        <a:cs typeface="Arial"/>
                        <a:sym typeface="Arial"/>
                      </a:endParaRPr>
                    </a:p>
                  </a:txBody>
                  <a:tcPr marT="42775" marB="42775" marR="42775" marL="427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Groeicurve lengte naar leeftijd: 237</a:t>
                      </a:r>
                      <a:endParaRPr sz="1100" u="none" cap="none" strike="noStrike">
                        <a:latin typeface="Arial"/>
                        <a:ea typeface="Arial"/>
                        <a:cs typeface="Arial"/>
                        <a:sym typeface="Arial"/>
                      </a:endParaRPr>
                    </a:p>
                  </a:txBody>
                  <a:tcPr marT="42775" marB="42775" marR="42775" marL="427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Berekend veld</a:t>
                      </a:r>
                      <a:endParaRPr sz="1100" u="none" cap="none" strike="noStrike">
                        <a:latin typeface="Arial"/>
                        <a:ea typeface="Arial"/>
                        <a:cs typeface="Arial"/>
                        <a:sym typeface="Arial"/>
                      </a:endParaRPr>
                    </a:p>
                  </a:txBody>
                  <a:tcPr marT="42775" marB="42775" marR="42775" marL="427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nl-NL" sz="1100" u="none" cap="none" strike="noStrike">
                          <a:latin typeface="Arial"/>
                          <a:ea typeface="Arial"/>
                          <a:cs typeface="Arial"/>
                          <a:sym typeface="Arial"/>
                        </a:rPr>
                        <a:t> </a:t>
                      </a:r>
                      <a:endParaRPr sz="1100" u="none" cap="none" strike="noStrike">
                        <a:latin typeface="Arial"/>
                        <a:ea typeface="Arial"/>
                        <a:cs typeface="Arial"/>
                        <a:sym typeface="Arial"/>
                      </a:endParaRPr>
                    </a:p>
                  </a:txBody>
                  <a:tcPr marT="42775" marB="42775" marR="42775" marL="427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r>
              <a:tr h="431675">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latin typeface="Arial"/>
                          <a:ea typeface="Arial"/>
                          <a:cs typeface="Arial"/>
                          <a:sym typeface="Arial"/>
                        </a:rPr>
                        <a:t> </a:t>
                      </a:r>
                      <a:endParaRPr sz="1100" u="none" cap="none" strike="noStrike">
                        <a:latin typeface="Arial"/>
                        <a:ea typeface="Arial"/>
                        <a:cs typeface="Arial"/>
                        <a:sym typeface="Arial"/>
                      </a:endParaRPr>
                    </a:p>
                  </a:txBody>
                  <a:tcPr marT="42775" marB="42775" marR="42775" marL="427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Target Height: 809</a:t>
                      </a:r>
                      <a:endParaRPr sz="1100" u="none" cap="none" strike="noStrike">
                        <a:latin typeface="Arial"/>
                        <a:ea typeface="Arial"/>
                        <a:cs typeface="Arial"/>
                        <a:sym typeface="Arial"/>
                      </a:endParaRPr>
                    </a:p>
                  </a:txBody>
                  <a:tcPr marT="42775" marB="42775" marR="42775" marL="427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Berekend veld</a:t>
                      </a:r>
                      <a:endParaRPr sz="1100" u="none" cap="none" strike="noStrike">
                        <a:latin typeface="Arial"/>
                        <a:ea typeface="Arial"/>
                        <a:cs typeface="Arial"/>
                        <a:sym typeface="Arial"/>
                      </a:endParaRPr>
                    </a:p>
                  </a:txBody>
                  <a:tcPr marT="42775" marB="42775" marR="42775" marL="427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nl-NL" sz="1100" u="none" cap="none" strike="noStrike">
                          <a:latin typeface="Arial"/>
                          <a:ea typeface="Arial"/>
                          <a:cs typeface="Arial"/>
                          <a:sym typeface="Arial"/>
                        </a:rPr>
                        <a:t> </a:t>
                      </a:r>
                      <a:endParaRPr sz="1100" u="none" cap="none" strike="noStrike">
                        <a:latin typeface="Arial"/>
                        <a:ea typeface="Arial"/>
                        <a:cs typeface="Arial"/>
                        <a:sym typeface="Arial"/>
                      </a:endParaRPr>
                    </a:p>
                  </a:txBody>
                  <a:tcPr marT="42775" marB="42775" marR="42775" marL="427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r>
              <a:tr h="549700">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latin typeface="Arial"/>
                          <a:ea typeface="Arial"/>
                          <a:cs typeface="Arial"/>
                          <a:sym typeface="Arial"/>
                        </a:rPr>
                        <a:t> </a:t>
                      </a:r>
                      <a:endParaRPr sz="1100" u="none" cap="none" strike="noStrike">
                        <a:latin typeface="Arial"/>
                        <a:ea typeface="Arial"/>
                        <a:cs typeface="Arial"/>
                        <a:sym typeface="Arial"/>
                      </a:endParaRPr>
                    </a:p>
                  </a:txBody>
                  <a:tcPr marT="42775" marB="42775" marR="42775" marL="427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Target Height Range: 810</a:t>
                      </a:r>
                      <a:endParaRPr sz="1100" u="none" cap="none" strike="noStrike">
                        <a:latin typeface="Arial"/>
                        <a:ea typeface="Arial"/>
                        <a:cs typeface="Arial"/>
                        <a:sym typeface="Arial"/>
                      </a:endParaRPr>
                    </a:p>
                  </a:txBody>
                  <a:tcPr marT="42775" marB="42775" marR="42775" marL="427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Berekend veld</a:t>
                      </a:r>
                      <a:endParaRPr sz="1100" u="none" cap="none" strike="noStrike">
                        <a:latin typeface="Arial"/>
                        <a:ea typeface="Arial"/>
                        <a:cs typeface="Arial"/>
                        <a:sym typeface="Arial"/>
                      </a:endParaRPr>
                    </a:p>
                  </a:txBody>
                  <a:tcPr marT="42775" marB="42775" marR="42775" marL="427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nl-NL" sz="1100" u="none" cap="none" strike="noStrike">
                          <a:latin typeface="Arial"/>
                          <a:ea typeface="Arial"/>
                          <a:cs typeface="Arial"/>
                          <a:sym typeface="Arial"/>
                        </a:rPr>
                        <a:t> </a:t>
                      </a:r>
                      <a:endParaRPr sz="1100" u="none" cap="none" strike="noStrike">
                        <a:latin typeface="Arial"/>
                        <a:ea typeface="Arial"/>
                        <a:cs typeface="Arial"/>
                        <a:sym typeface="Arial"/>
                      </a:endParaRPr>
                    </a:p>
                  </a:txBody>
                  <a:tcPr marT="42775" marB="42775" marR="42775" marL="427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r>
              <a:tr h="313625">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latin typeface="Arial"/>
                          <a:ea typeface="Arial"/>
                          <a:cs typeface="Arial"/>
                          <a:sym typeface="Arial"/>
                        </a:rPr>
                        <a:t> </a:t>
                      </a:r>
                      <a:endParaRPr sz="1100" u="none" cap="none" strike="noStrike">
                        <a:latin typeface="Arial"/>
                        <a:ea typeface="Arial"/>
                        <a:cs typeface="Arial"/>
                        <a:sym typeface="Arial"/>
                      </a:endParaRPr>
                    </a:p>
                  </a:txBody>
                  <a:tcPr marT="42775" marB="42775" marR="42775" marL="427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TH-SDS: 1615</a:t>
                      </a:r>
                      <a:endParaRPr sz="1100" u="none" cap="none" strike="noStrike">
                        <a:latin typeface="Arial"/>
                        <a:ea typeface="Arial"/>
                        <a:cs typeface="Arial"/>
                        <a:sym typeface="Arial"/>
                      </a:endParaRPr>
                    </a:p>
                  </a:txBody>
                  <a:tcPr marT="42775" marB="42775" marR="42775" marL="427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Berekend veld </a:t>
                      </a:r>
                      <a:endParaRPr sz="1100" u="none" cap="none" strike="noStrike">
                        <a:latin typeface="Arial"/>
                        <a:ea typeface="Arial"/>
                        <a:cs typeface="Arial"/>
                        <a:sym typeface="Arial"/>
                      </a:endParaRPr>
                    </a:p>
                  </a:txBody>
                  <a:tcPr marT="42775" marB="42775" marR="42775" marL="427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nl-NL" sz="1100" u="none" cap="none" strike="noStrike">
                          <a:latin typeface="Arial"/>
                          <a:ea typeface="Arial"/>
                          <a:cs typeface="Arial"/>
                          <a:sym typeface="Arial"/>
                        </a:rPr>
                        <a:t> </a:t>
                      </a:r>
                      <a:endParaRPr sz="1100" u="none" cap="none" strike="noStrike">
                        <a:latin typeface="Arial"/>
                        <a:ea typeface="Arial"/>
                        <a:cs typeface="Arial"/>
                        <a:sym typeface="Arial"/>
                      </a:endParaRPr>
                    </a:p>
                  </a:txBody>
                  <a:tcPr marT="42775" marB="42775" marR="42775" marL="427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2"/>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Registratie (BDS 4.1.3)</a:t>
            </a:r>
            <a:endParaRPr/>
          </a:p>
        </p:txBody>
      </p:sp>
      <p:graphicFrame>
        <p:nvGraphicFramePr>
          <p:cNvPr id="240" name="Google Shape;240;p32"/>
          <p:cNvGraphicFramePr/>
          <p:nvPr/>
        </p:nvGraphicFramePr>
        <p:xfrm>
          <a:off x="759300" y="1152525"/>
          <a:ext cx="3000000" cy="3000000"/>
        </p:xfrm>
        <a:graphic>
          <a:graphicData uri="http://schemas.openxmlformats.org/drawingml/2006/table">
            <a:tbl>
              <a:tblPr>
                <a:noFill/>
                <a:tableStyleId>{499445DB-71C3-4C51-9A95-AEC5663D0284}</a:tableStyleId>
              </a:tblPr>
              <a:tblGrid>
                <a:gridCol w="1089825"/>
                <a:gridCol w="1432550"/>
                <a:gridCol w="2468875"/>
                <a:gridCol w="2885450"/>
              </a:tblGrid>
              <a:tr h="1235075">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latin typeface="Arial"/>
                          <a:ea typeface="Arial"/>
                          <a:cs typeface="Arial"/>
                          <a:sym typeface="Arial"/>
                        </a:rPr>
                        <a:t> </a:t>
                      </a:r>
                      <a:endParaRPr sz="1100" u="none" cap="none" strike="noStrike">
                        <a:latin typeface="Arial"/>
                        <a:ea typeface="Arial"/>
                        <a:cs typeface="Arial"/>
                        <a:sym typeface="Arial"/>
                      </a:endParaRPr>
                    </a:p>
                  </a:txBody>
                  <a:tcPr marT="26950" marB="26950" marR="26950" marL="269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Gewicht: 245 </a:t>
                      </a:r>
                      <a:endParaRPr sz="1100" u="none" cap="none" strike="noStrike">
                        <a:latin typeface="Arial"/>
                        <a:ea typeface="Arial"/>
                        <a:cs typeface="Arial"/>
                        <a:sym typeface="Arial"/>
                      </a:endParaRPr>
                    </a:p>
                  </a:txBody>
                  <a:tcPr marT="26950" marB="26950" marR="26950" marL="269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Registreer hier het gewicht van het kind in grammen</a:t>
                      </a:r>
                      <a:endParaRPr sz="1100" u="none" cap="none" strike="noStrike">
                        <a:latin typeface="Arial"/>
                        <a:ea typeface="Arial"/>
                        <a:cs typeface="Arial"/>
                        <a:sym typeface="Arial"/>
                      </a:endParaRPr>
                    </a:p>
                  </a:txBody>
                  <a:tcPr marT="26950" marB="26950" marR="26950" marL="269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Bij babyweegschalen wordt afgelezen tot op de laatste volledige 10 gram, er wordt niet naar boven afgerond. Bij staand wegen wordt afgelezen tot op de laatste volledige 100 gram, er wordt niet naar boven afgerond.</a:t>
                      </a:r>
                      <a:endParaRPr sz="1100" u="none" cap="none" strike="noStrike">
                        <a:latin typeface="Arial"/>
                        <a:ea typeface="Arial"/>
                        <a:cs typeface="Arial"/>
                        <a:sym typeface="Arial"/>
                      </a:endParaRPr>
                    </a:p>
                  </a:txBody>
                  <a:tcPr marT="26950" marB="26950" marR="26950" marL="269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r>
              <a:tr h="346300">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latin typeface="Arial"/>
                          <a:ea typeface="Arial"/>
                          <a:cs typeface="Arial"/>
                          <a:sym typeface="Arial"/>
                        </a:rPr>
                        <a:t> </a:t>
                      </a:r>
                      <a:endParaRPr sz="1100" u="none" cap="none" strike="noStrike">
                        <a:latin typeface="Arial"/>
                        <a:ea typeface="Arial"/>
                        <a:cs typeface="Arial"/>
                        <a:sym typeface="Arial"/>
                      </a:endParaRPr>
                    </a:p>
                  </a:txBody>
                  <a:tcPr marT="26950" marB="26950" marR="26950" marL="269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Methode gewichtsmeting: 246</a:t>
                      </a:r>
                      <a:endParaRPr sz="1100" u="none" cap="none" strike="noStrike">
                        <a:latin typeface="Arial"/>
                        <a:ea typeface="Arial"/>
                        <a:cs typeface="Arial"/>
                        <a:sym typeface="Arial"/>
                      </a:endParaRPr>
                    </a:p>
                  </a:txBody>
                  <a:tcPr marT="26950" marB="26950" marR="26950" marL="269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Gewogen met kleren: 1 </a:t>
                      </a:r>
                      <a:endParaRPr sz="1100" u="none" cap="none" strike="noStrike">
                        <a:latin typeface="Arial"/>
                        <a:ea typeface="Arial"/>
                        <a:cs typeface="Arial"/>
                        <a:sym typeface="Arial"/>
                      </a:endParaRPr>
                    </a:p>
                    <a:p>
                      <a:pPr indent="0" lvl="0" marL="0" marR="38100" rtl="0" algn="l">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Gewogen zonder kleren: 2</a:t>
                      </a:r>
                      <a:endParaRPr sz="1100" u="none" cap="none" strike="noStrike">
                        <a:latin typeface="Arial"/>
                        <a:ea typeface="Arial"/>
                        <a:cs typeface="Arial"/>
                        <a:sym typeface="Arial"/>
                      </a:endParaRPr>
                    </a:p>
                  </a:txBody>
                  <a:tcPr marT="26950" marB="26950" marR="26950" marL="269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nl-NL" sz="1100" u="none" cap="none" strike="noStrike">
                          <a:latin typeface="Arial"/>
                          <a:ea typeface="Arial"/>
                          <a:cs typeface="Arial"/>
                          <a:sym typeface="Arial"/>
                        </a:rPr>
                        <a:t> </a:t>
                      </a:r>
                      <a:endParaRPr sz="1100" u="none" cap="none" strike="noStrike">
                        <a:latin typeface="Arial"/>
                        <a:ea typeface="Arial"/>
                        <a:cs typeface="Arial"/>
                        <a:sym typeface="Arial"/>
                      </a:endParaRPr>
                    </a:p>
                  </a:txBody>
                  <a:tcPr marT="26950" marB="26950" marR="26950" marL="269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r>
              <a:tr h="420650">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latin typeface="Arial"/>
                          <a:ea typeface="Arial"/>
                          <a:cs typeface="Arial"/>
                          <a:sym typeface="Arial"/>
                        </a:rPr>
                        <a:t> </a:t>
                      </a:r>
                      <a:endParaRPr sz="1100" u="none" cap="none" strike="noStrike">
                        <a:latin typeface="Arial"/>
                        <a:ea typeface="Arial"/>
                        <a:cs typeface="Arial"/>
                        <a:sym typeface="Arial"/>
                      </a:endParaRPr>
                    </a:p>
                  </a:txBody>
                  <a:tcPr marT="26950" marB="26950" marR="26950" marL="269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Groeicurve gewicht naar leeftijd: 811 </a:t>
                      </a:r>
                      <a:endParaRPr sz="1100" u="none" cap="none" strike="noStrike">
                        <a:latin typeface="Arial"/>
                        <a:ea typeface="Arial"/>
                        <a:cs typeface="Arial"/>
                        <a:sym typeface="Arial"/>
                      </a:endParaRPr>
                    </a:p>
                  </a:txBody>
                  <a:tcPr marT="26950" marB="26950" marR="26950" marL="269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Berekend veld</a:t>
                      </a:r>
                      <a:endParaRPr sz="1100" u="none" cap="none" strike="noStrike">
                        <a:latin typeface="Arial"/>
                        <a:ea typeface="Arial"/>
                        <a:cs typeface="Arial"/>
                        <a:sym typeface="Arial"/>
                      </a:endParaRPr>
                    </a:p>
                  </a:txBody>
                  <a:tcPr marT="26950" marB="26950" marR="26950" marL="269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nl-NL" sz="1100" u="none" cap="none" strike="noStrike">
                          <a:latin typeface="Arial"/>
                          <a:ea typeface="Arial"/>
                          <a:cs typeface="Arial"/>
                          <a:sym typeface="Arial"/>
                        </a:rPr>
                        <a:t> </a:t>
                      </a:r>
                      <a:endParaRPr sz="1100" u="none" cap="none" strike="noStrike">
                        <a:latin typeface="Arial"/>
                        <a:ea typeface="Arial"/>
                        <a:cs typeface="Arial"/>
                        <a:sym typeface="Arial"/>
                      </a:endParaRPr>
                    </a:p>
                  </a:txBody>
                  <a:tcPr marT="26950" marB="26950" marR="26950" marL="269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r>
              <a:tr h="420650">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latin typeface="Arial"/>
                          <a:ea typeface="Arial"/>
                          <a:cs typeface="Arial"/>
                          <a:sym typeface="Arial"/>
                        </a:rPr>
                        <a:t> </a:t>
                      </a:r>
                      <a:endParaRPr sz="1100" u="none" cap="none" strike="noStrike">
                        <a:latin typeface="Arial"/>
                        <a:ea typeface="Arial"/>
                        <a:cs typeface="Arial"/>
                        <a:sym typeface="Arial"/>
                      </a:endParaRPr>
                    </a:p>
                  </a:txBody>
                  <a:tcPr marT="26950" marB="26950" marR="26950" marL="269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Groeicurve gewicht naar lengte: 812</a:t>
                      </a:r>
                      <a:endParaRPr sz="1100" u="none" cap="none" strike="noStrike">
                        <a:latin typeface="Arial"/>
                        <a:ea typeface="Arial"/>
                        <a:cs typeface="Arial"/>
                        <a:sym typeface="Arial"/>
                      </a:endParaRPr>
                    </a:p>
                  </a:txBody>
                  <a:tcPr marT="26950" marB="26950" marR="26950" marL="269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Berekend veld </a:t>
                      </a:r>
                      <a:endParaRPr sz="1100" u="none" cap="none" strike="noStrike">
                        <a:latin typeface="Arial"/>
                        <a:ea typeface="Arial"/>
                        <a:cs typeface="Arial"/>
                        <a:sym typeface="Arial"/>
                      </a:endParaRPr>
                    </a:p>
                  </a:txBody>
                  <a:tcPr marT="26950" marB="26950" marR="26950" marL="269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nl-NL" sz="1100" u="none" cap="none" strike="noStrike">
                          <a:latin typeface="Arial"/>
                          <a:ea typeface="Arial"/>
                          <a:cs typeface="Arial"/>
                          <a:sym typeface="Arial"/>
                        </a:rPr>
                        <a:t> </a:t>
                      </a:r>
                      <a:endParaRPr sz="1100" u="none" cap="none" strike="noStrike">
                        <a:latin typeface="Arial"/>
                        <a:ea typeface="Arial"/>
                        <a:cs typeface="Arial"/>
                        <a:sym typeface="Arial"/>
                      </a:endParaRPr>
                    </a:p>
                  </a:txBody>
                  <a:tcPr marT="26950" marB="26950" marR="26950" marL="269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r>
              <a:tr h="123200">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latin typeface="Arial"/>
                          <a:ea typeface="Arial"/>
                          <a:cs typeface="Arial"/>
                          <a:sym typeface="Arial"/>
                        </a:rPr>
                        <a:t> </a:t>
                      </a:r>
                      <a:endParaRPr sz="1100" u="none" cap="none" strike="noStrike">
                        <a:latin typeface="Arial"/>
                        <a:ea typeface="Arial"/>
                        <a:cs typeface="Arial"/>
                        <a:sym typeface="Arial"/>
                      </a:endParaRPr>
                    </a:p>
                  </a:txBody>
                  <a:tcPr marT="26950" marB="26950" marR="26950" marL="269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BMI: 248</a:t>
                      </a:r>
                      <a:endParaRPr sz="1100" u="none" cap="none" strike="noStrike">
                        <a:latin typeface="Arial"/>
                        <a:ea typeface="Arial"/>
                        <a:cs typeface="Arial"/>
                        <a:sym typeface="Arial"/>
                      </a:endParaRPr>
                    </a:p>
                  </a:txBody>
                  <a:tcPr marT="26950" marB="26950" marR="26950" marL="269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Berekend veld</a:t>
                      </a:r>
                      <a:endParaRPr sz="1100" u="none" cap="none" strike="noStrike">
                        <a:latin typeface="Arial"/>
                        <a:ea typeface="Arial"/>
                        <a:cs typeface="Arial"/>
                        <a:sym typeface="Arial"/>
                      </a:endParaRPr>
                    </a:p>
                  </a:txBody>
                  <a:tcPr marT="26950" marB="26950" marR="26950" marL="269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nl-NL" sz="1100" u="none" cap="none" strike="noStrike">
                          <a:latin typeface="Arial"/>
                          <a:ea typeface="Arial"/>
                          <a:cs typeface="Arial"/>
                          <a:sym typeface="Arial"/>
                        </a:rPr>
                        <a:t> </a:t>
                      </a:r>
                      <a:endParaRPr sz="1100" u="none" cap="none" strike="noStrike">
                        <a:latin typeface="Arial"/>
                        <a:ea typeface="Arial"/>
                        <a:cs typeface="Arial"/>
                        <a:sym typeface="Arial"/>
                      </a:endParaRPr>
                    </a:p>
                  </a:txBody>
                  <a:tcPr marT="26950" marB="26950" marR="26950" marL="269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r>
              <a:tr h="271925">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latin typeface="Arial"/>
                          <a:ea typeface="Arial"/>
                          <a:cs typeface="Arial"/>
                          <a:sym typeface="Arial"/>
                        </a:rPr>
                        <a:t> </a:t>
                      </a:r>
                      <a:endParaRPr sz="1100" u="none" cap="none" strike="noStrike">
                        <a:latin typeface="Arial"/>
                        <a:ea typeface="Arial"/>
                        <a:cs typeface="Arial"/>
                        <a:sym typeface="Arial"/>
                      </a:endParaRPr>
                    </a:p>
                  </a:txBody>
                  <a:tcPr marT="26950" marB="26950" marR="26950" marL="269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BMI-curve: 813 </a:t>
                      </a:r>
                      <a:endParaRPr sz="1100" u="none" cap="none" strike="noStrike">
                        <a:latin typeface="Arial"/>
                        <a:ea typeface="Arial"/>
                        <a:cs typeface="Arial"/>
                        <a:sym typeface="Arial"/>
                      </a:endParaRPr>
                    </a:p>
                  </a:txBody>
                  <a:tcPr marT="26950" marB="26950" marR="26950" marL="269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Berekend veld</a:t>
                      </a:r>
                      <a:endParaRPr sz="1100" u="none" cap="none" strike="noStrike">
                        <a:latin typeface="Arial"/>
                        <a:ea typeface="Arial"/>
                        <a:cs typeface="Arial"/>
                        <a:sym typeface="Arial"/>
                      </a:endParaRPr>
                    </a:p>
                  </a:txBody>
                  <a:tcPr marT="26950" marB="26950" marR="26950" marL="269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nl-NL" sz="1100" u="none" cap="none" strike="noStrike">
                          <a:latin typeface="Arial"/>
                          <a:ea typeface="Arial"/>
                          <a:cs typeface="Arial"/>
                          <a:sym typeface="Arial"/>
                        </a:rPr>
                        <a:t> </a:t>
                      </a:r>
                      <a:endParaRPr sz="1100" u="none" cap="none" strike="noStrike">
                        <a:latin typeface="Arial"/>
                        <a:ea typeface="Arial"/>
                        <a:cs typeface="Arial"/>
                        <a:sym typeface="Arial"/>
                      </a:endParaRPr>
                    </a:p>
                  </a:txBody>
                  <a:tcPr marT="26950" marB="26950" marR="26950" marL="269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3"/>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Registratie (BDS 4.1.3)</a:t>
            </a:r>
            <a:endParaRPr/>
          </a:p>
        </p:txBody>
      </p:sp>
      <p:graphicFrame>
        <p:nvGraphicFramePr>
          <p:cNvPr id="246" name="Google Shape;246;p33"/>
          <p:cNvGraphicFramePr/>
          <p:nvPr/>
        </p:nvGraphicFramePr>
        <p:xfrm>
          <a:off x="1056640" y="1197419"/>
          <a:ext cx="3000000" cy="3000000"/>
        </p:xfrm>
        <a:graphic>
          <a:graphicData uri="http://schemas.openxmlformats.org/drawingml/2006/table">
            <a:tbl>
              <a:tblPr>
                <a:noFill/>
                <a:tableStyleId>{499445DB-71C3-4C51-9A95-AEC5663D0284}</a:tableStyleId>
              </a:tblPr>
              <a:tblGrid>
                <a:gridCol w="853450"/>
                <a:gridCol w="1209050"/>
                <a:gridCol w="2346950"/>
                <a:gridCol w="2550150"/>
              </a:tblGrid>
              <a:tr h="289550">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latin typeface="Arial"/>
                          <a:ea typeface="Arial"/>
                          <a:cs typeface="Arial"/>
                          <a:sym typeface="Arial"/>
                        </a:rPr>
                        <a:t> </a:t>
                      </a:r>
                      <a:endParaRPr sz="1100" u="none" cap="none" strike="noStrike">
                        <a:latin typeface="Arial"/>
                        <a:ea typeface="Arial"/>
                        <a:cs typeface="Arial"/>
                        <a:sym typeface="Arial"/>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Hoofdomtrek: 252</a:t>
                      </a:r>
                      <a:endParaRPr sz="1100" u="none" cap="none" strike="noStrike">
                        <a:latin typeface="Arial"/>
                        <a:ea typeface="Arial"/>
                        <a:cs typeface="Arial"/>
                        <a:sym typeface="Arial"/>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Registreer hier de hoofdomtrek van het kind in millimeters</a:t>
                      </a:r>
                      <a:endParaRPr sz="1100" u="none" cap="none" strike="noStrike">
                        <a:latin typeface="Arial"/>
                        <a:ea typeface="Arial"/>
                        <a:cs typeface="Arial"/>
                        <a:sym typeface="Arial"/>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Lees de hoofdomtrek af tot op 1 mm nauwkeurig, er wordt niet naar boven afgerond. </a:t>
                      </a:r>
                      <a:endParaRPr sz="1100" u="none" cap="none" strike="noStrike">
                        <a:latin typeface="Arial"/>
                        <a:ea typeface="Arial"/>
                        <a:cs typeface="Arial"/>
                        <a:sym typeface="Arial"/>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r>
              <a:tr h="289550">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latin typeface="Arial"/>
                          <a:ea typeface="Arial"/>
                          <a:cs typeface="Arial"/>
                          <a:sym typeface="Arial"/>
                        </a:rPr>
                        <a:t> </a:t>
                      </a:r>
                      <a:endParaRPr sz="1100" u="none" cap="none" strike="noStrike">
                        <a:latin typeface="Arial"/>
                        <a:ea typeface="Arial"/>
                        <a:cs typeface="Arial"/>
                        <a:sym typeface="Arial"/>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Groeicurve hoofdomtrek naar leeftijd: 253</a:t>
                      </a:r>
                      <a:endParaRPr sz="1100" u="none" cap="none" strike="noStrike">
                        <a:latin typeface="Arial"/>
                        <a:ea typeface="Arial"/>
                        <a:cs typeface="Arial"/>
                        <a:sym typeface="Arial"/>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Berekend veld</a:t>
                      </a:r>
                      <a:endParaRPr sz="1100" u="none" cap="none" strike="noStrike">
                        <a:latin typeface="Arial"/>
                        <a:ea typeface="Arial"/>
                        <a:cs typeface="Arial"/>
                        <a:sym typeface="Arial"/>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 </a:t>
                      </a:r>
                      <a:endParaRPr sz="1100" u="none" cap="none" strike="noStrike">
                        <a:latin typeface="Arial"/>
                        <a:ea typeface="Arial"/>
                        <a:cs typeface="Arial"/>
                        <a:sym typeface="Arial"/>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E599"/>
                    </a:solidFill>
                  </a:tcPr>
                </a:tc>
              </a:tr>
            </a:tbl>
          </a:graphicData>
        </a:graphic>
      </p:graphicFrame>
      <p:graphicFrame>
        <p:nvGraphicFramePr>
          <p:cNvPr id="247" name="Google Shape;247;p33"/>
          <p:cNvGraphicFramePr/>
          <p:nvPr/>
        </p:nvGraphicFramePr>
        <p:xfrm>
          <a:off x="1056639" y="2877629"/>
          <a:ext cx="3000000" cy="3000000"/>
        </p:xfrm>
        <a:graphic>
          <a:graphicData uri="http://schemas.openxmlformats.org/drawingml/2006/table">
            <a:tbl>
              <a:tblPr>
                <a:noFill/>
                <a:tableStyleId>{499445DB-71C3-4C51-9A95-AEC5663D0284}</a:tableStyleId>
              </a:tblPr>
              <a:tblGrid>
                <a:gridCol w="853450"/>
                <a:gridCol w="1259850"/>
                <a:gridCol w="2316475"/>
                <a:gridCol w="2529850"/>
              </a:tblGrid>
              <a:tr h="139700">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solidFill>
                            <a:srgbClr val="FFFFFF"/>
                          </a:solidFill>
                          <a:latin typeface="Arial"/>
                          <a:ea typeface="Arial"/>
                          <a:cs typeface="Arial"/>
                          <a:sym typeface="Arial"/>
                        </a:rPr>
                        <a:t>BDS Rubriek</a:t>
                      </a:r>
                      <a:endParaRPr sz="1100" u="none" cap="none" strike="noStrike">
                        <a:latin typeface="Arial"/>
                        <a:ea typeface="Arial"/>
                        <a:cs typeface="Arial"/>
                        <a:sym typeface="Arial"/>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6D9EEB"/>
                    </a:solidFill>
                  </a:tcPr>
                </a:tc>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solidFill>
                            <a:srgbClr val="FFFFFF"/>
                          </a:solidFill>
                          <a:latin typeface="Arial"/>
                          <a:ea typeface="Arial"/>
                          <a:cs typeface="Arial"/>
                          <a:sym typeface="Arial"/>
                        </a:rPr>
                        <a:t>BDS Element</a:t>
                      </a:r>
                      <a:endParaRPr sz="1100" u="none" cap="none" strike="noStrike">
                        <a:latin typeface="Arial"/>
                        <a:ea typeface="Arial"/>
                        <a:cs typeface="Arial"/>
                        <a:sym typeface="Arial"/>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6D9EEB"/>
                    </a:solidFill>
                  </a:tcPr>
                </a:tc>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solidFill>
                            <a:srgbClr val="FFFFFF"/>
                          </a:solidFill>
                          <a:latin typeface="Arial"/>
                          <a:ea typeface="Arial"/>
                          <a:cs typeface="Arial"/>
                          <a:sym typeface="Arial"/>
                        </a:rPr>
                        <a:t>Registratie</a:t>
                      </a:r>
                      <a:endParaRPr sz="1100" u="none" cap="none" strike="noStrike">
                        <a:latin typeface="Arial"/>
                        <a:ea typeface="Arial"/>
                        <a:cs typeface="Arial"/>
                        <a:sym typeface="Arial"/>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6D9EEB"/>
                    </a:solidFill>
                  </a:tcPr>
                </a:tc>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solidFill>
                            <a:srgbClr val="FFFFFF"/>
                          </a:solidFill>
                          <a:latin typeface="Arial"/>
                          <a:ea typeface="Arial"/>
                          <a:cs typeface="Arial"/>
                          <a:sym typeface="Arial"/>
                        </a:rPr>
                        <a:t>Opmerking</a:t>
                      </a:r>
                      <a:endParaRPr sz="1100" u="none" cap="none" strike="noStrike">
                        <a:latin typeface="Arial"/>
                        <a:ea typeface="Arial"/>
                        <a:cs typeface="Arial"/>
                        <a:sym typeface="Arial"/>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6D9EEB"/>
                    </a:solidFill>
                  </a:tcPr>
                </a:tc>
              </a:tr>
              <a:tr h="139700">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Groei: R027</a:t>
                      </a:r>
                      <a:endParaRPr sz="1100" u="none" cap="none" strike="noStrike">
                        <a:latin typeface="Arial"/>
                        <a:ea typeface="Arial"/>
                        <a:cs typeface="Arial"/>
                        <a:sym typeface="Arial"/>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2CC"/>
                    </a:solidFill>
                  </a:tcPr>
                </a:tc>
                <a:tc>
                  <a:txBody>
                    <a:bodyPr/>
                    <a:lstStyle/>
                    <a:p>
                      <a:pPr indent="0" lvl="0" marL="0" marR="38100" rtl="0" algn="l">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Welk groeidiagram wordt gebruikt: 1616</a:t>
                      </a:r>
                      <a:endParaRPr sz="1100" u="none" cap="none" strike="noStrike">
                        <a:latin typeface="Arial"/>
                        <a:ea typeface="Arial"/>
                        <a:cs typeface="Arial"/>
                        <a:sym typeface="Arial"/>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2CC"/>
                    </a:solidFill>
                  </a:tcPr>
                </a:tc>
                <a:tc>
                  <a:txBody>
                    <a:bodyPr/>
                    <a:lstStyle/>
                    <a:p>
                      <a:pPr indent="0" lvl="0" marL="0" marR="0" rtl="0" algn="just">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Nederlands: 01</a:t>
                      </a:r>
                      <a:endParaRPr sz="1100" u="none" cap="none" strike="noStrike">
                        <a:latin typeface="Arial"/>
                        <a:ea typeface="Arial"/>
                        <a:cs typeface="Arial"/>
                        <a:sym typeface="Arial"/>
                      </a:endParaRPr>
                    </a:p>
                    <a:p>
                      <a:pPr indent="0" lvl="0" marL="0" marR="0" rtl="0" algn="just">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Marokkaans: 02</a:t>
                      </a:r>
                      <a:endParaRPr sz="1100" u="none" cap="none" strike="noStrike">
                        <a:latin typeface="Arial"/>
                        <a:ea typeface="Arial"/>
                        <a:cs typeface="Arial"/>
                        <a:sym typeface="Arial"/>
                      </a:endParaRPr>
                    </a:p>
                    <a:p>
                      <a:pPr indent="0" lvl="0" marL="0" marR="0" rtl="0" algn="just">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Turks: 03</a:t>
                      </a:r>
                      <a:endParaRPr sz="1100" u="none" cap="none" strike="noStrike">
                        <a:latin typeface="Arial"/>
                        <a:ea typeface="Arial"/>
                        <a:cs typeface="Arial"/>
                        <a:sym typeface="Arial"/>
                      </a:endParaRPr>
                    </a:p>
                    <a:p>
                      <a:pPr indent="0" lvl="0" marL="0" marR="0" rtl="0" algn="just">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Hindostaans: 04</a:t>
                      </a:r>
                      <a:endParaRPr sz="1100" u="none" cap="none" strike="noStrike">
                        <a:latin typeface="Arial"/>
                        <a:ea typeface="Arial"/>
                        <a:cs typeface="Arial"/>
                        <a:sym typeface="Arial"/>
                      </a:endParaRPr>
                    </a:p>
                    <a:p>
                      <a:pPr indent="0" lvl="0" marL="0" marR="0" rtl="0" algn="just">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Down: 05</a:t>
                      </a:r>
                      <a:endParaRPr sz="1100" u="none" cap="none" strike="noStrike">
                        <a:latin typeface="Arial"/>
                        <a:ea typeface="Arial"/>
                        <a:cs typeface="Arial"/>
                        <a:sym typeface="Arial"/>
                      </a:endParaRPr>
                    </a:p>
                    <a:p>
                      <a:pPr indent="0" lvl="0" marL="0" marR="0" rtl="0" algn="just">
                        <a:lnSpc>
                          <a:spcPct val="115000"/>
                        </a:lnSpc>
                        <a:spcBef>
                          <a:spcPts val="0"/>
                        </a:spcBef>
                        <a:spcAft>
                          <a:spcPts val="0"/>
                        </a:spcAft>
                        <a:buClr>
                          <a:srgbClr val="000000"/>
                        </a:buClr>
                        <a:buSzPts val="1100"/>
                        <a:buFont typeface="Arial"/>
                        <a:buNone/>
                      </a:pPr>
                      <a:r>
                        <a:rPr lang="nl-NL" sz="1100" u="none" cap="none" strike="noStrike">
                          <a:solidFill>
                            <a:srgbClr val="000000"/>
                          </a:solidFill>
                          <a:latin typeface="Arial"/>
                          <a:ea typeface="Arial"/>
                          <a:cs typeface="Arial"/>
                          <a:sym typeface="Arial"/>
                        </a:rPr>
                        <a:t>Prematuur: 06</a:t>
                      </a:r>
                      <a:endParaRPr sz="1100" u="none" cap="none" strike="noStrike">
                        <a:latin typeface="Arial"/>
                        <a:ea typeface="Arial"/>
                        <a:cs typeface="Arial"/>
                        <a:sym typeface="Arial"/>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2CC"/>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nl-NL" sz="1100" u="none" cap="none" strike="noStrike">
                          <a:latin typeface="Arial"/>
                          <a:ea typeface="Arial"/>
                          <a:cs typeface="Arial"/>
                          <a:sym typeface="Arial"/>
                        </a:rPr>
                        <a:t> </a:t>
                      </a:r>
                      <a:endParaRPr sz="1100" u="none" cap="none" strike="noStrike">
                        <a:latin typeface="Arial"/>
                        <a:ea typeface="Arial"/>
                        <a:cs typeface="Arial"/>
                        <a:sym typeface="Arial"/>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2CC"/>
                    </a:solidFill>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4"/>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Vragen en discussiepunten</a:t>
            </a:r>
            <a:endParaRPr/>
          </a:p>
        </p:txBody>
      </p:sp>
      <p:sp>
        <p:nvSpPr>
          <p:cNvPr id="253" name="Google Shape;253;p34"/>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2000"/>
              <a:buNone/>
            </a:pPr>
            <a:r>
              <a:rPr lang="nl-NL"/>
              <a:t>Wat ga je morgen doen met deze informatie?</a:t>
            </a:r>
            <a:endParaRPr/>
          </a:p>
          <a:p>
            <a:pPr indent="0" lvl="0" marL="0" rtl="0" algn="l">
              <a:lnSpc>
                <a:spcPct val="115000"/>
              </a:lnSpc>
              <a:spcBef>
                <a:spcPts val="1200"/>
              </a:spcBef>
              <a:spcAft>
                <a:spcPts val="0"/>
              </a:spcAft>
              <a:buSzPts val="2000"/>
              <a:buNone/>
            </a:pPr>
            <a:r>
              <a:t/>
            </a:r>
            <a:endParaRPr/>
          </a:p>
          <a:p>
            <a:pPr indent="-355600" lvl="0" marL="457200" rtl="0" algn="l">
              <a:lnSpc>
                <a:spcPct val="115000"/>
              </a:lnSpc>
              <a:spcBef>
                <a:spcPts val="1200"/>
              </a:spcBef>
              <a:spcAft>
                <a:spcPts val="0"/>
              </a:spcAft>
              <a:buSzPts val="2000"/>
              <a:buChar char="●"/>
            </a:pPr>
            <a:r>
              <a:rPr lang="nl-NL"/>
              <a:t>Wat is er al in onze organisatie?</a:t>
            </a:r>
            <a:endParaRPr/>
          </a:p>
          <a:p>
            <a:pPr indent="-355600" lvl="0" marL="457200" rtl="0" algn="l">
              <a:lnSpc>
                <a:spcPct val="115000"/>
              </a:lnSpc>
              <a:spcBef>
                <a:spcPts val="0"/>
              </a:spcBef>
              <a:spcAft>
                <a:spcPts val="0"/>
              </a:spcAft>
              <a:buSzPts val="2000"/>
              <a:buChar char="●"/>
            </a:pPr>
            <a:r>
              <a:rPr lang="nl-NL"/>
              <a:t>Wat moet er nog komen?</a:t>
            </a:r>
            <a:endParaRPr/>
          </a:p>
          <a:p>
            <a:pPr indent="-355600" lvl="0" marL="457200" rtl="0" algn="l">
              <a:lnSpc>
                <a:spcPct val="115000"/>
              </a:lnSpc>
              <a:spcBef>
                <a:spcPts val="0"/>
              </a:spcBef>
              <a:spcAft>
                <a:spcPts val="0"/>
              </a:spcAft>
              <a:buSzPts val="2000"/>
              <a:buChar char="●"/>
            </a:pPr>
            <a:r>
              <a:rPr lang="nl-NL"/>
              <a:t>Voorbeelden van andere organisaties die het goed hebben geregeld?</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5"/>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Contact informatie</a:t>
            </a:r>
            <a:endParaRPr/>
          </a:p>
        </p:txBody>
      </p:sp>
      <p:sp>
        <p:nvSpPr>
          <p:cNvPr id="259" name="Google Shape;259;p35"/>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l">
              <a:lnSpc>
                <a:spcPct val="115000"/>
              </a:lnSpc>
              <a:spcBef>
                <a:spcPts val="0"/>
              </a:spcBef>
              <a:spcAft>
                <a:spcPts val="0"/>
              </a:spcAft>
              <a:buSzPct val="117647"/>
              <a:buNone/>
            </a:pPr>
            <a:r>
              <a:rPr lang="nl-NL"/>
              <a:t>Voor vragen over de richtlijn en de implementatie toolkitproducten</a:t>
            </a:r>
            <a:endParaRPr/>
          </a:p>
          <a:p>
            <a:pPr indent="0" lvl="0" marL="0" rtl="0" algn="l">
              <a:lnSpc>
                <a:spcPct val="115000"/>
              </a:lnSpc>
              <a:spcBef>
                <a:spcPts val="1200"/>
              </a:spcBef>
              <a:spcAft>
                <a:spcPts val="0"/>
              </a:spcAft>
              <a:buSzPct val="117647"/>
              <a:buNone/>
            </a:pPr>
            <a:r>
              <a:t/>
            </a:r>
            <a:endParaRPr/>
          </a:p>
          <a:p>
            <a:pPr indent="0" lvl="0" marL="0" rtl="0" algn="l">
              <a:lnSpc>
                <a:spcPct val="115000"/>
              </a:lnSpc>
              <a:spcBef>
                <a:spcPts val="1200"/>
              </a:spcBef>
              <a:spcAft>
                <a:spcPts val="0"/>
              </a:spcAft>
              <a:buSzPct val="117647"/>
              <a:buNone/>
            </a:pPr>
            <a:r>
              <a:rPr b="1" lang="nl-NL">
                <a:latin typeface="Open Sans"/>
                <a:ea typeface="Open Sans"/>
                <a:cs typeface="Open Sans"/>
                <a:sym typeface="Open Sans"/>
              </a:rPr>
              <a:t>NCJ</a:t>
            </a:r>
            <a:endParaRPr b="1">
              <a:latin typeface="Open Sans"/>
              <a:ea typeface="Open Sans"/>
              <a:cs typeface="Open Sans"/>
              <a:sym typeface="Open Sans"/>
            </a:endParaRPr>
          </a:p>
          <a:p>
            <a:pPr indent="0" lvl="0" marL="0" rtl="0" algn="l">
              <a:lnSpc>
                <a:spcPct val="115000"/>
              </a:lnSpc>
              <a:spcBef>
                <a:spcPts val="1200"/>
              </a:spcBef>
              <a:spcAft>
                <a:spcPts val="0"/>
              </a:spcAft>
              <a:buSzPct val="117647"/>
              <a:buNone/>
            </a:pPr>
            <a:r>
              <a:rPr lang="nl-NL"/>
              <a:t>richtlijn@ncj.nl</a:t>
            </a:r>
            <a:endParaRPr/>
          </a:p>
          <a:p>
            <a:pPr indent="0" lvl="0" marL="0" rtl="0" algn="l">
              <a:lnSpc>
                <a:spcPct val="115000"/>
              </a:lnSpc>
              <a:spcBef>
                <a:spcPts val="1200"/>
              </a:spcBef>
              <a:spcAft>
                <a:spcPts val="0"/>
              </a:spcAft>
              <a:buSzPct val="117647"/>
              <a:buNone/>
            </a:pPr>
            <a:r>
              <a:t/>
            </a:r>
            <a:endParaRPr/>
          </a:p>
          <a:p>
            <a:pPr indent="0" lvl="0" marL="0" rtl="0" algn="l">
              <a:lnSpc>
                <a:spcPct val="115000"/>
              </a:lnSpc>
              <a:spcBef>
                <a:spcPts val="1200"/>
              </a:spcBef>
              <a:spcAft>
                <a:spcPts val="0"/>
              </a:spcAft>
              <a:buSzPct val="117647"/>
              <a:buNone/>
            </a:pPr>
            <a:r>
              <a:rPr b="1" lang="nl-NL">
                <a:latin typeface="Open Sans"/>
                <a:ea typeface="Open Sans"/>
                <a:cs typeface="Open Sans"/>
                <a:sym typeface="Open Sans"/>
              </a:rPr>
              <a:t>Richtlijnontwikkelaar</a:t>
            </a:r>
            <a:endParaRPr b="1">
              <a:latin typeface="Open Sans"/>
              <a:ea typeface="Open Sans"/>
              <a:cs typeface="Open Sans"/>
              <a:sym typeface="Open Sans"/>
            </a:endParaRPr>
          </a:p>
          <a:p>
            <a:pPr indent="0" lvl="0" marL="0" rtl="0" algn="l">
              <a:lnSpc>
                <a:spcPct val="115000"/>
              </a:lnSpc>
              <a:spcBef>
                <a:spcPts val="1200"/>
              </a:spcBef>
              <a:spcAft>
                <a:spcPts val="1200"/>
              </a:spcAft>
              <a:buSzPct val="117647"/>
              <a:buNone/>
            </a:pPr>
            <a:r>
              <a:rPr lang="nl-NL"/>
              <a:t>Jacqueline.deurloo@tno.nl</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4"/>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Wat is nieuw in deze JGZ-richtlijn?</a:t>
            </a:r>
            <a:endParaRPr/>
          </a:p>
        </p:txBody>
      </p:sp>
      <p:sp>
        <p:nvSpPr>
          <p:cNvPr id="70" name="Google Shape;70;p4"/>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a:bodyPr>
          <a:lstStyle/>
          <a:p>
            <a:pPr indent="-355600" lvl="0" marL="457200" rtl="0" algn="l">
              <a:lnSpc>
                <a:spcPct val="115000"/>
              </a:lnSpc>
              <a:spcBef>
                <a:spcPts val="0"/>
              </a:spcBef>
              <a:spcAft>
                <a:spcPts val="0"/>
              </a:spcAft>
              <a:buClr>
                <a:srgbClr val="758D9A"/>
              </a:buClr>
              <a:buSzPts val="2000"/>
              <a:buChar char="●"/>
            </a:pPr>
            <a:r>
              <a:rPr lang="nl-NL"/>
              <a:t>Informatie over meten schedelomtrek.</a:t>
            </a:r>
            <a:endParaRPr/>
          </a:p>
          <a:p>
            <a:pPr indent="-355600" lvl="0" marL="457200" rtl="0" algn="l">
              <a:lnSpc>
                <a:spcPct val="115000"/>
              </a:lnSpc>
              <a:spcBef>
                <a:spcPts val="0"/>
              </a:spcBef>
              <a:spcAft>
                <a:spcPts val="0"/>
              </a:spcAft>
              <a:buClr>
                <a:srgbClr val="758D9A"/>
              </a:buClr>
              <a:buSzPts val="2000"/>
              <a:buChar char="●"/>
            </a:pPr>
            <a:r>
              <a:rPr lang="nl-NL"/>
              <a:t>Bij ‘staand wegen’ wordt geen correctie toegepast voor het wegen met kleding aan.</a:t>
            </a:r>
            <a:endParaRPr/>
          </a:p>
          <a:p>
            <a:pPr indent="-355600" lvl="0" marL="457200" rtl="0" algn="l">
              <a:lnSpc>
                <a:spcPct val="115000"/>
              </a:lnSpc>
              <a:spcBef>
                <a:spcPts val="0"/>
              </a:spcBef>
              <a:spcAft>
                <a:spcPts val="0"/>
              </a:spcAft>
              <a:buClr>
                <a:srgbClr val="758D9A"/>
              </a:buClr>
              <a:buSzPts val="2000"/>
              <a:buChar char="●"/>
            </a:pPr>
            <a:r>
              <a:rPr lang="nl-NL"/>
              <a:t>Afkapwaardes en verwijscriteria staan beschreven in de diverse specifieke JGZ-richtlijnen</a:t>
            </a:r>
            <a:endParaRPr/>
          </a:p>
          <a:p>
            <a:pPr indent="0" lvl="0" marL="0" rtl="0" algn="l">
              <a:lnSpc>
                <a:spcPct val="115000"/>
              </a:lnSpc>
              <a:spcBef>
                <a:spcPts val="0"/>
              </a:spcBef>
              <a:spcAft>
                <a:spcPts val="1200"/>
              </a:spcAft>
              <a:buSzPts val="20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5"/>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Wat wordt van de JGZ-professional verwacht?</a:t>
            </a:r>
            <a:endParaRPr/>
          </a:p>
        </p:txBody>
      </p:sp>
      <p:sp>
        <p:nvSpPr>
          <p:cNvPr id="76" name="Google Shape;76;p5"/>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a:bodyPr>
          <a:lstStyle/>
          <a:p>
            <a:pPr indent="-355600" lvl="0" marL="457200" rtl="0" algn="l">
              <a:lnSpc>
                <a:spcPct val="115000"/>
              </a:lnSpc>
              <a:spcBef>
                <a:spcPts val="0"/>
              </a:spcBef>
              <a:spcAft>
                <a:spcPts val="0"/>
              </a:spcAft>
              <a:buSzPts val="2000"/>
              <a:buChar char="●"/>
            </a:pPr>
            <a:r>
              <a:rPr lang="nl-NL"/>
              <a:t>Correct en zorgvuldig meten</a:t>
            </a:r>
            <a:endParaRPr/>
          </a:p>
          <a:p>
            <a:pPr indent="-355600" lvl="0" marL="457200" rtl="0" algn="l">
              <a:lnSpc>
                <a:spcPct val="115000"/>
              </a:lnSpc>
              <a:spcBef>
                <a:spcPts val="0"/>
              </a:spcBef>
              <a:spcAft>
                <a:spcPts val="0"/>
              </a:spcAft>
              <a:buSzPts val="2000"/>
              <a:buChar char="●"/>
            </a:pPr>
            <a:r>
              <a:rPr lang="nl-NL"/>
              <a:t>Groeicurves interpreteren met kennis van normaal en afwijkend patroon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6"/>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Kennismodule</a:t>
            </a:r>
            <a:endParaRPr/>
          </a:p>
        </p:txBody>
      </p:sp>
      <p:sp>
        <p:nvSpPr>
          <p:cNvPr id="82" name="Google Shape;82;p6"/>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a:bodyPr>
          <a:lstStyle/>
          <a:p>
            <a:pPr indent="-355600" lvl="0" marL="457200" rtl="0" algn="l">
              <a:lnSpc>
                <a:spcPct val="135000"/>
              </a:lnSpc>
              <a:spcBef>
                <a:spcPts val="0"/>
              </a:spcBef>
              <a:spcAft>
                <a:spcPts val="0"/>
              </a:spcAft>
              <a:buSzPts val="2000"/>
              <a:buChar char="●"/>
            </a:pPr>
            <a:r>
              <a:rPr lang="nl-NL"/>
              <a:t>Groei: proces waarbij de lengte en het gewicht van het lichaam toenemen</a:t>
            </a:r>
            <a:endParaRPr/>
          </a:p>
          <a:p>
            <a:pPr indent="-355600" lvl="0" marL="457200" rtl="0" algn="l">
              <a:lnSpc>
                <a:spcPct val="135000"/>
              </a:lnSpc>
              <a:spcBef>
                <a:spcPts val="0"/>
              </a:spcBef>
              <a:spcAft>
                <a:spcPts val="0"/>
              </a:spcAft>
              <a:buSzPts val="2000"/>
              <a:buChar char="●"/>
            </a:pPr>
            <a:r>
              <a:rPr lang="nl-NL"/>
              <a:t>Groeidiagram: grafiek waarop groei kan worden bijgehouden en kan worden vergeleken met groei van andere jeugdigen</a:t>
            </a:r>
            <a:endParaRPr/>
          </a:p>
          <a:p>
            <a:pPr indent="-355600" lvl="0" marL="457200" rtl="0" algn="l">
              <a:lnSpc>
                <a:spcPct val="135000"/>
              </a:lnSpc>
              <a:spcBef>
                <a:spcPts val="0"/>
              </a:spcBef>
              <a:spcAft>
                <a:spcPts val="0"/>
              </a:spcAft>
              <a:buSzPts val="2000"/>
              <a:buChar char="●"/>
            </a:pPr>
            <a:r>
              <a:rPr lang="nl-NL"/>
              <a:t>Groeicurve: de groei van een jeugdige in het groeidiagram</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7"/>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Kennismodule</a:t>
            </a:r>
            <a:endParaRPr/>
          </a:p>
        </p:txBody>
      </p:sp>
      <p:sp>
        <p:nvSpPr>
          <p:cNvPr id="88" name="Google Shape;88;p7"/>
          <p:cNvSpPr txBox="1"/>
          <p:nvPr>
            <p:ph idx="1" type="body"/>
          </p:nvPr>
        </p:nvSpPr>
        <p:spPr>
          <a:xfrm>
            <a:off x="311700" y="1274875"/>
            <a:ext cx="4575260" cy="3135900"/>
          </a:xfrm>
          <a:prstGeom prst="rect">
            <a:avLst/>
          </a:prstGeom>
          <a:noFill/>
          <a:ln>
            <a:noFill/>
          </a:ln>
        </p:spPr>
        <p:txBody>
          <a:bodyPr anchorCtr="0" anchor="t" bIns="91425" lIns="91425" spcFirstLastPara="1" rIns="91425" wrap="square" tIns="91425">
            <a:normAutofit fontScale="85000" lnSpcReduction="10000"/>
          </a:bodyPr>
          <a:lstStyle/>
          <a:p>
            <a:pPr indent="-355600" lvl="0" marL="457200" rtl="0" algn="l">
              <a:lnSpc>
                <a:spcPct val="135000"/>
              </a:lnSpc>
              <a:spcBef>
                <a:spcPts val="0"/>
              </a:spcBef>
              <a:spcAft>
                <a:spcPts val="0"/>
              </a:spcAft>
              <a:buSzPct val="117647"/>
              <a:buChar char="●"/>
            </a:pPr>
            <a:r>
              <a:rPr lang="nl-NL"/>
              <a:t>Standaard Deviatie (SD): maat voor de spreiding van de meetwaarden rondom het gemiddelde van een populatie</a:t>
            </a:r>
            <a:endParaRPr/>
          </a:p>
          <a:p>
            <a:pPr indent="-355600" lvl="0" marL="457200" rtl="0" algn="l">
              <a:lnSpc>
                <a:spcPct val="135000"/>
              </a:lnSpc>
              <a:spcBef>
                <a:spcPts val="0"/>
              </a:spcBef>
              <a:spcAft>
                <a:spcPts val="0"/>
              </a:spcAft>
              <a:buSzPct val="117647"/>
              <a:buChar char="●"/>
            </a:pPr>
            <a:r>
              <a:rPr lang="nl-NL"/>
              <a:t>Standaard Deviatie Score (SDS): het aantal standaarddeviaties boven of onder het gemiddelde, zichtbaar als de lijnen in het groeidiagram</a:t>
            </a:r>
            <a:endParaRPr/>
          </a:p>
        </p:txBody>
      </p:sp>
      <p:pic>
        <p:nvPicPr>
          <p:cNvPr id="89" name="Google Shape;89;p7"/>
          <p:cNvPicPr preferRelativeResize="0"/>
          <p:nvPr/>
        </p:nvPicPr>
        <p:blipFill rotWithShape="1">
          <a:blip r:embed="rId3">
            <a:alphaModFix/>
          </a:blip>
          <a:srcRect b="0" l="10222" r="13168" t="0"/>
          <a:stretch/>
        </p:blipFill>
        <p:spPr>
          <a:xfrm>
            <a:off x="5315376" y="0"/>
            <a:ext cx="3212129" cy="2351186"/>
          </a:xfrm>
          <a:prstGeom prst="rect">
            <a:avLst/>
          </a:prstGeom>
          <a:noFill/>
          <a:ln>
            <a:noFill/>
          </a:ln>
        </p:spPr>
      </p:pic>
      <p:pic>
        <p:nvPicPr>
          <p:cNvPr id="90" name="Google Shape;90;p7"/>
          <p:cNvPicPr preferRelativeResize="0"/>
          <p:nvPr/>
        </p:nvPicPr>
        <p:blipFill rotWithShape="1">
          <a:blip r:embed="rId4">
            <a:alphaModFix/>
          </a:blip>
          <a:srcRect b="0" l="0" r="0" t="0"/>
          <a:stretch/>
        </p:blipFill>
        <p:spPr>
          <a:xfrm>
            <a:off x="5826001" y="2175564"/>
            <a:ext cx="2190878" cy="235118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8"/>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Kennismodule</a:t>
            </a:r>
            <a:endParaRPr/>
          </a:p>
        </p:txBody>
      </p:sp>
      <p:sp>
        <p:nvSpPr>
          <p:cNvPr id="96" name="Google Shape;96;p8"/>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2000"/>
              <a:buNone/>
            </a:pPr>
            <a:r>
              <a:rPr lang="nl-NL"/>
              <a:t>Normale groei</a:t>
            </a:r>
            <a:endParaRPr/>
          </a:p>
          <a:p>
            <a:pPr indent="-355600" lvl="0" marL="457200" rtl="0" algn="l">
              <a:lnSpc>
                <a:spcPct val="125000"/>
              </a:lnSpc>
              <a:spcBef>
                <a:spcPts val="0"/>
              </a:spcBef>
              <a:spcAft>
                <a:spcPts val="0"/>
              </a:spcAft>
              <a:buSzPts val="2000"/>
              <a:buChar char="●"/>
            </a:pPr>
            <a:r>
              <a:rPr lang="nl-NL"/>
              <a:t>Factoren: genetisch, geslacht, voeding, ziekte, psychosociaal klimaat</a:t>
            </a:r>
            <a:endParaRPr/>
          </a:p>
          <a:p>
            <a:pPr indent="-355600" lvl="0" marL="457200" rtl="0" algn="l">
              <a:lnSpc>
                <a:spcPct val="125000"/>
              </a:lnSpc>
              <a:spcBef>
                <a:spcPts val="0"/>
              </a:spcBef>
              <a:spcAft>
                <a:spcPts val="0"/>
              </a:spcAft>
              <a:buSzPts val="2000"/>
              <a:buChar char="●"/>
            </a:pPr>
            <a:r>
              <a:rPr lang="nl-NL"/>
              <a:t>Groei tijdens puberteit: timing &amp; variatie</a:t>
            </a:r>
            <a:endParaRPr/>
          </a:p>
          <a:p>
            <a:pPr indent="-355600" lvl="0" marL="457200" rtl="0" algn="l">
              <a:lnSpc>
                <a:spcPct val="125000"/>
              </a:lnSpc>
              <a:spcBef>
                <a:spcPts val="0"/>
              </a:spcBef>
              <a:spcAft>
                <a:spcPts val="0"/>
              </a:spcAft>
              <a:buSzPts val="2000"/>
              <a:buChar char="●"/>
            </a:pPr>
            <a:r>
              <a:rPr lang="nl-NL"/>
              <a:t>Schedelgroei: vooral door groei hersenen, klein deel door actieve groei in de schedelnaden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9"/>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Meetmomenten (expert opinion)</a:t>
            </a:r>
            <a:endParaRPr/>
          </a:p>
        </p:txBody>
      </p:sp>
      <p:sp>
        <p:nvSpPr>
          <p:cNvPr id="102" name="Google Shape;102;p9"/>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000"/>
              <a:buNone/>
            </a:pPr>
            <a:r>
              <a:rPr lang="nl-NL"/>
              <a:t>Lengte en gewicht</a:t>
            </a:r>
            <a:endParaRPr sz="2200"/>
          </a:p>
          <a:p>
            <a:pPr indent="-355600" lvl="0" marL="457200" rtl="0" algn="l">
              <a:lnSpc>
                <a:spcPct val="145000"/>
              </a:lnSpc>
              <a:spcBef>
                <a:spcPts val="0"/>
              </a:spcBef>
              <a:spcAft>
                <a:spcPts val="0"/>
              </a:spcAft>
              <a:buSzPts val="2000"/>
              <a:buChar char="●"/>
            </a:pPr>
            <a:r>
              <a:rPr lang="nl-NL" sz="1800"/>
              <a:t>0-6 weken: minimaal één keer </a:t>
            </a:r>
            <a:endParaRPr/>
          </a:p>
          <a:p>
            <a:pPr indent="-355600" lvl="0" marL="457200" rtl="0" algn="l">
              <a:lnSpc>
                <a:spcPct val="145000"/>
              </a:lnSpc>
              <a:spcBef>
                <a:spcPts val="0"/>
              </a:spcBef>
              <a:spcAft>
                <a:spcPts val="0"/>
              </a:spcAft>
              <a:buSzPts val="2000"/>
              <a:buChar char="●"/>
            </a:pPr>
            <a:r>
              <a:rPr lang="nl-NL" sz="1800"/>
              <a:t>6 weken - 12 maanden: minimaal 3 keer verspreid over het eerste jaar (waarvan ten minste één lengtemeting in het tweede halfjaar) </a:t>
            </a:r>
            <a:endParaRPr/>
          </a:p>
          <a:p>
            <a:pPr indent="-355600" lvl="0" marL="457200" rtl="0" algn="l">
              <a:lnSpc>
                <a:spcPct val="145000"/>
              </a:lnSpc>
              <a:spcBef>
                <a:spcPts val="0"/>
              </a:spcBef>
              <a:spcAft>
                <a:spcPts val="0"/>
              </a:spcAft>
              <a:buSzPts val="2000"/>
              <a:buChar char="●"/>
            </a:pPr>
            <a:r>
              <a:rPr lang="nl-NL" sz="1800"/>
              <a:t>1 t/m 2 jaar: minimaal twee keer </a:t>
            </a:r>
            <a:endParaRPr/>
          </a:p>
          <a:p>
            <a:pPr indent="-355600" lvl="0" marL="457200" rtl="0" algn="l">
              <a:lnSpc>
                <a:spcPct val="145000"/>
              </a:lnSpc>
              <a:spcBef>
                <a:spcPts val="0"/>
              </a:spcBef>
              <a:spcAft>
                <a:spcPts val="0"/>
              </a:spcAft>
              <a:buSzPts val="2000"/>
              <a:buChar char="●"/>
            </a:pPr>
            <a:r>
              <a:rPr lang="nl-NL" sz="1800"/>
              <a:t>3 t/m 6 jaar: minimaal twee keer </a:t>
            </a:r>
            <a:endParaRPr/>
          </a:p>
          <a:p>
            <a:pPr indent="-355600" lvl="0" marL="457200" rtl="0" algn="l">
              <a:lnSpc>
                <a:spcPct val="145000"/>
              </a:lnSpc>
              <a:spcBef>
                <a:spcPts val="0"/>
              </a:spcBef>
              <a:spcAft>
                <a:spcPts val="0"/>
              </a:spcAft>
              <a:buSzPts val="2000"/>
              <a:buChar char="●"/>
            </a:pPr>
            <a:r>
              <a:rPr lang="nl-NL" sz="1800"/>
              <a:t>8-9 jaar: minimaal één keer </a:t>
            </a:r>
            <a:endParaRPr/>
          </a:p>
          <a:p>
            <a:pPr indent="-355600" lvl="0" marL="457200" rtl="0" algn="l">
              <a:lnSpc>
                <a:spcPct val="145000"/>
              </a:lnSpc>
              <a:spcBef>
                <a:spcPts val="0"/>
              </a:spcBef>
              <a:spcAft>
                <a:spcPts val="0"/>
              </a:spcAft>
              <a:buSzPts val="2000"/>
              <a:buChar char="●"/>
            </a:pPr>
            <a:r>
              <a:rPr lang="nl-NL" sz="1800"/>
              <a:t>12-14 jaar: minimaal één keer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CJ - thema">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0x010100A35317DCC28344A7B82488658A034A5C01000B0450FB376B7441B5497A2D9D8F0B12</vt:lpwstr>
  </property>
  <property fmtid="{D5CDD505-2E9C-101B-9397-08002B2CF9AE}" pid="4" name="TNOC_DocumentType">
    <vt:lpwstr/>
  </property>
  <property fmtid="{D5CDD505-2E9C-101B-9397-08002B2CF9AE}" pid="5" name="TNOC_DocumentCategory">
    <vt:lpwstr/>
  </property>
  <property fmtid="{D5CDD505-2E9C-101B-9397-08002B2CF9AE}" pid="6" name="TNOC_ClusterType">
    <vt:lpwstr>2;#Project|fa11c4c9-105f-402c-bb40-9a56b4989397</vt:lpwstr>
  </property>
  <property fmtid="{D5CDD505-2E9C-101B-9397-08002B2CF9AE}" pid="7" name="TNOC_DocumentClassification">
    <vt:lpwstr>1;#TNO Internal|1a23c89f-ef54-4907-86fd-8242403ff722</vt:lpwstr>
  </property>
  <property fmtid="{D5CDD505-2E9C-101B-9397-08002B2CF9AE}" pid="8" name="_dlc_DocIdItemGuid">
    <vt:lpwstr>c567a276-0926-4641-8c0d-519b29adc5b8</vt:lpwstr>
  </property>
</Properties>
</file>