
<file path=[Content_Types].xml><?xml version="1.0" encoding="utf-8"?>
<Types xmlns="http://schemas.openxmlformats.org/package/2006/content-types">
  <Default ContentType="application/vnd.openxmlformats-officedocument.presentationml.presentation" Extension="pptx"/>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presentation" PartName="/ppt/embeddings/Microsoft_Office_PowerPoint_Presentation1.pptx"/>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Noto Sans"/>
      <p:regular r:id="rId49"/>
      <p:bold r:id="rId50"/>
      <p:italic r:id="rId51"/>
      <p:boldItalic r:id="rId52"/>
    </p:embeddedFont>
    <p:embeddedFont>
      <p:font typeface="Open Sans Medium"/>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1" roundtripDataSignature="AMtx7miqaqBCHGq/1MbaZQRRHsX1bcMV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Noto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otoSans-italic.fntdata"/><Relationship Id="rId50" Type="http://schemas.openxmlformats.org/officeDocument/2006/relationships/font" Target="fonts/NotoSans-bold.fntdata"/><Relationship Id="rId53" Type="http://schemas.openxmlformats.org/officeDocument/2006/relationships/font" Target="fonts/OpenSansMedium-regular.fntdata"/><Relationship Id="rId52" Type="http://schemas.openxmlformats.org/officeDocument/2006/relationships/font" Target="fonts/NotoSans-boldItalic.fntdata"/><Relationship Id="rId11" Type="http://schemas.openxmlformats.org/officeDocument/2006/relationships/slide" Target="slides/slide6.xml"/><Relationship Id="rId55" Type="http://schemas.openxmlformats.org/officeDocument/2006/relationships/font" Target="fonts/OpenSansMedium-italic.fntdata"/><Relationship Id="rId10" Type="http://schemas.openxmlformats.org/officeDocument/2006/relationships/slide" Target="slides/slide5.xml"/><Relationship Id="rId54" Type="http://schemas.openxmlformats.org/officeDocument/2006/relationships/font" Target="fonts/OpenSansMedium-bold.fntdata"/><Relationship Id="rId13" Type="http://schemas.openxmlformats.org/officeDocument/2006/relationships/slide" Target="slides/slide8.xml"/><Relationship Id="rId57" Type="http://schemas.openxmlformats.org/officeDocument/2006/relationships/font" Target="fonts/OpenSans-regular.fntdata"/><Relationship Id="rId12" Type="http://schemas.openxmlformats.org/officeDocument/2006/relationships/slide" Target="slides/slide7.xml"/><Relationship Id="rId56" Type="http://schemas.openxmlformats.org/officeDocument/2006/relationships/font" Target="fonts/OpenSansMedium-boldItalic.fntdata"/><Relationship Id="rId15" Type="http://schemas.openxmlformats.org/officeDocument/2006/relationships/slide" Target="slides/slide10.xml"/><Relationship Id="rId59" Type="http://schemas.openxmlformats.org/officeDocument/2006/relationships/font" Target="fonts/OpenSans-italic.fntdata"/><Relationship Id="rId14" Type="http://schemas.openxmlformats.org/officeDocument/2006/relationships/slide" Target="slides/slide9.xml"/><Relationship Id="rId58"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O.a. aandachtspunten Anamnese/lichamelijk onderzoek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Voor een nieuwe richtlijn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Samenwerken met ketenpartners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Aanbevelingen voor JGZ-professionals</a:t>
            </a:r>
            <a:endParaRPr/>
          </a:p>
          <a:p>
            <a:pPr indent="0" lvl="0" marL="0" rtl="0" algn="l">
              <a:lnSpc>
                <a:spcPct val="100000"/>
              </a:lnSpc>
              <a:spcBef>
                <a:spcPts val="0"/>
              </a:spcBef>
              <a:spcAft>
                <a:spcPts val="0"/>
              </a:spcAft>
              <a:buSzPts val="1100"/>
              <a:buNone/>
            </a:pPr>
            <a:r>
              <a:rPr lang="nl-NL"/>
              <a:t>Randvoorwaardelijke implicaties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d368651f5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3d368651f5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Aanbevelingen voor JGZ-professionals</a:t>
            </a:r>
            <a:endParaRPr/>
          </a:p>
          <a:p>
            <a:pPr indent="0" lvl="0" marL="0" rtl="0" algn="l">
              <a:lnSpc>
                <a:spcPct val="100000"/>
              </a:lnSpc>
              <a:spcBef>
                <a:spcPts val="0"/>
              </a:spcBef>
              <a:spcAft>
                <a:spcPts val="0"/>
              </a:spcAft>
              <a:buSzPts val="1100"/>
              <a:buNone/>
            </a:pPr>
            <a:r>
              <a:rPr lang="nl-NL"/>
              <a:t>Randvoorwaardelijke implicaties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Aanbevelingen voor JGZ-organisaties</a:t>
            </a:r>
            <a:endParaRPr/>
          </a:p>
          <a:p>
            <a:pPr indent="0" lvl="0" marL="0" rtl="0" algn="l">
              <a:lnSpc>
                <a:spcPct val="100000"/>
              </a:lnSpc>
              <a:spcBef>
                <a:spcPts val="0"/>
              </a:spcBef>
              <a:spcAft>
                <a:spcPts val="0"/>
              </a:spcAft>
              <a:buSzPts val="1100"/>
              <a:buNone/>
            </a:pPr>
            <a:r>
              <a:rPr lang="nl-NL"/>
              <a:t>Praktische en organisatorische aanpassingen</a:t>
            </a:r>
            <a:endParaRPr/>
          </a:p>
          <a:p>
            <a:pPr indent="0" lvl="0" marL="0" rtl="0" algn="l">
              <a:lnSpc>
                <a:spcPct val="100000"/>
              </a:lnSpc>
              <a:spcBef>
                <a:spcPts val="0"/>
              </a:spcBef>
              <a:spcAft>
                <a:spcPts val="0"/>
              </a:spcAft>
              <a:buClr>
                <a:schemeClr val="dk1"/>
              </a:buClr>
              <a:buSzPts val="1100"/>
              <a:buFont typeface="Arial"/>
              <a:buNone/>
            </a:pPr>
            <a:r>
              <a:rPr lang="nl-NL">
                <a:solidFill>
                  <a:schemeClr val="dk1"/>
                </a:solidFill>
              </a:rPr>
              <a:t>Randvoorwaardelijke implicaties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Deze dia is geschikt voor werksessie, evt op maat maken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Plaats hier een quote, biivoorbeeld perspectief ouders en/of jeugdigen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Voor een herziene richtlijn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Eid dia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NL"/>
              <a:t>Maak bij voorkeur van elk van de opties een aparte dia.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van de presentatie" type="title">
  <p:cSld name="TITLE">
    <p:spTree>
      <p:nvGrpSpPr>
        <p:cNvPr id="10" name="Shape 10"/>
        <p:cNvGrpSpPr/>
        <p:nvPr/>
      </p:nvGrpSpPr>
      <p:grpSpPr>
        <a:xfrm>
          <a:off x="0" y="0"/>
          <a:ext cx="0" cy="0"/>
          <a:chOff x="0" y="0"/>
          <a:chExt cx="0" cy="0"/>
        </a:xfrm>
      </p:grpSpPr>
      <p:sp>
        <p:nvSpPr>
          <p:cNvPr id="11" name="Google Shape;11;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12" name="Google Shape;12;p44"/>
          <p:cNvSpPr txBox="1"/>
          <p:nvPr>
            <p:ph type="title"/>
          </p:nvPr>
        </p:nvSpPr>
        <p:spPr>
          <a:xfrm>
            <a:off x="311700" y="479675"/>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44"/>
          <p:cNvSpPr txBox="1"/>
          <p:nvPr>
            <p:ph idx="1" type="subTitle"/>
          </p:nvPr>
        </p:nvSpPr>
        <p:spPr>
          <a:xfrm>
            <a:off x="311700" y="1745375"/>
            <a:ext cx="3633600" cy="875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pic>
        <p:nvPicPr>
          <p:cNvPr id="14" name="Google Shape;14;p44"/>
          <p:cNvPicPr preferRelativeResize="0"/>
          <p:nvPr/>
        </p:nvPicPr>
        <p:blipFill rotWithShape="1">
          <a:blip r:embed="rId2">
            <a:alphaModFix/>
          </a:blip>
          <a:srcRect b="0" l="0" r="0" t="0"/>
          <a:stretch/>
        </p:blipFill>
        <p:spPr>
          <a:xfrm>
            <a:off x="421875" y="3766065"/>
            <a:ext cx="3226400" cy="709550"/>
          </a:xfrm>
          <a:prstGeom prst="rect">
            <a:avLst/>
          </a:prstGeom>
          <a:noFill/>
          <a:ln>
            <a:noFill/>
          </a:ln>
        </p:spPr>
      </p:pic>
      <p:sp>
        <p:nvSpPr>
          <p:cNvPr id="15" name="Google Shape;15;p44"/>
          <p:cNvSpPr/>
          <p:nvPr>
            <p:ph idx="2" type="pic"/>
          </p:nvPr>
        </p:nvSpPr>
        <p:spPr>
          <a:xfrm>
            <a:off x="4271425" y="418125"/>
            <a:ext cx="4693500" cy="4057500"/>
          </a:xfrm>
          <a:prstGeom prst="roundRect">
            <a:avLst>
              <a:gd fmla="val 16667" name="adj"/>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dankt - changemaker QR-CODE">
  <p:cSld name="CUSTOM_4">
    <p:spTree>
      <p:nvGrpSpPr>
        <p:cNvPr id="51" name="Shape 51"/>
        <p:cNvGrpSpPr/>
        <p:nvPr/>
      </p:nvGrpSpPr>
      <p:grpSpPr>
        <a:xfrm>
          <a:off x="0" y="0"/>
          <a:ext cx="0" cy="0"/>
          <a:chOff x="0" y="0"/>
          <a:chExt cx="0" cy="0"/>
        </a:xfrm>
      </p:grpSpPr>
      <p:pic>
        <p:nvPicPr>
          <p:cNvPr id="52" name="Google Shape;52;p53"/>
          <p:cNvPicPr preferRelativeResize="0"/>
          <p:nvPr/>
        </p:nvPicPr>
        <p:blipFill rotWithShape="1">
          <a:blip r:embed="rId2">
            <a:alphaModFix/>
          </a:blip>
          <a:srcRect b="0" l="0" r="0" t="0"/>
          <a:stretch/>
        </p:blipFill>
        <p:spPr>
          <a:xfrm>
            <a:off x="102575" y="0"/>
            <a:ext cx="8455277" cy="4756101"/>
          </a:xfrm>
          <a:prstGeom prst="rect">
            <a:avLst/>
          </a:prstGeom>
          <a:noFill/>
          <a:ln>
            <a:noFill/>
          </a:ln>
        </p:spPr>
      </p:pic>
      <p:sp>
        <p:nvSpPr>
          <p:cNvPr id="53" name="Google Shape;53;p53"/>
          <p:cNvSpPr/>
          <p:nvPr>
            <p:ph idx="2" type="pic"/>
          </p:nvPr>
        </p:nvSpPr>
        <p:spPr>
          <a:xfrm>
            <a:off x="6964675" y="2593550"/>
            <a:ext cx="1858200" cy="1882800"/>
          </a:xfrm>
          <a:prstGeom prst="roundRect">
            <a:avLst>
              <a:gd fmla="val 16667" name="adj"/>
            </a:avLst>
          </a:prstGeom>
          <a:noFill/>
          <a:ln>
            <a:noFill/>
          </a:ln>
        </p:spPr>
      </p:sp>
      <p:sp>
        <p:nvSpPr>
          <p:cNvPr id="54" name="Google Shape;54;p53"/>
          <p:cNvSpPr txBox="1"/>
          <p:nvPr>
            <p:ph type="title"/>
          </p:nvPr>
        </p:nvSpPr>
        <p:spPr>
          <a:xfrm>
            <a:off x="464050" y="616750"/>
            <a:ext cx="5895600" cy="112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53"/>
          <p:cNvSpPr txBox="1"/>
          <p:nvPr>
            <p:ph idx="1" type="body"/>
          </p:nvPr>
        </p:nvSpPr>
        <p:spPr>
          <a:xfrm>
            <a:off x="3849550" y="2593550"/>
            <a:ext cx="2794800" cy="1882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zonder beeld" type="twoColTx">
  <p:cSld name="TITLE_AND_TWO_COLUMNS">
    <p:spTree>
      <p:nvGrpSpPr>
        <p:cNvPr id="16" name="Shape 16"/>
        <p:cNvGrpSpPr/>
        <p:nvPr/>
      </p:nvGrpSpPr>
      <p:grpSpPr>
        <a:xfrm>
          <a:off x="0" y="0"/>
          <a:ext cx="0" cy="0"/>
          <a:chOff x="0" y="0"/>
          <a:chExt cx="0" cy="0"/>
        </a:xfrm>
      </p:grpSpPr>
      <p:sp>
        <p:nvSpPr>
          <p:cNvPr id="17" name="Google Shape;17;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18" name="Google Shape;18;p4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Clr>
                <a:srgbClr val="758D9A"/>
              </a:buClr>
              <a:buSzPts val="2000"/>
              <a:buChar char="●"/>
              <a:defRPr>
                <a:solidFill>
                  <a:srgbClr val="758D9A"/>
                </a:solidFill>
              </a:defRPr>
            </a:lvl1pPr>
            <a:lvl2pPr indent="-330200" lvl="1" marL="914400" algn="l">
              <a:lnSpc>
                <a:spcPct val="115000"/>
              </a:lnSpc>
              <a:spcBef>
                <a:spcPts val="0"/>
              </a:spcBef>
              <a:spcAft>
                <a:spcPts val="0"/>
              </a:spcAft>
              <a:buClr>
                <a:srgbClr val="758D9A"/>
              </a:buClr>
              <a:buSzPts val="1600"/>
              <a:buChar char="○"/>
              <a:defRPr>
                <a:solidFill>
                  <a:srgbClr val="758D9A"/>
                </a:solidFill>
              </a:defRPr>
            </a:lvl2pPr>
            <a:lvl3pPr indent="-317500" lvl="2" marL="1371600" algn="l">
              <a:lnSpc>
                <a:spcPct val="115000"/>
              </a:lnSpc>
              <a:spcBef>
                <a:spcPts val="0"/>
              </a:spcBef>
              <a:spcAft>
                <a:spcPts val="0"/>
              </a:spcAft>
              <a:buClr>
                <a:srgbClr val="758D9A"/>
              </a:buClr>
              <a:buSzPts val="1400"/>
              <a:buChar char="■"/>
              <a:defRPr>
                <a:solidFill>
                  <a:srgbClr val="758D9A"/>
                </a:solidFill>
              </a:defRPr>
            </a:lvl3pPr>
            <a:lvl4pPr indent="-317500" lvl="3" marL="1828800" algn="l">
              <a:lnSpc>
                <a:spcPct val="115000"/>
              </a:lnSpc>
              <a:spcBef>
                <a:spcPts val="0"/>
              </a:spcBef>
              <a:spcAft>
                <a:spcPts val="0"/>
              </a:spcAft>
              <a:buClr>
                <a:srgbClr val="758D9A"/>
              </a:buClr>
              <a:buSzPts val="1400"/>
              <a:buChar char="●"/>
              <a:defRPr>
                <a:solidFill>
                  <a:srgbClr val="758D9A"/>
                </a:solidFill>
              </a:defRPr>
            </a:lvl4pPr>
            <a:lvl5pPr indent="-317500" lvl="4" marL="2286000" algn="l">
              <a:lnSpc>
                <a:spcPct val="115000"/>
              </a:lnSpc>
              <a:spcBef>
                <a:spcPts val="0"/>
              </a:spcBef>
              <a:spcAft>
                <a:spcPts val="0"/>
              </a:spcAft>
              <a:buClr>
                <a:srgbClr val="758D9A"/>
              </a:buClr>
              <a:buSzPts val="1400"/>
              <a:buChar char="○"/>
              <a:defRPr>
                <a:solidFill>
                  <a:srgbClr val="758D9A"/>
                </a:solidFill>
              </a:defRPr>
            </a:lvl5pPr>
            <a:lvl6pPr indent="-317500" lvl="5" marL="2743200" algn="l">
              <a:lnSpc>
                <a:spcPct val="115000"/>
              </a:lnSpc>
              <a:spcBef>
                <a:spcPts val="0"/>
              </a:spcBef>
              <a:spcAft>
                <a:spcPts val="0"/>
              </a:spcAft>
              <a:buClr>
                <a:srgbClr val="758D9A"/>
              </a:buClr>
              <a:buSzPts val="1400"/>
              <a:buChar char="■"/>
              <a:defRPr>
                <a:solidFill>
                  <a:srgbClr val="758D9A"/>
                </a:solidFill>
              </a:defRPr>
            </a:lvl6pPr>
            <a:lvl7pPr indent="-317500" lvl="6" marL="3200400" algn="l">
              <a:lnSpc>
                <a:spcPct val="115000"/>
              </a:lnSpc>
              <a:spcBef>
                <a:spcPts val="0"/>
              </a:spcBef>
              <a:spcAft>
                <a:spcPts val="0"/>
              </a:spcAft>
              <a:buClr>
                <a:srgbClr val="758D9A"/>
              </a:buClr>
              <a:buSzPts val="1400"/>
              <a:buChar char="●"/>
              <a:defRPr>
                <a:solidFill>
                  <a:srgbClr val="758D9A"/>
                </a:solidFill>
              </a:defRPr>
            </a:lvl7pPr>
            <a:lvl8pPr indent="-317500" lvl="7" marL="3657600" algn="l">
              <a:lnSpc>
                <a:spcPct val="115000"/>
              </a:lnSpc>
              <a:spcBef>
                <a:spcPts val="0"/>
              </a:spcBef>
              <a:spcAft>
                <a:spcPts val="0"/>
              </a:spcAft>
              <a:buClr>
                <a:srgbClr val="758D9A"/>
              </a:buClr>
              <a:buSzPts val="1400"/>
              <a:buChar char="○"/>
              <a:defRPr>
                <a:solidFill>
                  <a:srgbClr val="758D9A"/>
                </a:solidFill>
              </a:defRPr>
            </a:lvl8pPr>
            <a:lvl9pPr indent="-317500" lvl="8" marL="4114800" algn="l">
              <a:lnSpc>
                <a:spcPct val="115000"/>
              </a:lnSpc>
              <a:spcBef>
                <a:spcPts val="0"/>
              </a:spcBef>
              <a:spcAft>
                <a:spcPts val="0"/>
              </a:spcAft>
              <a:buClr>
                <a:srgbClr val="758D9A"/>
              </a:buClr>
              <a:buSzPts val="1400"/>
              <a:buChar char="■"/>
              <a:defRPr>
                <a:solidFill>
                  <a:srgbClr val="758D9A"/>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met foto">
  <p:cSld name="ONE_COLUMN_TEXT">
    <p:spTree>
      <p:nvGrpSpPr>
        <p:cNvPr id="20" name="Shape 20"/>
        <p:cNvGrpSpPr/>
        <p:nvPr/>
      </p:nvGrpSpPr>
      <p:grpSpPr>
        <a:xfrm>
          <a:off x="0" y="0"/>
          <a:ext cx="0" cy="0"/>
          <a:chOff x="0" y="0"/>
          <a:chExt cx="0" cy="0"/>
        </a:xfrm>
      </p:grpSpPr>
      <p:sp>
        <p:nvSpPr>
          <p:cNvPr id="21" name="Google Shape;2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22" name="Google Shape;22;p46"/>
          <p:cNvSpPr/>
          <p:nvPr/>
        </p:nvSpPr>
        <p:spPr>
          <a:xfrm>
            <a:off x="1219050" y="644600"/>
            <a:ext cx="6705900" cy="35118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6"/>
          <p:cNvSpPr/>
          <p:nvPr>
            <p:ph idx="2" type="pic"/>
          </p:nvPr>
        </p:nvSpPr>
        <p:spPr>
          <a:xfrm>
            <a:off x="1784200" y="1494350"/>
            <a:ext cx="1812300" cy="1812300"/>
          </a:xfrm>
          <a:prstGeom prst="roundRect">
            <a:avLst>
              <a:gd fmla="val 16667" name="adj"/>
            </a:avLst>
          </a:prstGeom>
          <a:noFill/>
          <a:ln>
            <a:noFill/>
          </a:ln>
        </p:spPr>
      </p:sp>
      <p:sp>
        <p:nvSpPr>
          <p:cNvPr id="24" name="Google Shape;24;p46"/>
          <p:cNvSpPr txBox="1"/>
          <p:nvPr>
            <p:ph type="title"/>
          </p:nvPr>
        </p:nvSpPr>
        <p:spPr>
          <a:xfrm>
            <a:off x="3855400" y="176763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ersquote - op kennis terugvallen">
  <p:cSld name="BIG_NUMBER_1">
    <p:spTree>
      <p:nvGrpSpPr>
        <p:cNvPr id="25" name="Shape 25"/>
        <p:cNvGrpSpPr/>
        <p:nvPr/>
      </p:nvGrpSpPr>
      <p:grpSpPr>
        <a:xfrm>
          <a:off x="0" y="0"/>
          <a:ext cx="0" cy="0"/>
          <a:chOff x="0" y="0"/>
          <a:chExt cx="0" cy="0"/>
        </a:xfrm>
      </p:grpSpPr>
      <p:sp>
        <p:nvSpPr>
          <p:cNvPr id="26" name="Google Shape;26;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pic>
        <p:nvPicPr>
          <p:cNvPr id="27" name="Google Shape;27;p47"/>
          <p:cNvPicPr preferRelativeResize="0"/>
          <p:nvPr/>
        </p:nvPicPr>
        <p:blipFill rotWithShape="1">
          <a:blip r:embed="rId2">
            <a:alphaModFix/>
          </a:blip>
          <a:srcRect b="6803" l="0" r="0" t="0"/>
          <a:stretch/>
        </p:blipFill>
        <p:spPr>
          <a:xfrm>
            <a:off x="-155200" y="-174600"/>
            <a:ext cx="9454402" cy="49564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foto links">
  <p:cSld name="SECTION_HEADER_1">
    <p:spTree>
      <p:nvGrpSpPr>
        <p:cNvPr id="28" name="Shape 28"/>
        <p:cNvGrpSpPr/>
        <p:nvPr/>
      </p:nvGrpSpPr>
      <p:grpSpPr>
        <a:xfrm>
          <a:off x="0" y="0"/>
          <a:ext cx="0" cy="0"/>
          <a:chOff x="0" y="0"/>
          <a:chExt cx="0" cy="0"/>
        </a:xfrm>
      </p:grpSpPr>
      <p:sp>
        <p:nvSpPr>
          <p:cNvPr id="29" name="Google Shape;2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30" name="Google Shape;30;p48"/>
          <p:cNvSpPr/>
          <p:nvPr>
            <p:ph idx="2" type="pic"/>
          </p:nvPr>
        </p:nvSpPr>
        <p:spPr>
          <a:xfrm>
            <a:off x="592225" y="933800"/>
            <a:ext cx="3456900" cy="2988600"/>
          </a:xfrm>
          <a:prstGeom prst="roundRect">
            <a:avLst>
              <a:gd fmla="val 16667" name="adj"/>
            </a:avLst>
          </a:prstGeom>
          <a:noFill/>
          <a:ln>
            <a:noFill/>
          </a:ln>
        </p:spPr>
      </p:sp>
      <p:sp>
        <p:nvSpPr>
          <p:cNvPr id="31" name="Google Shape;31;p48"/>
          <p:cNvSpPr txBox="1"/>
          <p:nvPr>
            <p:ph type="title"/>
          </p:nvPr>
        </p:nvSpPr>
        <p:spPr>
          <a:xfrm>
            <a:off x="4667500" y="61658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48"/>
          <p:cNvSpPr txBox="1"/>
          <p:nvPr>
            <p:ph idx="1" type="body"/>
          </p:nvPr>
        </p:nvSpPr>
        <p:spPr>
          <a:xfrm>
            <a:off x="4667500" y="1943413"/>
            <a:ext cx="4060500" cy="2719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foto rechts" type="tx">
  <p:cSld name="TITLE_AND_BODY">
    <p:spTree>
      <p:nvGrpSpPr>
        <p:cNvPr id="33" name="Shape 33"/>
        <p:cNvGrpSpPr/>
        <p:nvPr/>
      </p:nvGrpSpPr>
      <p:grpSpPr>
        <a:xfrm>
          <a:off x="0" y="0"/>
          <a:ext cx="0" cy="0"/>
          <a:chOff x="0" y="0"/>
          <a:chExt cx="0" cy="0"/>
        </a:xfrm>
      </p:grpSpPr>
      <p:sp>
        <p:nvSpPr>
          <p:cNvPr id="34" name="Google Shape;3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35" name="Google Shape;35;p49"/>
          <p:cNvSpPr/>
          <p:nvPr>
            <p:ph idx="2" type="pic"/>
          </p:nvPr>
        </p:nvSpPr>
        <p:spPr>
          <a:xfrm>
            <a:off x="5118400" y="884300"/>
            <a:ext cx="3456900" cy="2988600"/>
          </a:xfrm>
          <a:prstGeom prst="roundRect">
            <a:avLst>
              <a:gd fmla="val 16667" name="adj"/>
            </a:avLst>
          </a:prstGeom>
          <a:noFill/>
          <a:ln>
            <a:noFill/>
          </a:ln>
        </p:spPr>
      </p:sp>
      <p:sp>
        <p:nvSpPr>
          <p:cNvPr id="36" name="Google Shape;36;p49"/>
          <p:cNvSpPr txBox="1"/>
          <p:nvPr>
            <p:ph type="title"/>
          </p:nvPr>
        </p:nvSpPr>
        <p:spPr>
          <a:xfrm>
            <a:off x="311700" y="616750"/>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49"/>
          <p:cNvSpPr txBox="1"/>
          <p:nvPr>
            <p:ph idx="1" type="body"/>
          </p:nvPr>
        </p:nvSpPr>
        <p:spPr>
          <a:xfrm>
            <a:off x="311700" y="1943413"/>
            <a:ext cx="4060500" cy="2719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ge tekst - foto links">
  <p:cSld name="TITLE_AND_BODY_1">
    <p:spTree>
      <p:nvGrpSpPr>
        <p:cNvPr id="38" name="Shape 38"/>
        <p:cNvGrpSpPr/>
        <p:nvPr/>
      </p:nvGrpSpPr>
      <p:grpSpPr>
        <a:xfrm>
          <a:off x="0" y="0"/>
          <a:ext cx="0" cy="0"/>
          <a:chOff x="0" y="0"/>
          <a:chExt cx="0" cy="0"/>
        </a:xfrm>
      </p:grpSpPr>
      <p:sp>
        <p:nvSpPr>
          <p:cNvPr id="39" name="Google Shape;39;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40" name="Google Shape;40;p50"/>
          <p:cNvSpPr/>
          <p:nvPr>
            <p:ph idx="2" type="pic"/>
          </p:nvPr>
        </p:nvSpPr>
        <p:spPr>
          <a:xfrm>
            <a:off x="602175" y="961425"/>
            <a:ext cx="3456900" cy="2988600"/>
          </a:xfrm>
          <a:prstGeom prst="roundRect">
            <a:avLst>
              <a:gd fmla="val 16667" name="adj"/>
            </a:avLst>
          </a:prstGeom>
          <a:noFill/>
          <a:ln>
            <a:noFill/>
          </a:ln>
        </p:spPr>
      </p:sp>
      <p:sp>
        <p:nvSpPr>
          <p:cNvPr id="41" name="Google Shape;41;p50"/>
          <p:cNvSpPr txBox="1"/>
          <p:nvPr>
            <p:ph type="title"/>
          </p:nvPr>
        </p:nvSpPr>
        <p:spPr>
          <a:xfrm>
            <a:off x="4667500" y="61658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50"/>
          <p:cNvSpPr txBox="1"/>
          <p:nvPr>
            <p:ph idx="1" type="body"/>
          </p:nvPr>
        </p:nvSpPr>
        <p:spPr>
          <a:xfrm>
            <a:off x="4667500" y="1985613"/>
            <a:ext cx="4060500" cy="2719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zonder beeld">
  <p:cSld name="MAIN_POINT">
    <p:spTree>
      <p:nvGrpSpPr>
        <p:cNvPr id="43" name="Shape 43"/>
        <p:cNvGrpSpPr/>
        <p:nvPr/>
      </p:nvGrpSpPr>
      <p:grpSpPr>
        <a:xfrm>
          <a:off x="0" y="0"/>
          <a:ext cx="0" cy="0"/>
          <a:chOff x="0" y="0"/>
          <a:chExt cx="0" cy="0"/>
        </a:xfrm>
      </p:grpSpPr>
      <p:sp>
        <p:nvSpPr>
          <p:cNvPr id="44" name="Google Shape;44;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45" name="Google Shape;45;p51"/>
          <p:cNvSpPr/>
          <p:nvPr/>
        </p:nvSpPr>
        <p:spPr>
          <a:xfrm>
            <a:off x="1219050" y="644600"/>
            <a:ext cx="6705900" cy="3511800"/>
          </a:xfrm>
          <a:prstGeom prst="roundRect">
            <a:avLst>
              <a:gd fmla="val 16667"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51"/>
          <p:cNvSpPr txBox="1"/>
          <p:nvPr>
            <p:ph type="title"/>
          </p:nvPr>
        </p:nvSpPr>
        <p:spPr>
          <a:xfrm>
            <a:off x="2673750" y="1767638"/>
            <a:ext cx="3796500" cy="126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dankt - changemaker contact">
  <p:cSld name="CUSTOM">
    <p:spTree>
      <p:nvGrpSpPr>
        <p:cNvPr id="47" name="Shape 47"/>
        <p:cNvGrpSpPr/>
        <p:nvPr/>
      </p:nvGrpSpPr>
      <p:grpSpPr>
        <a:xfrm>
          <a:off x="0" y="0"/>
          <a:ext cx="0" cy="0"/>
          <a:chOff x="0" y="0"/>
          <a:chExt cx="0" cy="0"/>
        </a:xfrm>
      </p:grpSpPr>
      <p:sp>
        <p:nvSpPr>
          <p:cNvPr id="48" name="Google Shape;48;p52"/>
          <p:cNvSpPr txBox="1"/>
          <p:nvPr>
            <p:ph type="title"/>
          </p:nvPr>
        </p:nvSpPr>
        <p:spPr>
          <a:xfrm>
            <a:off x="464050" y="616750"/>
            <a:ext cx="5895600" cy="112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9" name="Google Shape;49;p52"/>
          <p:cNvSpPr/>
          <p:nvPr>
            <p:ph idx="2" type="pic"/>
          </p:nvPr>
        </p:nvSpPr>
        <p:spPr>
          <a:xfrm>
            <a:off x="6964675" y="2593550"/>
            <a:ext cx="1858200" cy="1882800"/>
          </a:xfrm>
          <a:prstGeom prst="roundRect">
            <a:avLst>
              <a:gd fmla="val 16667" name="adj"/>
            </a:avLst>
          </a:prstGeom>
          <a:noFill/>
          <a:ln>
            <a:noFill/>
          </a:ln>
        </p:spPr>
      </p:sp>
      <p:sp>
        <p:nvSpPr>
          <p:cNvPr id="50" name="Google Shape;50;p52"/>
          <p:cNvSpPr txBox="1"/>
          <p:nvPr>
            <p:ph idx="1" type="body"/>
          </p:nvPr>
        </p:nvSpPr>
        <p:spPr>
          <a:xfrm>
            <a:off x="3849550" y="2593550"/>
            <a:ext cx="2794800" cy="1882800"/>
          </a:xfrm>
          <a:prstGeom prst="rect">
            <a:avLst/>
          </a:prstGeom>
          <a:noFill/>
          <a:ln>
            <a:noFill/>
          </a:ln>
        </p:spPr>
        <p:txBody>
          <a:bodyPr anchorCtr="0" anchor="t" bIns="91425" lIns="91425" spcFirstLastPara="1" rIns="91425" wrap="square" tIns="9142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43"/>
          <p:cNvPicPr preferRelativeResize="0"/>
          <p:nvPr/>
        </p:nvPicPr>
        <p:blipFill rotWithShape="1">
          <a:blip r:embed="rId1">
            <a:alphaModFix/>
          </a:blip>
          <a:srcRect b="0" l="0" r="0" t="0"/>
          <a:stretch/>
        </p:blipFill>
        <p:spPr>
          <a:xfrm>
            <a:off x="-49550" y="-27875"/>
            <a:ext cx="9243100" cy="5199250"/>
          </a:xfrm>
          <a:prstGeom prst="rect">
            <a:avLst/>
          </a:prstGeom>
          <a:noFill/>
          <a:ln>
            <a:noFill/>
          </a:ln>
        </p:spPr>
      </p:pic>
      <p:sp>
        <p:nvSpPr>
          <p:cNvPr id="7" name="Google Shape;7;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ED037C"/>
              </a:buClr>
              <a:buSzPts val="2600"/>
              <a:buFont typeface="Open Sans"/>
              <a:buNone/>
              <a:defRPr b="1" i="0" sz="2600" u="none" cap="none" strike="noStrike">
                <a:solidFill>
                  <a:srgbClr val="ED037C"/>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55600" lvl="0" marL="457200" marR="0" rtl="0" algn="l">
              <a:lnSpc>
                <a:spcPct val="115000"/>
              </a:lnSpc>
              <a:spcBef>
                <a:spcPts val="0"/>
              </a:spcBef>
              <a:spcAft>
                <a:spcPts val="0"/>
              </a:spcAft>
              <a:buClr>
                <a:srgbClr val="748C99"/>
              </a:buClr>
              <a:buSzPts val="2000"/>
              <a:buFont typeface="Open Sans Medium"/>
              <a:buChar char="●"/>
              <a:defRPr b="0" i="0" sz="2000" u="none" cap="none" strike="noStrike">
                <a:solidFill>
                  <a:srgbClr val="748C99"/>
                </a:solidFill>
                <a:latin typeface="Open Sans Medium"/>
                <a:ea typeface="Open Sans Medium"/>
                <a:cs typeface="Open Sans Medium"/>
                <a:sym typeface="Open Sans Medium"/>
              </a:defRPr>
            </a:lvl1pPr>
            <a:lvl2pPr indent="-330200" lvl="1" marL="914400" marR="0" rtl="0" algn="l">
              <a:lnSpc>
                <a:spcPct val="115000"/>
              </a:lnSpc>
              <a:spcBef>
                <a:spcPts val="0"/>
              </a:spcBef>
              <a:spcAft>
                <a:spcPts val="0"/>
              </a:spcAft>
              <a:buClr>
                <a:srgbClr val="748C99"/>
              </a:buClr>
              <a:buSzPts val="1600"/>
              <a:buFont typeface="Open Sans Medium"/>
              <a:buChar char="○"/>
              <a:defRPr b="0" i="0" sz="1600" u="none" cap="none" strike="noStrike">
                <a:solidFill>
                  <a:srgbClr val="748C99"/>
                </a:solidFill>
                <a:latin typeface="Open Sans Medium"/>
                <a:ea typeface="Open Sans Medium"/>
                <a:cs typeface="Open Sans Medium"/>
                <a:sym typeface="Open Sans Medium"/>
              </a:defRPr>
            </a:lvl2pPr>
            <a:lvl3pPr indent="-317500" lvl="2" marL="1371600" marR="0" rtl="0" algn="l">
              <a:lnSpc>
                <a:spcPct val="115000"/>
              </a:lnSpc>
              <a:spcBef>
                <a:spcPts val="0"/>
              </a:spcBef>
              <a:spcAft>
                <a:spcPts val="0"/>
              </a:spcAft>
              <a:buClr>
                <a:srgbClr val="748C99"/>
              </a:buClr>
              <a:buSzPts val="1400"/>
              <a:buFont typeface="Open Sans Medium"/>
              <a:buChar char="■"/>
              <a:defRPr b="0" i="0" sz="1400" u="none" cap="none" strike="noStrike">
                <a:solidFill>
                  <a:srgbClr val="748C99"/>
                </a:solidFill>
                <a:latin typeface="Open Sans Medium"/>
                <a:ea typeface="Open Sans Medium"/>
                <a:cs typeface="Open Sans Medium"/>
                <a:sym typeface="Open Sans Medium"/>
              </a:defRPr>
            </a:lvl3pPr>
            <a:lvl4pPr indent="-317500" lvl="3" marL="18288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4pPr>
            <a:lvl5pPr indent="-317500" lvl="4" marL="22860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5pPr>
            <a:lvl6pPr indent="-317500" lvl="5" marL="27432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6pPr>
            <a:lvl7pPr indent="-317500" lvl="6" marL="32004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7pPr>
            <a:lvl8pPr indent="-317500" lvl="7" marL="36576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8pPr>
            <a:lvl9pPr indent="-317500" lvl="8" marL="4114800" marR="0" rtl="0" algn="l">
              <a:lnSpc>
                <a:spcPct val="115000"/>
              </a:lnSpc>
              <a:spcBef>
                <a:spcPts val="0"/>
              </a:spcBef>
              <a:spcAft>
                <a:spcPts val="0"/>
              </a:spcAft>
              <a:buClr>
                <a:srgbClr val="748C99"/>
              </a:buClr>
              <a:buSzPts val="1400"/>
              <a:buFont typeface="Open Sans"/>
              <a:buChar char="■"/>
              <a:defRPr b="0" i="0" sz="1400" u="none" cap="none" strike="noStrike">
                <a:solidFill>
                  <a:srgbClr val="748C99"/>
                </a:solidFill>
                <a:latin typeface="Open Sans"/>
                <a:ea typeface="Open Sans"/>
                <a:cs typeface="Open Sans"/>
                <a:sym typeface="Open Sans"/>
              </a:defRPr>
            </a:lvl9pPr>
          </a:lstStyle>
          <a:p/>
        </p:txBody>
      </p:sp>
      <p:sp>
        <p:nvSpPr>
          <p:cNvPr id="9" name="Google Shape;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1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mailto:Minne.fekkes@tno.nl" TargetMode="External"/><Relationship Id="rId4" Type="http://schemas.openxmlformats.org/officeDocument/2006/relationships/hyperlink" Target="mailto:hristiyanna.ivanova@tno.n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vmlDrawing" Target="../drawings/vmlDrawing1.vml"/><Relationship Id="rId4" Type="http://schemas.openxmlformats.org/officeDocument/2006/relationships/package" Target="../embeddings/Microsoft_Office_PowerPoint_Presentation1.pptx"/><Relationship Id="rId5" Type="http://schemas.openxmlformats.org/officeDocument/2006/relationships/package" Target="../embeddings/Microsoft_Office_PowerPoint_Presentation1.pptx"/><Relationship Id="rId6" Type="http://schemas.openxmlformats.org/officeDocument/2006/relationships/image" Target="../media/image7.png"/></Relationships>
</file>

<file path=ppt/slides/_rels/slide43.xml.rels><?xml version="1.0" encoding="UTF-8" standalone="yes"?><Relationships xmlns="http://schemas.openxmlformats.org/package/2006/relationships"><Relationship Id="rId11" Type="http://schemas.openxmlformats.org/officeDocument/2006/relationships/hyperlink" Target="https://www.vpngids.nl/veilig-internet/kind-en-jeugd/praten-risicos-internet/" TargetMode="External"/><Relationship Id="rId10" Type="http://schemas.openxmlformats.org/officeDocument/2006/relationships/hyperlink" Target="https://www.slachtofferhulp.nl/hulp-bij-jouw-situatie/wat-is-er-gebeurd/online-bedreiging/cyberpesten/" TargetMode="External"/><Relationship Id="rId13" Type="http://schemas.openxmlformats.org/officeDocument/2006/relationships/hyperlink" Target="https://www.mediawijsheid.nl/ouders/" TargetMode="External"/><Relationship Id="rId12" Type="http://schemas.openxmlformats.org/officeDocument/2006/relationships/hyperlink" Target="https://www.nji.nl/mediaopvoeding/toolbox" TargetMode="External"/><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s://www.stoppestennu.nl/kenniscentrum-pesten-voor-ouders-opvoeders" TargetMode="External"/><Relationship Id="rId4" Type="http://schemas.openxmlformats.org/officeDocument/2006/relationships/hyperlink" Target="https://oudersenonderwijs.nl/kennisbank/pesten-en-sociale-veiligheid/stop-pesten-tips-voor-ouders/" TargetMode="External"/><Relationship Id="rId9" Type="http://schemas.openxmlformats.org/officeDocument/2006/relationships/hyperlink" Target="https://oudersenonderwijs.nl/https/oudersenonderwijsnl/kennisbank/pesten-en-sociale-veiligheid/cyberpesten-dit-kun-je-ertegen-doen/" TargetMode="External"/><Relationship Id="rId15" Type="http://schemas.openxmlformats.org/officeDocument/2006/relationships/hyperlink" Target="https://www.kindertelefoon.nl/" TargetMode="External"/><Relationship Id="rId14" Type="http://schemas.openxmlformats.org/officeDocument/2006/relationships/hyperlink" Target="https://www.mediawijsheid.nl/mediadiamant/" TargetMode="External"/><Relationship Id="rId17" Type="http://schemas.openxmlformats.org/officeDocument/2006/relationships/hyperlink" Target="https://www.helpwanted.nl/onderwerpen/cyberpesten/informatie" TargetMode="External"/><Relationship Id="rId16" Type="http://schemas.openxmlformats.org/officeDocument/2006/relationships/hyperlink" Target="https://www.meldknop.nl/" TargetMode="External"/><Relationship Id="rId5" Type="http://schemas.openxmlformats.org/officeDocument/2006/relationships/hyperlink" Target="https://oudersenonderwijs.nl/kennisbank/pesten-en-sociale-veiligheid/hulp-voor-je-gepeste-kind/" TargetMode="External"/><Relationship Id="rId19" Type="http://schemas.openxmlformats.org/officeDocument/2006/relationships/hyperlink" Target="https://jouwggd.nl/" TargetMode="External"/><Relationship Id="rId6" Type="http://schemas.openxmlformats.org/officeDocument/2006/relationships/hyperlink" Target="https://www.schoolenveiligheid.nl/thema/pesten-in-het-primair-onderwijs/#over-pesten" TargetMode="External"/><Relationship Id="rId18" Type="http://schemas.openxmlformats.org/officeDocument/2006/relationships/hyperlink" Target="https://balansdigitaal.nl/balans-advies/advieslijn" TargetMode="External"/><Relationship Id="rId7" Type="http://schemas.openxmlformats.org/officeDocument/2006/relationships/hyperlink" Target="https://www.omgaanmetpesten.nl/" TargetMode="External"/><Relationship Id="rId8" Type="http://schemas.openxmlformats.org/officeDocument/2006/relationships/hyperlink" Target="https://www.stoppestennu.nl/tips-bij-cyberpesten-voor-ouders-kenniscentrum-online-pest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311700" y="479675"/>
            <a:ext cx="3796500" cy="126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JGZ-richtlijn Pesten </a:t>
            </a:r>
            <a:endParaRPr/>
          </a:p>
        </p:txBody>
      </p:sp>
      <p:sp>
        <p:nvSpPr>
          <p:cNvPr id="61" name="Google Shape;61;p1"/>
          <p:cNvSpPr txBox="1"/>
          <p:nvPr>
            <p:ph idx="1" type="subTitle"/>
          </p:nvPr>
        </p:nvSpPr>
        <p:spPr>
          <a:xfrm>
            <a:off x="311700" y="1745375"/>
            <a:ext cx="3633600" cy="875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nl-NL"/>
              <a:t>Scholing voor implementatie  </a:t>
            </a:r>
            <a:endParaRPr/>
          </a:p>
        </p:txBody>
      </p:sp>
      <p:pic>
        <p:nvPicPr>
          <p:cNvPr id="62" name="Google Shape;62;p1"/>
          <p:cNvPicPr preferRelativeResize="0"/>
          <p:nvPr/>
        </p:nvPicPr>
        <p:blipFill rotWithShape="1">
          <a:blip r:embed="rId3">
            <a:alphaModFix/>
          </a:blip>
          <a:srcRect b="0" l="0" r="0" t="0"/>
          <a:stretch/>
        </p:blipFill>
        <p:spPr>
          <a:xfrm>
            <a:off x="3781425" y="1112525"/>
            <a:ext cx="5143499" cy="26503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17" name="Google Shape;117;p10"/>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Prevalentie in Nederland:</a:t>
            </a:r>
            <a:endParaRPr/>
          </a:p>
          <a:p>
            <a:pPr indent="-355600" lvl="0" marL="457200" rtl="0" algn="l">
              <a:lnSpc>
                <a:spcPct val="115000"/>
              </a:lnSpc>
              <a:spcBef>
                <a:spcPts val="600"/>
              </a:spcBef>
              <a:spcAft>
                <a:spcPts val="0"/>
              </a:spcAft>
              <a:buSzPts val="2000"/>
              <a:buChar char="●"/>
            </a:pPr>
            <a:r>
              <a:rPr lang="nl-NL"/>
              <a:t>5-17% van de jeugdigen wordt regelmatig gepest (HBSC 2021)</a:t>
            </a:r>
            <a:endParaRPr/>
          </a:p>
          <a:p>
            <a:pPr indent="-355600" lvl="0" marL="457200" rtl="0" algn="l">
              <a:lnSpc>
                <a:spcPct val="115000"/>
              </a:lnSpc>
              <a:spcBef>
                <a:spcPts val="0"/>
              </a:spcBef>
              <a:spcAft>
                <a:spcPts val="0"/>
              </a:spcAft>
              <a:buSzPts val="2000"/>
              <a:buChar char="●"/>
            </a:pPr>
            <a:r>
              <a:rPr lang="nl-NL"/>
              <a:t>Piek op 9-14 jarige leeftijd; neemt daarna af</a:t>
            </a:r>
            <a:endParaRPr/>
          </a:p>
          <a:p>
            <a:pPr indent="-355600" lvl="0" marL="457200" rtl="0" algn="l">
              <a:lnSpc>
                <a:spcPct val="115000"/>
              </a:lnSpc>
              <a:spcBef>
                <a:spcPts val="0"/>
              </a:spcBef>
              <a:spcAft>
                <a:spcPts val="0"/>
              </a:spcAft>
              <a:buSzPts val="2000"/>
              <a:buChar char="●"/>
            </a:pPr>
            <a:r>
              <a:rPr lang="nl-NL"/>
              <a:t>Jongens zijn vaker direct slachtoffer; meisjes meer betrokken bij indirect pesten</a:t>
            </a:r>
            <a:endParaRPr/>
          </a:p>
          <a:p>
            <a:pPr indent="-355600" lvl="0" marL="457200" rtl="0" algn="l">
              <a:lnSpc>
                <a:spcPct val="115000"/>
              </a:lnSpc>
              <a:spcBef>
                <a:spcPts val="0"/>
              </a:spcBef>
              <a:spcAft>
                <a:spcPts val="0"/>
              </a:spcAft>
              <a:buSzPts val="2000"/>
              <a:buChar char="●"/>
            </a:pPr>
            <a:r>
              <a:rPr lang="nl-NL"/>
              <a:t>Cyberpesten neemt toe; sterk gekoppeld aan traditioneel pesten</a:t>
            </a:r>
            <a:endParaRPr/>
          </a:p>
          <a:p>
            <a:pPr indent="0" lvl="0" marL="0" rtl="0" algn="l">
              <a:lnSpc>
                <a:spcPct val="115000"/>
              </a:lnSpc>
              <a:spcBef>
                <a:spcPts val="1200"/>
              </a:spcBef>
              <a:spcAft>
                <a:spcPts val="1200"/>
              </a:spcAft>
              <a:buSzPts val="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23" name="Google Shape;123;p11"/>
          <p:cNvSpPr txBox="1"/>
          <p:nvPr>
            <p:ph idx="1" type="body"/>
          </p:nvPr>
        </p:nvSpPr>
        <p:spPr>
          <a:xfrm>
            <a:off x="311700" y="1274875"/>
            <a:ext cx="8832300" cy="31359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08108"/>
              <a:buNone/>
            </a:pPr>
            <a:r>
              <a:rPr b="1" lang="nl-NL"/>
              <a:t>Rollen in het pestproces :</a:t>
            </a:r>
            <a:endParaRPr/>
          </a:p>
          <a:p>
            <a:pPr indent="-355600" lvl="0" marL="457200" rtl="0" algn="l">
              <a:lnSpc>
                <a:spcPct val="115000"/>
              </a:lnSpc>
              <a:spcBef>
                <a:spcPts val="600"/>
              </a:spcBef>
              <a:spcAft>
                <a:spcPts val="0"/>
              </a:spcAft>
              <a:buSzPct val="108108"/>
              <a:buChar char="●"/>
            </a:pPr>
            <a:r>
              <a:rPr lang="nl-NL"/>
              <a:t>Leidende </a:t>
            </a:r>
            <a:r>
              <a:rPr b="1" lang="nl-NL"/>
              <a:t>pester</a:t>
            </a:r>
            <a:r>
              <a:rPr lang="nl-NL"/>
              <a:t> – initieert het pesten</a:t>
            </a:r>
            <a:endParaRPr/>
          </a:p>
          <a:p>
            <a:pPr indent="-355600" lvl="0" marL="457200" rtl="0" algn="l">
              <a:lnSpc>
                <a:spcPct val="115000"/>
              </a:lnSpc>
              <a:spcBef>
                <a:spcPts val="0"/>
              </a:spcBef>
              <a:spcAft>
                <a:spcPts val="0"/>
              </a:spcAft>
              <a:buSzPct val="108108"/>
              <a:buChar char="●"/>
            </a:pPr>
            <a:r>
              <a:rPr b="1" lang="nl-NL"/>
              <a:t>Assisterende pester </a:t>
            </a:r>
            <a:r>
              <a:rPr lang="nl-NL"/>
              <a:t>/ bekrachtiger – doet actief mee, moedigt aan, lacht</a:t>
            </a:r>
            <a:endParaRPr/>
          </a:p>
          <a:p>
            <a:pPr indent="-355600" lvl="0" marL="457200" rtl="0" algn="l">
              <a:lnSpc>
                <a:spcPct val="115000"/>
              </a:lnSpc>
              <a:spcBef>
                <a:spcPts val="0"/>
              </a:spcBef>
              <a:spcAft>
                <a:spcPts val="0"/>
              </a:spcAft>
              <a:buSzPct val="108108"/>
              <a:buChar char="●"/>
            </a:pPr>
            <a:r>
              <a:rPr b="1" lang="nl-NL"/>
              <a:t>Buitenstaander</a:t>
            </a:r>
            <a:r>
              <a:rPr lang="nl-NL"/>
              <a:t> – ziet het stilzwijgend aan (kan als goedkeuring worden ervaren)</a:t>
            </a:r>
            <a:endParaRPr/>
          </a:p>
          <a:p>
            <a:pPr indent="-355600" lvl="0" marL="457200" rtl="0" algn="l">
              <a:lnSpc>
                <a:spcPct val="115000"/>
              </a:lnSpc>
              <a:spcBef>
                <a:spcPts val="0"/>
              </a:spcBef>
              <a:spcAft>
                <a:spcPts val="0"/>
              </a:spcAft>
              <a:buSzPct val="108108"/>
              <a:buChar char="●"/>
            </a:pPr>
            <a:r>
              <a:rPr b="1" lang="nl-NL"/>
              <a:t>Verdediger</a:t>
            </a:r>
            <a:r>
              <a:rPr lang="nl-NL"/>
              <a:t> – komt op voor de gepeste en probeert pesten te stoppen</a:t>
            </a:r>
            <a:endParaRPr/>
          </a:p>
          <a:p>
            <a:pPr indent="-355600" lvl="0" marL="457200" rtl="0" algn="l">
              <a:lnSpc>
                <a:spcPct val="115000"/>
              </a:lnSpc>
              <a:spcBef>
                <a:spcPts val="0"/>
              </a:spcBef>
              <a:spcAft>
                <a:spcPts val="0"/>
              </a:spcAft>
              <a:buSzPct val="108108"/>
              <a:buChar char="●"/>
            </a:pPr>
            <a:r>
              <a:rPr b="1" lang="nl-NL"/>
              <a:t>Gepeste</a:t>
            </a:r>
            <a:endParaRPr/>
          </a:p>
          <a:p>
            <a:pPr indent="0" lvl="0" marL="0" rtl="0" algn="l">
              <a:lnSpc>
                <a:spcPct val="115000"/>
              </a:lnSpc>
              <a:spcBef>
                <a:spcPts val="1200"/>
              </a:spcBef>
              <a:spcAft>
                <a:spcPts val="1200"/>
              </a:spcAft>
              <a:buSzPct val="108108"/>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29" name="Google Shape;129;p12"/>
          <p:cNvSpPr txBox="1"/>
          <p:nvPr>
            <p:ph idx="1" type="body"/>
          </p:nvPr>
        </p:nvSpPr>
        <p:spPr>
          <a:xfrm>
            <a:off x="311700" y="1274875"/>
            <a:ext cx="8737050" cy="34781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17647"/>
              <a:buNone/>
            </a:pPr>
            <a:r>
              <a:rPr b="1" lang="nl-NL"/>
              <a:t>Risicofactoren gepest worden:</a:t>
            </a:r>
            <a:endParaRPr/>
          </a:p>
          <a:p>
            <a:pPr indent="-355600" lvl="0" marL="457200" rtl="0" algn="l">
              <a:lnSpc>
                <a:spcPct val="115000"/>
              </a:lnSpc>
              <a:spcBef>
                <a:spcPts val="600"/>
              </a:spcBef>
              <a:spcAft>
                <a:spcPts val="0"/>
              </a:spcAft>
              <a:buSzPct val="117647"/>
              <a:buChar char="●"/>
            </a:pPr>
            <a:r>
              <a:rPr lang="nl-NL"/>
              <a:t>Angstig, depressief of teruggetrokken gedrag; motorische onhandigheid</a:t>
            </a:r>
            <a:endParaRPr/>
          </a:p>
          <a:p>
            <a:pPr indent="-355600" lvl="0" marL="457200" rtl="0" algn="l">
              <a:lnSpc>
                <a:spcPct val="115000"/>
              </a:lnSpc>
              <a:spcBef>
                <a:spcPts val="0"/>
              </a:spcBef>
              <a:spcAft>
                <a:spcPts val="0"/>
              </a:spcAft>
              <a:buSzPct val="117647"/>
              <a:buChar char="●"/>
            </a:pPr>
            <a:r>
              <a:rPr lang="nl-NL"/>
              <a:t>Ontwikkelings-/gedragsstoornissen (ADHD, ASS), chronische ziekte of beperking</a:t>
            </a:r>
            <a:endParaRPr/>
          </a:p>
          <a:p>
            <a:pPr indent="-355600" lvl="0" marL="457200" rtl="0" algn="l">
              <a:lnSpc>
                <a:spcPct val="115000"/>
              </a:lnSpc>
              <a:spcBef>
                <a:spcPts val="0"/>
              </a:spcBef>
              <a:spcAft>
                <a:spcPts val="0"/>
              </a:spcAft>
              <a:buSzPct val="117647"/>
              <a:buChar char="●"/>
            </a:pPr>
            <a:r>
              <a:rPr lang="nl-NL"/>
              <a:t>LHBTIQ+ identiteit of etnische minderheidsachtergrond</a:t>
            </a:r>
            <a:endParaRPr/>
          </a:p>
          <a:p>
            <a:pPr indent="-355600" lvl="0" marL="457200" rtl="0" algn="l">
              <a:lnSpc>
                <a:spcPct val="115000"/>
              </a:lnSpc>
              <a:spcBef>
                <a:spcPts val="0"/>
              </a:spcBef>
              <a:spcAft>
                <a:spcPts val="0"/>
              </a:spcAft>
              <a:buSzPct val="117647"/>
              <a:buChar char="●"/>
            </a:pPr>
            <a:r>
              <a:rPr lang="nl-NL"/>
              <a:t>Autoritaire of verwaarloosde opvoedstijl; weinig vriendschappen</a:t>
            </a:r>
            <a:endParaRPr/>
          </a:p>
          <a:p>
            <a:pPr indent="0" lvl="0" marL="0" rtl="0" algn="l">
              <a:lnSpc>
                <a:spcPct val="115000"/>
              </a:lnSpc>
              <a:spcBef>
                <a:spcPts val="0"/>
              </a:spcBef>
              <a:spcAft>
                <a:spcPts val="0"/>
              </a:spcAft>
              <a:buSzPct val="117647"/>
              <a:buNone/>
            </a:pPr>
            <a:r>
              <a:t/>
            </a:r>
            <a:endParaRPr/>
          </a:p>
          <a:p>
            <a:pPr indent="0" lvl="0" marL="0" rtl="0" algn="l">
              <a:lnSpc>
                <a:spcPct val="115000"/>
              </a:lnSpc>
              <a:spcBef>
                <a:spcPts val="1200"/>
              </a:spcBef>
              <a:spcAft>
                <a:spcPts val="0"/>
              </a:spcAft>
              <a:buSzPct val="117647"/>
              <a:buNone/>
            </a:pPr>
            <a:r>
              <a:rPr b="1" lang="nl-NL"/>
              <a:t>Risicofactoren zelf pesten:</a:t>
            </a:r>
            <a:endParaRPr/>
          </a:p>
          <a:p>
            <a:pPr indent="-355600" lvl="0" marL="457200" rtl="0" algn="l">
              <a:lnSpc>
                <a:spcPct val="115000"/>
              </a:lnSpc>
              <a:spcBef>
                <a:spcPts val="600"/>
              </a:spcBef>
              <a:spcAft>
                <a:spcPts val="0"/>
              </a:spcAft>
              <a:buSzPct val="117647"/>
              <a:buChar char="●"/>
            </a:pPr>
            <a:r>
              <a:rPr lang="nl-NL"/>
              <a:t>Agressief/antisociaal gedrag, impulsiviteit, weinig empathie</a:t>
            </a:r>
            <a:endParaRPr/>
          </a:p>
          <a:p>
            <a:pPr indent="-355600" lvl="0" marL="457200" rtl="0" algn="l">
              <a:lnSpc>
                <a:spcPct val="115000"/>
              </a:lnSpc>
              <a:spcBef>
                <a:spcPts val="0"/>
              </a:spcBef>
              <a:spcAft>
                <a:spcPts val="0"/>
              </a:spcAft>
              <a:buSzPct val="117647"/>
              <a:buChar char="●"/>
            </a:pPr>
            <a:r>
              <a:rPr lang="nl-NL"/>
              <a:t>Streng opvoedgedrag, weinig ouderlijk toezicht, negatief schoolklimaat</a:t>
            </a:r>
            <a:endParaRPr/>
          </a:p>
          <a:p>
            <a:pPr indent="0" lvl="0" marL="0" rtl="0" algn="l">
              <a:lnSpc>
                <a:spcPct val="115000"/>
              </a:lnSpc>
              <a:spcBef>
                <a:spcPts val="1200"/>
              </a:spcBef>
              <a:spcAft>
                <a:spcPts val="1200"/>
              </a:spcAft>
              <a:buSzPct val="117647"/>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35" name="Google Shape;135;p13"/>
          <p:cNvSpPr txBox="1"/>
          <p:nvPr>
            <p:ph idx="1" type="body"/>
          </p:nvPr>
        </p:nvSpPr>
        <p:spPr>
          <a:xfrm>
            <a:off x="311700" y="1274875"/>
            <a:ext cx="7865100" cy="3478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Beschermende factoren:</a:t>
            </a:r>
            <a:endParaRPr/>
          </a:p>
          <a:p>
            <a:pPr indent="-355600" lvl="0" marL="457200" rtl="0" algn="l">
              <a:lnSpc>
                <a:spcPct val="115000"/>
              </a:lnSpc>
              <a:spcBef>
                <a:spcPts val="600"/>
              </a:spcBef>
              <a:spcAft>
                <a:spcPts val="0"/>
              </a:spcAft>
              <a:buSzPts val="2000"/>
              <a:buChar char="●"/>
            </a:pPr>
            <a:r>
              <a:rPr lang="nl-NL"/>
              <a:t>Goede sociale vaardigheden, zelfvertrouwen, emotionele intelligentie</a:t>
            </a:r>
            <a:endParaRPr/>
          </a:p>
          <a:p>
            <a:pPr indent="-355600" lvl="0" marL="457200" rtl="0" algn="l">
              <a:lnSpc>
                <a:spcPct val="115000"/>
              </a:lnSpc>
              <a:spcBef>
                <a:spcPts val="0"/>
              </a:spcBef>
              <a:spcAft>
                <a:spcPts val="0"/>
              </a:spcAft>
              <a:buSzPts val="2000"/>
              <a:buChar char="●"/>
            </a:pPr>
            <a:r>
              <a:rPr lang="nl-NL"/>
              <a:t>Warme betrokken opvoeding, goede communicatie ouder-kind</a:t>
            </a:r>
            <a:endParaRPr/>
          </a:p>
          <a:p>
            <a:pPr indent="-355600" lvl="0" marL="457200" rtl="0" algn="l">
              <a:lnSpc>
                <a:spcPct val="115000"/>
              </a:lnSpc>
              <a:spcBef>
                <a:spcPts val="0"/>
              </a:spcBef>
              <a:spcAft>
                <a:spcPts val="0"/>
              </a:spcAft>
              <a:buSzPts val="2000"/>
              <a:buChar char="●"/>
            </a:pPr>
            <a:r>
              <a:rPr lang="nl-NL"/>
              <a:t>Ten minste één goede vriendschap; positief en veilig schoolklimaat</a:t>
            </a:r>
            <a:endParaRPr/>
          </a:p>
          <a:p>
            <a:pPr indent="-355600" lvl="0" marL="457200" rtl="0" algn="l">
              <a:lnSpc>
                <a:spcPct val="115000"/>
              </a:lnSpc>
              <a:spcBef>
                <a:spcPts val="0"/>
              </a:spcBef>
              <a:spcAft>
                <a:spcPts val="0"/>
              </a:spcAft>
              <a:buSzPts val="2000"/>
              <a:buChar char="●"/>
            </a:pPr>
            <a:r>
              <a:rPr lang="nl-NL"/>
              <a:t>Actief anti-pestbeleid op school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41" name="Google Shape;141;p14"/>
          <p:cNvSpPr txBox="1"/>
          <p:nvPr>
            <p:ph idx="1" type="body"/>
          </p:nvPr>
        </p:nvSpPr>
        <p:spPr>
          <a:xfrm>
            <a:off x="311700" y="1274875"/>
            <a:ext cx="7865100" cy="3478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Gevolgen voor de gepeste (kort- en langetermijn):</a:t>
            </a:r>
            <a:endParaRPr/>
          </a:p>
          <a:p>
            <a:pPr indent="-355600" lvl="0" marL="457200" rtl="0" algn="l">
              <a:lnSpc>
                <a:spcPct val="115000"/>
              </a:lnSpc>
              <a:spcBef>
                <a:spcPts val="600"/>
              </a:spcBef>
              <a:spcAft>
                <a:spcPts val="0"/>
              </a:spcAft>
              <a:buSzPts val="2000"/>
              <a:buChar char="●"/>
            </a:pPr>
            <a:r>
              <a:rPr lang="nl-NL"/>
              <a:t>Psychosomatische klachten: hoofdpijn, buikpijn, slaapproblemen, vermoeidheid</a:t>
            </a:r>
            <a:endParaRPr/>
          </a:p>
          <a:p>
            <a:pPr indent="-355600" lvl="0" marL="457200" rtl="0" algn="l">
              <a:lnSpc>
                <a:spcPct val="115000"/>
              </a:lnSpc>
              <a:spcBef>
                <a:spcPts val="0"/>
              </a:spcBef>
              <a:spcAft>
                <a:spcPts val="0"/>
              </a:spcAft>
              <a:buSzPts val="2000"/>
              <a:buChar char="●"/>
            </a:pPr>
            <a:r>
              <a:rPr lang="nl-NL"/>
              <a:t>Angst, depressie, verlaagd zelfvertrouwen, sociale isolatie</a:t>
            </a:r>
            <a:endParaRPr/>
          </a:p>
          <a:p>
            <a:pPr indent="-355600" lvl="0" marL="457200" rtl="0" algn="l">
              <a:lnSpc>
                <a:spcPct val="115000"/>
              </a:lnSpc>
              <a:spcBef>
                <a:spcPts val="0"/>
              </a:spcBef>
              <a:spcAft>
                <a:spcPts val="0"/>
              </a:spcAft>
              <a:buSzPts val="2000"/>
              <a:buChar char="●"/>
            </a:pPr>
            <a:r>
              <a:rPr lang="nl-NL"/>
              <a:t>Schoolverzuim en verminderde schoolprestaties</a:t>
            </a:r>
            <a:endParaRPr/>
          </a:p>
          <a:p>
            <a:pPr indent="-355600" lvl="0" marL="457200" rtl="0" algn="l">
              <a:lnSpc>
                <a:spcPct val="115000"/>
              </a:lnSpc>
              <a:spcBef>
                <a:spcPts val="0"/>
              </a:spcBef>
              <a:spcAft>
                <a:spcPts val="0"/>
              </a:spcAft>
              <a:buSzPts val="2000"/>
              <a:buChar char="●"/>
            </a:pPr>
            <a:r>
              <a:rPr lang="nl-NL"/>
              <a:t>Suïcidegedachten / zelfbeschadigend gedrag</a:t>
            </a:r>
            <a:endParaRPr/>
          </a:p>
          <a:p>
            <a:pPr indent="-355600" lvl="0" marL="457200" rtl="0" algn="l">
              <a:lnSpc>
                <a:spcPct val="115000"/>
              </a:lnSpc>
              <a:spcBef>
                <a:spcPts val="0"/>
              </a:spcBef>
              <a:spcAft>
                <a:spcPts val="0"/>
              </a:spcAft>
              <a:buSzPts val="2000"/>
              <a:buChar char="●"/>
            </a:pPr>
            <a:r>
              <a:rPr lang="nl-NL"/>
              <a:t>Op lange termijn: hogere kans op depressie, angststoornissen, middelengebruik</a:t>
            </a:r>
            <a:endParaRPr/>
          </a:p>
          <a:p>
            <a:pPr indent="-228600" lvl="0" marL="457200" rtl="0" algn="l">
              <a:lnSpc>
                <a:spcPct val="115000"/>
              </a:lnSpc>
              <a:spcBef>
                <a:spcPts val="0"/>
              </a:spcBef>
              <a:spcAft>
                <a:spcPts val="0"/>
              </a:spcAft>
              <a:buSzPts val="2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47" name="Google Shape;147;p1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Gevolgen voor pesters (lange termijn):</a:t>
            </a:r>
            <a:endParaRPr/>
          </a:p>
          <a:p>
            <a:pPr indent="-355600" lvl="0" marL="457200" rtl="0" algn="l">
              <a:lnSpc>
                <a:spcPct val="115000"/>
              </a:lnSpc>
              <a:spcBef>
                <a:spcPts val="600"/>
              </a:spcBef>
              <a:spcAft>
                <a:spcPts val="0"/>
              </a:spcAft>
              <a:buSzPts val="2000"/>
              <a:buChar char="●"/>
            </a:pPr>
            <a:r>
              <a:rPr lang="nl-NL"/>
              <a:t>Verhoogd risico op antisociaal gedrag, delinquentie en middelengebruik</a:t>
            </a:r>
            <a:endParaRPr/>
          </a:p>
          <a:p>
            <a:pPr indent="-355600" lvl="0" marL="457200" rtl="0" algn="l">
              <a:lnSpc>
                <a:spcPct val="115000"/>
              </a:lnSpc>
              <a:spcBef>
                <a:spcPts val="0"/>
              </a:spcBef>
              <a:spcAft>
                <a:spcPts val="0"/>
              </a:spcAft>
              <a:buSzPts val="2000"/>
              <a:buChar char="●"/>
            </a:pPr>
            <a:r>
              <a:rPr lang="nl-NL"/>
              <a:t>Problemen in relaties en werk; </a:t>
            </a:r>
            <a:endParaRPr/>
          </a:p>
          <a:p>
            <a:pPr indent="0" lvl="0" marL="0" rtl="0" algn="l">
              <a:lnSpc>
                <a:spcPct val="115000"/>
              </a:lnSpc>
              <a:spcBef>
                <a:spcPts val="1200"/>
              </a:spcBef>
              <a:spcAft>
                <a:spcPts val="1200"/>
              </a:spcAft>
              <a:buSzPts val="2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53" name="Google Shape;153;p1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Aandachtspunten voor de JGZ:</a:t>
            </a:r>
            <a:endParaRPr/>
          </a:p>
          <a:p>
            <a:pPr indent="-355600" lvl="0" marL="457200" rtl="0" algn="l">
              <a:lnSpc>
                <a:spcPct val="115000"/>
              </a:lnSpc>
              <a:spcBef>
                <a:spcPts val="600"/>
              </a:spcBef>
              <a:spcAft>
                <a:spcPts val="0"/>
              </a:spcAft>
              <a:buSzPts val="2000"/>
              <a:buChar char="●"/>
            </a:pPr>
            <a:r>
              <a:rPr lang="nl-NL"/>
              <a:t>Pesten behoeft aandacht als het kind en/of ouder aangeeft dat het pest of gepest wordt</a:t>
            </a:r>
            <a:endParaRPr/>
          </a:p>
          <a:p>
            <a:pPr indent="-355600" lvl="0" marL="457200" rtl="0" algn="l">
              <a:lnSpc>
                <a:spcPct val="115000"/>
              </a:lnSpc>
              <a:spcBef>
                <a:spcPts val="0"/>
              </a:spcBef>
              <a:spcAft>
                <a:spcPts val="0"/>
              </a:spcAft>
              <a:buSzPts val="2000"/>
              <a:buChar char="●"/>
            </a:pPr>
            <a:r>
              <a:rPr lang="nl-NL"/>
              <a:t>Ook als pesten leidt tot disfunctioneren of verminderd welzijn</a:t>
            </a:r>
            <a:endParaRPr/>
          </a:p>
          <a:p>
            <a:pPr indent="-355600" lvl="0" marL="457200" rtl="0" algn="l">
              <a:lnSpc>
                <a:spcPct val="115000"/>
              </a:lnSpc>
              <a:spcBef>
                <a:spcPts val="0"/>
              </a:spcBef>
              <a:spcAft>
                <a:spcPts val="0"/>
              </a:spcAft>
              <a:buSzPts val="2000"/>
              <a:buChar char="●"/>
            </a:pPr>
            <a:r>
              <a:rPr lang="nl-NL"/>
              <a:t>En als er een onveilig klimaat ontstaat voor de hele groep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Preventie</a:t>
            </a:r>
            <a:endParaRPr/>
          </a:p>
        </p:txBody>
      </p:sp>
      <p:sp>
        <p:nvSpPr>
          <p:cNvPr id="159" name="Google Shape;159;p17"/>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8108"/>
              <a:buNone/>
            </a:pPr>
            <a:r>
              <a:rPr b="1" lang="nl-NL"/>
              <a:t>Individuele preventie (op elk moment van contact):</a:t>
            </a:r>
            <a:endParaRPr/>
          </a:p>
          <a:p>
            <a:pPr indent="-355600" lvl="0" marL="457200" rtl="0" algn="l">
              <a:lnSpc>
                <a:spcPct val="115000"/>
              </a:lnSpc>
              <a:spcBef>
                <a:spcPts val="600"/>
              </a:spcBef>
              <a:spcAft>
                <a:spcPts val="0"/>
              </a:spcAft>
              <a:buSzPct val="108108"/>
              <a:buChar char="●"/>
            </a:pPr>
            <a:r>
              <a:rPr lang="nl-NL"/>
              <a:t>Anticiperende voorlichting aan ouders en jeugdigen over risicofactoren en gevolgen van pesten</a:t>
            </a:r>
            <a:endParaRPr/>
          </a:p>
          <a:p>
            <a:pPr indent="-355600" lvl="0" marL="457200" rtl="0" algn="l">
              <a:lnSpc>
                <a:spcPct val="115000"/>
              </a:lnSpc>
              <a:spcBef>
                <a:spcPts val="0"/>
              </a:spcBef>
              <a:spcAft>
                <a:spcPts val="0"/>
              </a:spcAft>
              <a:buSzPct val="108108"/>
              <a:buChar char="●"/>
            </a:pPr>
            <a:r>
              <a:rPr lang="nl-NL"/>
              <a:t>Informeer ouders over de risico’s van agressieve benadering en autoritaire opvoeding</a:t>
            </a:r>
            <a:endParaRPr/>
          </a:p>
          <a:p>
            <a:pPr indent="-355600" lvl="0" marL="457200" rtl="0" algn="l">
              <a:lnSpc>
                <a:spcPct val="115000"/>
              </a:lnSpc>
              <a:spcBef>
                <a:spcPts val="0"/>
              </a:spcBef>
              <a:spcAft>
                <a:spcPts val="0"/>
              </a:spcAft>
              <a:buSzPct val="108108"/>
              <a:buChar char="●"/>
            </a:pPr>
            <a:r>
              <a:rPr lang="nl-NL"/>
              <a:t>Vanaf ~8 jaar: aandacht voor cyberpesten en veilig mediagebruik</a:t>
            </a:r>
            <a:endParaRPr/>
          </a:p>
          <a:p>
            <a:pPr indent="-355600" lvl="0" marL="457200" rtl="0" algn="l">
              <a:lnSpc>
                <a:spcPct val="115000"/>
              </a:lnSpc>
              <a:spcBef>
                <a:spcPts val="0"/>
              </a:spcBef>
              <a:spcAft>
                <a:spcPts val="0"/>
              </a:spcAft>
              <a:buSzPct val="108108"/>
              <a:buChar char="●"/>
            </a:pPr>
            <a:r>
              <a:rPr lang="nl-NL"/>
              <a:t>Op indicatie: preventieve programma’s voor sociaal kwetsbare kinderen</a:t>
            </a:r>
            <a:endParaRPr/>
          </a:p>
          <a:p>
            <a:pPr indent="0" lvl="0" marL="0" rtl="0" algn="l">
              <a:lnSpc>
                <a:spcPct val="115000"/>
              </a:lnSpc>
              <a:spcBef>
                <a:spcPts val="0"/>
              </a:spcBef>
              <a:spcAft>
                <a:spcPts val="1200"/>
              </a:spcAft>
              <a:buSzPct val="108108"/>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Preventie</a:t>
            </a:r>
            <a:endParaRPr/>
          </a:p>
        </p:txBody>
      </p:sp>
      <p:sp>
        <p:nvSpPr>
          <p:cNvPr id="165" name="Google Shape;165;p18"/>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8108"/>
              <a:buNone/>
            </a:pPr>
            <a:r>
              <a:rPr b="1" lang="nl-NL"/>
              <a:t>Universele preventie – advies aan scholen:</a:t>
            </a:r>
            <a:endParaRPr/>
          </a:p>
          <a:p>
            <a:pPr indent="-355600" lvl="0" marL="457200" rtl="0" algn="l">
              <a:lnSpc>
                <a:spcPct val="115000"/>
              </a:lnSpc>
              <a:spcBef>
                <a:spcPts val="600"/>
              </a:spcBef>
              <a:spcAft>
                <a:spcPts val="0"/>
              </a:spcAft>
              <a:buSzPct val="108108"/>
              <a:buChar char="●"/>
            </a:pPr>
            <a:r>
              <a:rPr lang="nl-NL"/>
              <a:t>Effectief anti-pestbeleid: training personeel, jaarlijkse monitoring, schoolbrede aanpak</a:t>
            </a:r>
            <a:endParaRPr/>
          </a:p>
          <a:p>
            <a:pPr indent="-355600" lvl="0" marL="457200" rtl="0" algn="l">
              <a:lnSpc>
                <a:spcPct val="115000"/>
              </a:lnSpc>
              <a:spcBef>
                <a:spcPts val="0"/>
              </a:spcBef>
              <a:spcAft>
                <a:spcPts val="0"/>
              </a:spcAft>
              <a:buSzPct val="108108"/>
              <a:buChar char="●"/>
            </a:pPr>
            <a:r>
              <a:rPr lang="nl-NL"/>
              <a:t>Effectief bewezen programma’s: KiVa, PRIMA, Kanjertraining, PAD, De Vreedzame School</a:t>
            </a:r>
            <a:endParaRPr/>
          </a:p>
          <a:p>
            <a:pPr indent="-355600" lvl="0" marL="457200" rtl="0" algn="l">
              <a:lnSpc>
                <a:spcPct val="115000"/>
              </a:lnSpc>
              <a:spcBef>
                <a:spcPts val="0"/>
              </a:spcBef>
              <a:spcAft>
                <a:spcPts val="0"/>
              </a:spcAft>
              <a:buSzPct val="108108"/>
              <a:buChar char="●"/>
            </a:pPr>
            <a:r>
              <a:rPr lang="nl-NL"/>
              <a:t>Positieve groepsvorming bevorderen; buitensluiting voorkomen</a:t>
            </a:r>
            <a:endParaRPr/>
          </a:p>
          <a:p>
            <a:pPr indent="-355600" lvl="0" marL="457200" rtl="0" algn="l">
              <a:lnSpc>
                <a:spcPct val="115000"/>
              </a:lnSpc>
              <a:spcBef>
                <a:spcPts val="0"/>
              </a:spcBef>
              <a:spcAft>
                <a:spcPts val="0"/>
              </a:spcAft>
              <a:buSzPct val="108108"/>
              <a:buChar char="●"/>
            </a:pPr>
            <a:r>
              <a:rPr lang="nl-NL"/>
              <a:t>Anti-pestbeleid online publiceren; ouders informeren via nieuwsbrieven</a:t>
            </a:r>
            <a:endParaRPr/>
          </a:p>
          <a:p>
            <a:pPr indent="0" lvl="0" marL="0" rtl="0" algn="l">
              <a:lnSpc>
                <a:spcPct val="115000"/>
              </a:lnSpc>
              <a:spcBef>
                <a:spcPts val="0"/>
              </a:spcBef>
              <a:spcAft>
                <a:spcPts val="1200"/>
              </a:spcAft>
              <a:buSzPct val="108108"/>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Preventie</a:t>
            </a:r>
            <a:endParaRPr/>
          </a:p>
        </p:txBody>
      </p:sp>
      <p:sp>
        <p:nvSpPr>
          <p:cNvPr id="171" name="Google Shape;171;p1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Rol van de JGZ:</a:t>
            </a:r>
            <a:endParaRPr/>
          </a:p>
          <a:p>
            <a:pPr indent="-355600" lvl="0" marL="457200" rtl="0" algn="l">
              <a:lnSpc>
                <a:spcPct val="115000"/>
              </a:lnSpc>
              <a:spcBef>
                <a:spcPts val="600"/>
              </a:spcBef>
              <a:spcAft>
                <a:spcPts val="0"/>
              </a:spcAft>
              <a:buSzPts val="2000"/>
              <a:buChar char="●"/>
            </a:pPr>
            <a:r>
              <a:rPr lang="nl-NL"/>
              <a:t>Anonieme signalen vanuit individuele gesprekken terugkoppelen naar school</a:t>
            </a:r>
            <a:endParaRPr/>
          </a:p>
          <a:p>
            <a:pPr indent="-355600" lvl="0" marL="457200" rtl="0" algn="l">
              <a:lnSpc>
                <a:spcPct val="115000"/>
              </a:lnSpc>
              <a:spcBef>
                <a:spcPts val="0"/>
              </a:spcBef>
              <a:spcAft>
                <a:spcPts val="0"/>
              </a:spcAft>
              <a:buSzPts val="2000"/>
              <a:buChar char="●"/>
            </a:pPr>
            <a:r>
              <a:rPr lang="nl-NL"/>
              <a:t>Scholen adviseren en verwijzen naar School &amp; Veiligheid, KiVa en PRIMA</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Colofon</a:t>
            </a:r>
            <a:endParaRPr/>
          </a:p>
        </p:txBody>
      </p:sp>
      <p:sp>
        <p:nvSpPr>
          <p:cNvPr id="68" name="Google Shape;68;p2"/>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8"/>
              <a:buNone/>
            </a:pPr>
            <a:r>
              <a:rPr b="1" lang="nl-NL"/>
              <a:t>Auteurs:</a:t>
            </a:r>
            <a:endParaRPr/>
          </a:p>
          <a:p>
            <a:pPr indent="-355600" lvl="0" marL="457200" rtl="0" algn="l">
              <a:lnSpc>
                <a:spcPct val="115000"/>
              </a:lnSpc>
              <a:spcBef>
                <a:spcPts val="600"/>
              </a:spcBef>
              <a:spcAft>
                <a:spcPts val="0"/>
              </a:spcAft>
              <a:buSzPct val="108108"/>
              <a:buChar char="●"/>
            </a:pPr>
            <a:r>
              <a:rPr lang="nl-NL"/>
              <a:t>M. Fekkes, H. Ivanova (TNO)</a:t>
            </a:r>
            <a:endParaRPr/>
          </a:p>
          <a:p>
            <a:pPr indent="0" lvl="0" marL="0" rtl="0" algn="l">
              <a:lnSpc>
                <a:spcPct val="115000"/>
              </a:lnSpc>
              <a:spcBef>
                <a:spcPts val="0"/>
              </a:spcBef>
              <a:spcAft>
                <a:spcPts val="0"/>
              </a:spcAft>
              <a:buSzPct val="108108"/>
              <a:buNone/>
            </a:pPr>
            <a:r>
              <a:t/>
            </a:r>
            <a:endParaRPr/>
          </a:p>
          <a:p>
            <a:pPr indent="0" lvl="0" marL="0" rtl="0" algn="l">
              <a:lnSpc>
                <a:spcPct val="115000"/>
              </a:lnSpc>
              <a:spcBef>
                <a:spcPts val="1200"/>
              </a:spcBef>
              <a:spcAft>
                <a:spcPts val="0"/>
              </a:spcAft>
              <a:buSzPct val="108108"/>
              <a:buNone/>
            </a:pPr>
            <a:r>
              <a:rPr b="1" lang="nl-NL"/>
              <a:t>Cluster-subgroep:</a:t>
            </a:r>
            <a:endParaRPr/>
          </a:p>
          <a:p>
            <a:pPr indent="-355600" lvl="0" marL="457200" rtl="0" algn="l">
              <a:lnSpc>
                <a:spcPct val="115000"/>
              </a:lnSpc>
              <a:spcBef>
                <a:spcPts val="600"/>
              </a:spcBef>
              <a:spcAft>
                <a:spcPts val="0"/>
              </a:spcAft>
              <a:buSzPct val="108108"/>
              <a:buChar char="●"/>
            </a:pPr>
            <a:r>
              <a:rPr lang="nl-NL"/>
              <a:t>Psychosociaal &amp; Gedrag</a:t>
            </a:r>
            <a:endParaRPr/>
          </a:p>
          <a:p>
            <a:pPr indent="0" lvl="0" marL="0" rtl="0" algn="l">
              <a:lnSpc>
                <a:spcPct val="115000"/>
              </a:lnSpc>
              <a:spcBef>
                <a:spcPts val="0"/>
              </a:spcBef>
              <a:spcAft>
                <a:spcPts val="0"/>
              </a:spcAft>
              <a:buSzPct val="108108"/>
              <a:buNone/>
            </a:pPr>
            <a:r>
              <a:t/>
            </a:r>
            <a:endParaRPr/>
          </a:p>
          <a:p>
            <a:pPr indent="0" lvl="0" marL="0" rtl="0" algn="l">
              <a:lnSpc>
                <a:spcPct val="115000"/>
              </a:lnSpc>
              <a:spcBef>
                <a:spcPts val="1200"/>
              </a:spcBef>
              <a:spcAft>
                <a:spcPts val="0"/>
              </a:spcAft>
              <a:buSzPct val="108108"/>
              <a:buNone/>
            </a:pPr>
            <a:r>
              <a:rPr b="1" lang="nl-NL"/>
              <a:t>Publicatiedatum:</a:t>
            </a:r>
            <a:endParaRPr/>
          </a:p>
          <a:p>
            <a:pPr indent="-355600" lvl="0" marL="457200" rtl="0" algn="l">
              <a:lnSpc>
                <a:spcPct val="115000"/>
              </a:lnSpc>
              <a:spcBef>
                <a:spcPts val="600"/>
              </a:spcBef>
              <a:spcAft>
                <a:spcPts val="0"/>
              </a:spcAft>
              <a:buSzPct val="108108"/>
              <a:buChar char="●"/>
            </a:pPr>
            <a:r>
              <a:rPr lang="nl-NL"/>
              <a:t>23 februari 2026</a:t>
            </a:r>
            <a:endParaRPr/>
          </a:p>
          <a:p>
            <a:pPr indent="0" lvl="0" marL="0" rtl="0" algn="l">
              <a:lnSpc>
                <a:spcPct val="115000"/>
              </a:lnSpc>
              <a:spcBef>
                <a:spcPts val="0"/>
              </a:spcBef>
              <a:spcAft>
                <a:spcPts val="0"/>
              </a:spcAft>
              <a:buSzPct val="108108"/>
              <a:buNone/>
            </a:pPr>
            <a:r>
              <a:t/>
            </a:r>
            <a:endParaRPr/>
          </a:p>
          <a:p>
            <a:pPr indent="-228600" lvl="0" marL="457200" rtl="0" algn="l">
              <a:lnSpc>
                <a:spcPct val="115000"/>
              </a:lnSpc>
              <a:spcBef>
                <a:spcPts val="1200"/>
              </a:spcBef>
              <a:spcAft>
                <a:spcPts val="0"/>
              </a:spcAft>
              <a:buSzPct val="108108"/>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Signaleren</a:t>
            </a:r>
            <a:endParaRPr/>
          </a:p>
        </p:txBody>
      </p:sp>
      <p:sp>
        <p:nvSpPr>
          <p:cNvPr id="177" name="Google Shape;177;p20"/>
          <p:cNvSpPr txBox="1"/>
          <p:nvPr>
            <p:ph idx="1" type="body"/>
          </p:nvPr>
        </p:nvSpPr>
        <p:spPr>
          <a:xfrm>
            <a:off x="311699" y="1274874"/>
            <a:ext cx="8289375" cy="3411425"/>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b="1" lang="nl-NL"/>
              <a:t>Signalering 0-4 jaar:</a:t>
            </a:r>
            <a:endParaRPr/>
          </a:p>
          <a:p>
            <a:pPr indent="-355600" lvl="0" marL="457200" rtl="0" algn="l">
              <a:lnSpc>
                <a:spcPct val="115000"/>
              </a:lnSpc>
              <a:spcBef>
                <a:spcPts val="600"/>
              </a:spcBef>
              <a:spcAft>
                <a:spcPts val="0"/>
              </a:spcAft>
              <a:buSzPct val="117647"/>
              <a:buChar char="●"/>
            </a:pPr>
            <a:r>
              <a:rPr lang="nl-NL"/>
              <a:t>Let op agressief gedrag (duwen, slaan, bijten) en teruggetrokken gedrag</a:t>
            </a:r>
            <a:endParaRPr/>
          </a:p>
          <a:p>
            <a:pPr indent="-355600" lvl="0" marL="457200" rtl="0" algn="l">
              <a:lnSpc>
                <a:spcPct val="115000"/>
              </a:lnSpc>
              <a:spcBef>
                <a:spcPts val="0"/>
              </a:spcBef>
              <a:spcAft>
                <a:spcPts val="0"/>
              </a:spcAft>
              <a:buSzPct val="117647"/>
              <a:buChar char="●"/>
            </a:pPr>
            <a:r>
              <a:rPr lang="nl-NL"/>
              <a:t>Breng opvoedstijl in kaart bij agressief gedrag</a:t>
            </a:r>
            <a:endParaRPr/>
          </a:p>
          <a:p>
            <a:pPr indent="-355600" lvl="0" marL="457200" rtl="0" algn="l">
              <a:lnSpc>
                <a:spcPct val="115000"/>
              </a:lnSpc>
              <a:spcBef>
                <a:spcPts val="0"/>
              </a:spcBef>
              <a:spcAft>
                <a:spcPts val="0"/>
              </a:spcAft>
              <a:buSzPct val="117647"/>
              <a:buChar char="●"/>
            </a:pPr>
            <a:r>
              <a:rPr lang="nl-NL"/>
              <a:t>Gebruik info van peuterspeelzaal/kinderopvang/ZAT (met toestemming ouders)</a:t>
            </a:r>
            <a:endParaRPr/>
          </a:p>
          <a:p>
            <a:pPr indent="0" lvl="0" marL="0" rtl="0" algn="l">
              <a:lnSpc>
                <a:spcPct val="115000"/>
              </a:lnSpc>
              <a:spcBef>
                <a:spcPts val="0"/>
              </a:spcBef>
              <a:spcAft>
                <a:spcPts val="0"/>
              </a:spcAft>
              <a:buSzPct val="117647"/>
              <a:buNone/>
            </a:pPr>
            <a:r>
              <a:t/>
            </a:r>
            <a:endParaRPr/>
          </a:p>
          <a:p>
            <a:pPr indent="0" lvl="0" marL="0" rtl="0" algn="l">
              <a:lnSpc>
                <a:spcPct val="115000"/>
              </a:lnSpc>
              <a:spcBef>
                <a:spcPts val="1200"/>
              </a:spcBef>
              <a:spcAft>
                <a:spcPts val="0"/>
              </a:spcAft>
              <a:buSzPct val="117647"/>
              <a:buNone/>
            </a:pPr>
            <a:r>
              <a:rPr b="1" lang="nl-NL"/>
              <a:t>Signalering 4-18 jaar – anamnese bij elk contactmoment:</a:t>
            </a:r>
            <a:endParaRPr/>
          </a:p>
          <a:p>
            <a:pPr indent="-355600" lvl="0" marL="457200" rtl="0" algn="l">
              <a:lnSpc>
                <a:spcPct val="115000"/>
              </a:lnSpc>
              <a:spcBef>
                <a:spcPts val="600"/>
              </a:spcBef>
              <a:spcAft>
                <a:spcPts val="0"/>
              </a:spcAft>
              <a:buSzPct val="117647"/>
              <a:buChar char="●"/>
            </a:pPr>
            <a:r>
              <a:rPr lang="nl-NL"/>
              <a:t>Wees alert op risicofactoren en alarmsignalen</a:t>
            </a:r>
            <a:endParaRPr/>
          </a:p>
          <a:p>
            <a:pPr indent="-355600" lvl="0" marL="457200" rtl="0" algn="l">
              <a:lnSpc>
                <a:spcPct val="115000"/>
              </a:lnSpc>
              <a:spcBef>
                <a:spcPts val="0"/>
              </a:spcBef>
              <a:spcAft>
                <a:spcPts val="0"/>
              </a:spcAft>
              <a:buSzPct val="117647"/>
              <a:buChar char="●"/>
            </a:pPr>
            <a:r>
              <a:rPr lang="nl-NL"/>
              <a:t>Stel anamnesevragen aan kind (pesten, gepest worden, meelopen, cyberpesten)</a:t>
            </a:r>
            <a:endParaRPr/>
          </a:p>
          <a:p>
            <a:pPr indent="-355600" lvl="0" marL="457200" rtl="0" algn="l">
              <a:lnSpc>
                <a:spcPct val="115000"/>
              </a:lnSpc>
              <a:spcBef>
                <a:spcPts val="0"/>
              </a:spcBef>
              <a:spcAft>
                <a:spcPts val="0"/>
              </a:spcAft>
              <a:buSzPct val="117647"/>
              <a:buChar char="●"/>
            </a:pPr>
            <a:r>
              <a:rPr lang="nl-NL"/>
              <a:t>Stel anamnesevragen aan ouders/verzorgers</a:t>
            </a:r>
            <a:endParaRPr/>
          </a:p>
          <a:p>
            <a:pPr indent="0" lvl="0" marL="0" rtl="0" algn="l">
              <a:lnSpc>
                <a:spcPct val="115000"/>
              </a:lnSpc>
              <a:spcBef>
                <a:spcPts val="0"/>
              </a:spcBef>
              <a:spcAft>
                <a:spcPts val="1200"/>
              </a:spcAft>
              <a:buSzPct val="117647"/>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Signaleren</a:t>
            </a:r>
            <a:endParaRPr/>
          </a:p>
        </p:txBody>
      </p:sp>
      <p:sp>
        <p:nvSpPr>
          <p:cNvPr id="183" name="Google Shape;183;p21"/>
          <p:cNvSpPr txBox="1"/>
          <p:nvPr>
            <p:ph idx="1" type="body"/>
          </p:nvPr>
        </p:nvSpPr>
        <p:spPr>
          <a:xfrm>
            <a:off x="311699" y="1274874"/>
            <a:ext cx="8289375" cy="3411425"/>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17647"/>
              <a:buNone/>
            </a:pPr>
            <a:r>
              <a:rPr b="1" lang="nl-NL"/>
              <a:t>Aanbevolen extra contactmoment:</a:t>
            </a:r>
            <a:endParaRPr/>
          </a:p>
          <a:p>
            <a:pPr indent="-355600" lvl="0" marL="457200" rtl="0" algn="l">
              <a:lnSpc>
                <a:spcPct val="115000"/>
              </a:lnSpc>
              <a:spcBef>
                <a:spcPts val="600"/>
              </a:spcBef>
              <a:spcAft>
                <a:spcPts val="0"/>
              </a:spcAft>
              <a:buSzPct val="117647"/>
              <a:buChar char="●"/>
            </a:pPr>
            <a:r>
              <a:rPr lang="nl-NL"/>
              <a:t>Tussen 9-13 jaar (bijv. bij start brugklas): cruciale periode voor pestgedrag</a:t>
            </a:r>
            <a:endParaRPr/>
          </a:p>
          <a:p>
            <a:pPr indent="-355600" lvl="0" marL="457200" rtl="0" algn="l">
              <a:lnSpc>
                <a:spcPct val="115000"/>
              </a:lnSpc>
              <a:spcBef>
                <a:spcPts val="0"/>
              </a:spcBef>
              <a:spcAft>
                <a:spcPts val="0"/>
              </a:spcAft>
              <a:buSzPct val="117647"/>
              <a:buChar char="●"/>
            </a:pPr>
            <a:r>
              <a:rPr lang="nl-NL"/>
              <a:t>Identificeer kinderen met verhoogd risico op pesten of gepest worden</a:t>
            </a:r>
            <a:endParaRPr/>
          </a:p>
          <a:p>
            <a:pPr indent="0" lvl="0" marL="0" rtl="0" algn="l">
              <a:lnSpc>
                <a:spcPct val="115000"/>
              </a:lnSpc>
              <a:spcBef>
                <a:spcPts val="0"/>
              </a:spcBef>
              <a:spcAft>
                <a:spcPts val="0"/>
              </a:spcAft>
              <a:buSzPct val="117647"/>
              <a:buNone/>
            </a:pPr>
            <a:r>
              <a:t/>
            </a:r>
            <a:endParaRPr/>
          </a:p>
          <a:p>
            <a:pPr indent="0" lvl="0" marL="0" rtl="0" algn="l">
              <a:lnSpc>
                <a:spcPct val="115000"/>
              </a:lnSpc>
              <a:spcBef>
                <a:spcPts val="1200"/>
              </a:spcBef>
              <a:spcAft>
                <a:spcPts val="0"/>
              </a:spcAft>
              <a:buSzPct val="117647"/>
              <a:buNone/>
            </a:pPr>
            <a:r>
              <a:rPr b="1" lang="nl-NL"/>
              <a:t>Aanvullende anamnese bij aanwijzingen voor pesten:</a:t>
            </a:r>
            <a:endParaRPr/>
          </a:p>
          <a:p>
            <a:pPr indent="-355600" lvl="0" marL="457200" rtl="0" algn="l">
              <a:lnSpc>
                <a:spcPct val="115000"/>
              </a:lnSpc>
              <a:spcBef>
                <a:spcPts val="600"/>
              </a:spcBef>
              <a:spcAft>
                <a:spcPts val="0"/>
              </a:spcAft>
              <a:buSzPct val="117647"/>
              <a:buChar char="●"/>
            </a:pPr>
            <a:r>
              <a:rPr lang="nl-NL"/>
              <a:t>Hoe lang, hoe vaak, welke vormen, welke locaties?</a:t>
            </a:r>
            <a:endParaRPr/>
          </a:p>
          <a:p>
            <a:pPr indent="-355600" lvl="0" marL="457200" rtl="0" algn="l">
              <a:lnSpc>
                <a:spcPct val="115000"/>
              </a:lnSpc>
              <a:spcBef>
                <a:spcPts val="0"/>
              </a:spcBef>
              <a:spcAft>
                <a:spcPts val="0"/>
              </a:spcAft>
              <a:buSzPct val="117647"/>
              <a:buChar char="●"/>
            </a:pPr>
            <a:r>
              <a:rPr lang="nl-NL"/>
              <a:t>Effect op het kind; zijn volwassenen op de hoogte?</a:t>
            </a:r>
            <a:endParaRPr/>
          </a:p>
          <a:p>
            <a:pPr indent="-355600" lvl="0" marL="457200" rtl="0" algn="l">
              <a:lnSpc>
                <a:spcPct val="115000"/>
              </a:lnSpc>
              <a:spcBef>
                <a:spcPts val="0"/>
              </a:spcBef>
              <a:spcAft>
                <a:spcPts val="0"/>
              </a:spcAft>
              <a:buSzPct val="117647"/>
              <a:buChar char="●"/>
            </a:pPr>
            <a:r>
              <a:rPr lang="nl-NL"/>
              <a:t>Bij &gt;12 jaar: informeer naar suïcidegedachten (zorgvuldig navragen)</a:t>
            </a:r>
            <a:endParaRPr/>
          </a:p>
          <a:p>
            <a:pPr indent="0" lvl="0" marL="0" rtl="0" algn="l">
              <a:lnSpc>
                <a:spcPct val="115000"/>
              </a:lnSpc>
              <a:spcBef>
                <a:spcPts val="0"/>
              </a:spcBef>
              <a:spcAft>
                <a:spcPts val="1200"/>
              </a:spcAft>
              <a:buSzPct val="117647"/>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Diagnostiek – Het 5-stappenplan</a:t>
            </a:r>
            <a:endParaRPr/>
          </a:p>
        </p:txBody>
      </p:sp>
      <p:sp>
        <p:nvSpPr>
          <p:cNvPr id="189" name="Google Shape;189;p22"/>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29032"/>
              <a:buNone/>
            </a:pPr>
            <a:r>
              <a:rPr b="1" lang="nl-NL"/>
              <a:t>Stap 1: Inschatting behoeftes kind</a:t>
            </a:r>
            <a:endParaRPr/>
          </a:p>
          <a:p>
            <a:pPr indent="-355600" lvl="1" marL="457200" rtl="0" algn="l">
              <a:lnSpc>
                <a:spcPct val="115000"/>
              </a:lnSpc>
              <a:spcBef>
                <a:spcPts val="600"/>
              </a:spcBef>
              <a:spcAft>
                <a:spcPts val="0"/>
              </a:spcAft>
              <a:buSzPct val="161290"/>
              <a:buChar char="●"/>
            </a:pPr>
            <a:r>
              <a:rPr lang="nl-NL"/>
              <a:t>Behoeftes in kaart brengen; toestemming vragen om te bespreken met ouders en school</a:t>
            </a:r>
            <a:endParaRPr/>
          </a:p>
          <a:p>
            <a:pPr indent="0" lvl="0" marL="0" rtl="0" algn="l">
              <a:lnSpc>
                <a:spcPct val="115000"/>
              </a:lnSpc>
              <a:spcBef>
                <a:spcPts val="0"/>
              </a:spcBef>
              <a:spcAft>
                <a:spcPts val="0"/>
              </a:spcAft>
              <a:buSzPct val="129032"/>
              <a:buNone/>
            </a:pPr>
            <a:r>
              <a:rPr b="1" lang="nl-NL"/>
              <a:t>Stap 2: Overleg met ouders/verzorgers</a:t>
            </a:r>
            <a:endParaRPr/>
          </a:p>
          <a:p>
            <a:pPr indent="-355600" lvl="1" marL="457200" rtl="0" algn="l">
              <a:lnSpc>
                <a:spcPct val="115000"/>
              </a:lnSpc>
              <a:spcBef>
                <a:spcPts val="600"/>
              </a:spcBef>
              <a:spcAft>
                <a:spcPts val="0"/>
              </a:spcAft>
              <a:buSzPct val="161290"/>
              <a:buChar char="●"/>
            </a:pPr>
            <a:r>
              <a:rPr lang="nl-NL"/>
              <a:t>Behoeftes bespreken; individueel traject voor kind; toestemming schoolcontact</a:t>
            </a:r>
            <a:endParaRPr/>
          </a:p>
          <a:p>
            <a:pPr indent="-355600" lvl="1" marL="457200" rtl="0" algn="l">
              <a:lnSpc>
                <a:spcPct val="115000"/>
              </a:lnSpc>
              <a:spcBef>
                <a:spcPts val="0"/>
              </a:spcBef>
              <a:spcAft>
                <a:spcPts val="0"/>
              </a:spcAft>
              <a:buSzPct val="161290"/>
              <a:buChar char="●"/>
            </a:pPr>
            <a:r>
              <a:rPr lang="nl-NL"/>
              <a:t>Adviseer ouders om zelf ook contact op te nemen met school</a:t>
            </a:r>
            <a:endParaRPr/>
          </a:p>
          <a:p>
            <a:pPr indent="0" lvl="0" marL="0" rtl="0" algn="l">
              <a:lnSpc>
                <a:spcPct val="115000"/>
              </a:lnSpc>
              <a:spcBef>
                <a:spcPts val="0"/>
              </a:spcBef>
              <a:spcAft>
                <a:spcPts val="0"/>
              </a:spcAft>
              <a:buSzPct val="129032"/>
              <a:buNone/>
            </a:pPr>
            <a:r>
              <a:rPr b="1" lang="nl-NL"/>
              <a:t>Stap 3: Overleg met school, sportclub of andere organisatie</a:t>
            </a:r>
            <a:endParaRPr/>
          </a:p>
          <a:p>
            <a:pPr indent="-355600" lvl="1" marL="457200" rtl="0" algn="l">
              <a:lnSpc>
                <a:spcPct val="115000"/>
              </a:lnSpc>
              <a:spcBef>
                <a:spcPts val="600"/>
              </a:spcBef>
              <a:spcAft>
                <a:spcPts val="0"/>
              </a:spcAft>
              <a:buSzPct val="161290"/>
              <a:buChar char="●"/>
            </a:pPr>
            <a:r>
              <a:rPr lang="nl-NL"/>
              <a:t>Terugkoppeling naar IB-er/zorgcoördinator; afstemmen vervolgtraject</a:t>
            </a:r>
            <a:endParaRPr/>
          </a:p>
          <a:p>
            <a:pPr indent="-355600" lvl="1" marL="457200" rtl="0" algn="l">
              <a:lnSpc>
                <a:spcPct val="115000"/>
              </a:lnSpc>
              <a:spcBef>
                <a:spcPts val="0"/>
              </a:spcBef>
              <a:spcAft>
                <a:spcPts val="0"/>
              </a:spcAft>
              <a:buSzPct val="161290"/>
              <a:buChar char="●"/>
            </a:pPr>
            <a:r>
              <a:rPr lang="nl-NL"/>
              <a:t>Overwegen: aanmelding ZAT/schoolmaatschappelijk werk of sociale netwerkanalyse</a:t>
            </a:r>
            <a:endParaRPr/>
          </a:p>
          <a:p>
            <a:pPr indent="0" lvl="0" marL="0" rtl="0" algn="l">
              <a:lnSpc>
                <a:spcPct val="115000"/>
              </a:lnSpc>
              <a:spcBef>
                <a:spcPts val="0"/>
              </a:spcBef>
              <a:spcAft>
                <a:spcPts val="0"/>
              </a:spcAft>
              <a:buSzPct val="129032"/>
              <a:buNone/>
            </a:pPr>
            <a:r>
              <a:rPr b="1" lang="nl-NL"/>
              <a:t>Stap 4: Verwijzing naar vertrouwenspersoon of inspecteur</a:t>
            </a:r>
            <a:endParaRPr/>
          </a:p>
          <a:p>
            <a:pPr indent="-355600" lvl="1" marL="457200" rtl="0" algn="l">
              <a:lnSpc>
                <a:spcPct val="115000"/>
              </a:lnSpc>
              <a:spcBef>
                <a:spcPts val="600"/>
              </a:spcBef>
              <a:spcAft>
                <a:spcPts val="0"/>
              </a:spcAft>
              <a:buSzPct val="161290"/>
              <a:buChar char="●"/>
            </a:pPr>
            <a:r>
              <a:rPr lang="nl-NL"/>
              <a:t>Adviseer ouders een externe vertrouwenspersoon te raadplegen als school niet adequaat handelt</a:t>
            </a:r>
            <a:endParaRPr/>
          </a:p>
          <a:p>
            <a:pPr indent="0" lvl="0" marL="0" rtl="0" algn="l">
              <a:lnSpc>
                <a:spcPct val="115000"/>
              </a:lnSpc>
              <a:spcBef>
                <a:spcPts val="0"/>
              </a:spcBef>
              <a:spcAft>
                <a:spcPts val="0"/>
              </a:spcAft>
              <a:buSzPct val="129032"/>
              <a:buNone/>
            </a:pPr>
            <a:r>
              <a:rPr b="1" lang="nl-NL"/>
              <a:t>Stap 5: Verwijzen voor individuele hulp (op indicatie)</a:t>
            </a:r>
            <a:endParaRPr/>
          </a:p>
          <a:p>
            <a:pPr indent="-355600" lvl="1" marL="457200" rtl="0" algn="l">
              <a:lnSpc>
                <a:spcPct val="115000"/>
              </a:lnSpc>
              <a:spcBef>
                <a:spcPts val="600"/>
              </a:spcBef>
              <a:spcAft>
                <a:spcPts val="0"/>
              </a:spcAft>
              <a:buSzPct val="161290"/>
              <a:buChar char="●"/>
            </a:pPr>
            <a:r>
              <a:rPr lang="nl-NL"/>
              <a:t>Verwijs naar individuele programma’s of psychologische/pedagogische hulpverlening</a:t>
            </a:r>
            <a:endParaRPr/>
          </a:p>
          <a:p>
            <a:pPr indent="-355600" lvl="1" marL="457200" rtl="0" algn="l">
              <a:lnSpc>
                <a:spcPct val="115000"/>
              </a:lnSpc>
              <a:spcBef>
                <a:spcPts val="0"/>
              </a:spcBef>
              <a:spcAft>
                <a:spcPts val="0"/>
              </a:spcAft>
              <a:buSzPct val="161290"/>
              <a:buChar char="●"/>
            </a:pPr>
            <a:r>
              <a:rPr lang="nl-NL"/>
              <a:t>Plan follow-up; stem manier en frequentie af met ouders</a:t>
            </a:r>
            <a:endParaRPr/>
          </a:p>
          <a:p>
            <a:pPr indent="0" lvl="0" marL="0" rtl="0" algn="l">
              <a:lnSpc>
                <a:spcPct val="115000"/>
              </a:lnSpc>
              <a:spcBef>
                <a:spcPts val="0"/>
              </a:spcBef>
              <a:spcAft>
                <a:spcPts val="1200"/>
              </a:spcAft>
              <a:buSzPct val="129032"/>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311700" y="1595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Alarmsignalen</a:t>
            </a:r>
            <a:endParaRPr/>
          </a:p>
        </p:txBody>
      </p:sp>
      <p:sp>
        <p:nvSpPr>
          <p:cNvPr id="195" name="Google Shape;195;p23"/>
          <p:cNvSpPr txBox="1"/>
          <p:nvPr>
            <p:ph idx="1" type="body"/>
          </p:nvPr>
        </p:nvSpPr>
        <p:spPr>
          <a:xfrm>
            <a:off x="311699" y="600075"/>
            <a:ext cx="8651325" cy="38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b="1" lang="nl-NL" sz="1400"/>
              <a:t>De JGZ is extra alert bij aanwezigheid van alarmsignalen:</a:t>
            </a:r>
            <a:endParaRPr/>
          </a:p>
          <a:p>
            <a:pPr indent="-355600" lvl="0" marL="457200" rtl="0" algn="l">
              <a:lnSpc>
                <a:spcPct val="115000"/>
              </a:lnSpc>
              <a:spcBef>
                <a:spcPts val="600"/>
              </a:spcBef>
              <a:spcAft>
                <a:spcPts val="0"/>
              </a:spcAft>
              <a:buSzPts val="2000"/>
              <a:buChar char="●"/>
            </a:pPr>
            <a:r>
              <a:rPr lang="nl-NL" sz="1400"/>
              <a:t>Psychosomatische klachten: frequent hoofdpijn, slechte slaap- en eetpatroon, vermoeidheid</a:t>
            </a:r>
            <a:endParaRPr/>
          </a:p>
          <a:p>
            <a:pPr indent="-355600" lvl="0" marL="457200" rtl="0" algn="l">
              <a:lnSpc>
                <a:spcPct val="115000"/>
              </a:lnSpc>
              <a:spcBef>
                <a:spcPts val="0"/>
              </a:spcBef>
              <a:spcAft>
                <a:spcPts val="0"/>
              </a:spcAft>
              <a:buSzPts val="2000"/>
              <a:buChar char="●"/>
            </a:pPr>
            <a:r>
              <a:rPr lang="nl-NL" sz="1400"/>
              <a:t>Suïcidegedachten</a:t>
            </a:r>
            <a:endParaRPr/>
          </a:p>
          <a:p>
            <a:pPr indent="-355600" lvl="0" marL="457200" rtl="0" algn="l">
              <a:lnSpc>
                <a:spcPct val="115000"/>
              </a:lnSpc>
              <a:spcBef>
                <a:spcPts val="0"/>
              </a:spcBef>
              <a:spcAft>
                <a:spcPts val="0"/>
              </a:spcAft>
              <a:buSzPts val="2000"/>
              <a:buChar char="●"/>
            </a:pPr>
            <a:r>
              <a:rPr lang="nl-NL" sz="1400"/>
              <a:t>Zelfbeschadigend gedrag</a:t>
            </a:r>
            <a:endParaRPr/>
          </a:p>
          <a:p>
            <a:pPr indent="-355600" lvl="0" marL="457200" rtl="0" algn="l">
              <a:lnSpc>
                <a:spcPct val="115000"/>
              </a:lnSpc>
              <a:spcBef>
                <a:spcPts val="0"/>
              </a:spcBef>
              <a:spcAft>
                <a:spcPts val="0"/>
              </a:spcAft>
              <a:buSzPts val="2000"/>
              <a:buChar char="●"/>
            </a:pPr>
            <a:r>
              <a:rPr lang="nl-NL" sz="1400"/>
              <a:t>Problemen op school of schoolverzuim</a:t>
            </a:r>
            <a:endParaRPr/>
          </a:p>
          <a:p>
            <a:pPr indent="0" lvl="0" marL="0" rtl="0" algn="l">
              <a:lnSpc>
                <a:spcPct val="115000"/>
              </a:lnSpc>
              <a:spcBef>
                <a:spcPts val="0"/>
              </a:spcBef>
              <a:spcAft>
                <a:spcPts val="0"/>
              </a:spcAft>
              <a:buSzPts val="2000"/>
              <a:buNone/>
            </a:pPr>
            <a:r>
              <a:t/>
            </a:r>
            <a:endParaRPr sz="1400"/>
          </a:p>
          <a:p>
            <a:pPr indent="0" lvl="0" marL="0" rtl="0" algn="l">
              <a:lnSpc>
                <a:spcPct val="115000"/>
              </a:lnSpc>
              <a:spcBef>
                <a:spcPts val="1200"/>
              </a:spcBef>
              <a:spcAft>
                <a:spcPts val="0"/>
              </a:spcAft>
              <a:buSzPts val="2000"/>
              <a:buNone/>
            </a:pPr>
            <a:r>
              <a:rPr b="1" lang="nl-NL" sz="1400"/>
              <a:t>Extra risicogroepen – de JGZ is extra alert bij jeugdigen:</a:t>
            </a:r>
            <a:endParaRPr/>
          </a:p>
          <a:p>
            <a:pPr indent="-355600" lvl="0" marL="457200" rtl="0" algn="l">
              <a:lnSpc>
                <a:spcPct val="115000"/>
              </a:lnSpc>
              <a:spcBef>
                <a:spcPts val="600"/>
              </a:spcBef>
              <a:spcAft>
                <a:spcPts val="0"/>
              </a:spcAft>
              <a:buSzPts val="2000"/>
              <a:buChar char="●"/>
            </a:pPr>
            <a:r>
              <a:rPr lang="nl-NL" sz="1400"/>
              <a:t>Die angstig, depressief of verlegen/teruggetrokken zijn</a:t>
            </a:r>
            <a:endParaRPr/>
          </a:p>
          <a:p>
            <a:pPr indent="-355600" lvl="0" marL="457200" rtl="0" algn="l">
              <a:lnSpc>
                <a:spcPct val="115000"/>
              </a:lnSpc>
              <a:spcBef>
                <a:spcPts val="0"/>
              </a:spcBef>
              <a:spcAft>
                <a:spcPts val="0"/>
              </a:spcAft>
              <a:buSzPts val="2000"/>
              <a:buChar char="●"/>
            </a:pPr>
            <a:r>
              <a:rPr lang="nl-NL" sz="1400"/>
              <a:t>Die motorisch onhandig zijn</a:t>
            </a:r>
            <a:endParaRPr/>
          </a:p>
          <a:p>
            <a:pPr indent="-355600" lvl="0" marL="457200" rtl="0" algn="l">
              <a:lnSpc>
                <a:spcPct val="115000"/>
              </a:lnSpc>
              <a:spcBef>
                <a:spcPts val="0"/>
              </a:spcBef>
              <a:spcAft>
                <a:spcPts val="0"/>
              </a:spcAft>
              <a:buSzPts val="2000"/>
              <a:buChar char="●"/>
            </a:pPr>
            <a:r>
              <a:rPr lang="nl-NL" sz="1400"/>
              <a:t>Die LHBTIQ+ zijn of uit etnische minderheden komen</a:t>
            </a:r>
            <a:endParaRPr/>
          </a:p>
          <a:p>
            <a:pPr indent="-355600" lvl="0" marL="457200" rtl="0" algn="l">
              <a:lnSpc>
                <a:spcPct val="115000"/>
              </a:lnSpc>
              <a:spcBef>
                <a:spcPts val="0"/>
              </a:spcBef>
              <a:spcAft>
                <a:spcPts val="0"/>
              </a:spcAft>
              <a:buSzPts val="2000"/>
              <a:buChar char="●"/>
            </a:pPr>
            <a:r>
              <a:rPr lang="nl-NL" sz="1400"/>
              <a:t>Met ontwikkelings-/gedragsstoornissen (bijv. ADHD, ASS) en lichamelijke beperkingen</a:t>
            </a:r>
            <a:endParaRPr/>
          </a:p>
          <a:p>
            <a:pPr indent="-355600" lvl="0" marL="457200" rtl="0" algn="l">
              <a:lnSpc>
                <a:spcPct val="115000"/>
              </a:lnSpc>
              <a:spcBef>
                <a:spcPts val="0"/>
              </a:spcBef>
              <a:spcAft>
                <a:spcPts val="0"/>
              </a:spcAft>
              <a:buSzPts val="2000"/>
              <a:buChar char="●"/>
            </a:pPr>
            <a:r>
              <a:rPr lang="nl-NL" sz="1400"/>
              <a:t>Op het speciaal onderwijs</a:t>
            </a:r>
            <a:endParaRPr/>
          </a:p>
          <a:p>
            <a:pPr indent="0" lvl="0" marL="0" rtl="0" algn="l">
              <a:lnSpc>
                <a:spcPct val="115000"/>
              </a:lnSpc>
              <a:spcBef>
                <a:spcPts val="0"/>
              </a:spcBef>
              <a:spcAft>
                <a:spcPts val="0"/>
              </a:spcAft>
              <a:buSzPts val="2000"/>
              <a:buNone/>
            </a:pPr>
            <a:r>
              <a:t/>
            </a:r>
            <a:endParaRPr sz="1400"/>
          </a:p>
          <a:p>
            <a:pPr indent="0" lvl="0" marL="0" rtl="0" algn="l">
              <a:lnSpc>
                <a:spcPct val="115000"/>
              </a:lnSpc>
              <a:spcBef>
                <a:spcPts val="1200"/>
              </a:spcBef>
              <a:spcAft>
                <a:spcPts val="1200"/>
              </a:spcAft>
              <a:buSzPts val="2000"/>
              <a:buNone/>
            </a:pPr>
            <a:r>
              <a:rPr lang="nl-NL" sz="1400"/>
              <a:t>Bij suïcidegedachten: verwijs direct naar passende hulpverlening.</a:t>
            </a:r>
            <a:endParaRPr/>
          </a:p>
        </p:txBody>
      </p:sp>
      <p:pic>
        <p:nvPicPr>
          <p:cNvPr id="196" name="Google Shape;196;p23"/>
          <p:cNvPicPr preferRelativeResize="0"/>
          <p:nvPr/>
        </p:nvPicPr>
        <p:blipFill rotWithShape="1">
          <a:blip r:embed="rId3">
            <a:alphaModFix/>
          </a:blip>
          <a:srcRect b="0" l="0" r="0" t="0"/>
          <a:stretch/>
        </p:blipFill>
        <p:spPr>
          <a:xfrm>
            <a:off x="6696076" y="1352413"/>
            <a:ext cx="1562100" cy="21615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Verwijzen</a:t>
            </a:r>
            <a:endParaRPr/>
          </a:p>
        </p:txBody>
      </p:sp>
      <p:sp>
        <p:nvSpPr>
          <p:cNvPr id="202" name="Google Shape;202;p24"/>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Follow-up na begeleiding:</a:t>
            </a:r>
            <a:endParaRPr/>
          </a:p>
          <a:p>
            <a:pPr indent="-355600" lvl="0" marL="457200" rtl="0" algn="l">
              <a:lnSpc>
                <a:spcPct val="115000"/>
              </a:lnSpc>
              <a:spcBef>
                <a:spcPts val="600"/>
              </a:spcBef>
              <a:spcAft>
                <a:spcPts val="0"/>
              </a:spcAft>
              <a:buSzPts val="2000"/>
              <a:buChar char="●"/>
            </a:pPr>
            <a:r>
              <a:rPr lang="nl-NL"/>
              <a:t>Vindt altijd in overleg met ouders/verzorgers plaats</a:t>
            </a:r>
            <a:endParaRPr/>
          </a:p>
          <a:p>
            <a:pPr indent="-355600" lvl="0" marL="457200" rtl="0" algn="l">
              <a:lnSpc>
                <a:spcPct val="115000"/>
              </a:lnSpc>
              <a:spcBef>
                <a:spcPts val="0"/>
              </a:spcBef>
              <a:spcAft>
                <a:spcPts val="0"/>
              </a:spcAft>
              <a:buSzPts val="2000"/>
              <a:buChar char="●"/>
            </a:pPr>
            <a:r>
              <a:rPr lang="nl-NL"/>
              <a:t>Stel samen de manier af: extra contactmoment, huisbezoek of telefonisch contact</a:t>
            </a:r>
            <a:endParaRPr/>
          </a:p>
          <a:p>
            <a:pPr indent="-355600" lvl="0" marL="457200" rtl="0" algn="l">
              <a:lnSpc>
                <a:spcPct val="115000"/>
              </a:lnSpc>
              <a:spcBef>
                <a:spcPts val="0"/>
              </a:spcBef>
              <a:spcAft>
                <a:spcPts val="0"/>
              </a:spcAft>
              <a:buSzPts val="2000"/>
              <a:buChar char="●"/>
            </a:pPr>
            <a:r>
              <a:rPr lang="nl-NL"/>
              <a:t>Stem ook de frequentie af op de ernst van de situatie</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Verwijzen</a:t>
            </a:r>
            <a:endParaRPr/>
          </a:p>
        </p:txBody>
      </p:sp>
      <p:sp>
        <p:nvSpPr>
          <p:cNvPr id="208" name="Google Shape;208;p2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8"/>
              <a:buNone/>
            </a:pPr>
            <a:r>
              <a:t/>
            </a:r>
            <a:endParaRPr/>
          </a:p>
          <a:p>
            <a:pPr indent="0" lvl="0" marL="0" rtl="0" algn="l">
              <a:lnSpc>
                <a:spcPct val="115000"/>
              </a:lnSpc>
              <a:spcBef>
                <a:spcPts val="1200"/>
              </a:spcBef>
              <a:spcAft>
                <a:spcPts val="0"/>
              </a:spcAft>
              <a:buSzPct val="108108"/>
              <a:buNone/>
            </a:pPr>
            <a:r>
              <a:rPr b="1" lang="nl-NL"/>
              <a:t>Individuele begeleiding – effectief bevonden elementen:</a:t>
            </a:r>
            <a:endParaRPr/>
          </a:p>
          <a:p>
            <a:pPr indent="-355600" lvl="0" marL="457200" rtl="0" algn="l">
              <a:lnSpc>
                <a:spcPct val="115000"/>
              </a:lnSpc>
              <a:spcBef>
                <a:spcPts val="600"/>
              </a:spcBef>
              <a:spcAft>
                <a:spcPts val="0"/>
              </a:spcAft>
              <a:buSzPct val="108108"/>
              <a:buChar char="●"/>
            </a:pPr>
            <a:r>
              <a:rPr lang="nl-NL"/>
              <a:t>Kanjertraining / Sta Sterk Training: voor gepeste kinderen én pesters (8-18 jaar)</a:t>
            </a:r>
            <a:endParaRPr/>
          </a:p>
          <a:p>
            <a:pPr indent="-355600" lvl="0" marL="457200" rtl="0" algn="l">
              <a:lnSpc>
                <a:spcPct val="115000"/>
              </a:lnSpc>
              <a:spcBef>
                <a:spcPts val="0"/>
              </a:spcBef>
              <a:spcAft>
                <a:spcPts val="0"/>
              </a:spcAft>
              <a:buSzPct val="108108"/>
              <a:buChar char="●"/>
            </a:pPr>
            <a:r>
              <a:rPr lang="nl-NL"/>
              <a:t>Minder Boos en Opstandig / PMTO: voor pesters en agressieve kinderen</a:t>
            </a:r>
            <a:endParaRPr/>
          </a:p>
          <a:p>
            <a:pPr indent="-355600" lvl="0" marL="457200" rtl="0" algn="l">
              <a:lnSpc>
                <a:spcPct val="115000"/>
              </a:lnSpc>
              <a:spcBef>
                <a:spcPts val="0"/>
              </a:spcBef>
              <a:spcAft>
                <a:spcPts val="0"/>
              </a:spcAft>
              <a:buSzPct val="108108"/>
              <a:buChar char="●"/>
            </a:pPr>
            <a:r>
              <a:rPr lang="nl-NL"/>
              <a:t>Triple P / PMTO: voor ouders van pesters of agressieve kinderen</a:t>
            </a:r>
            <a:endParaRPr/>
          </a:p>
          <a:p>
            <a:pPr indent="-355600" lvl="0" marL="457200" rtl="0" algn="l">
              <a:lnSpc>
                <a:spcPct val="115000"/>
              </a:lnSpc>
              <a:spcBef>
                <a:spcPts val="0"/>
              </a:spcBef>
              <a:spcAft>
                <a:spcPts val="0"/>
              </a:spcAft>
              <a:buSzPct val="108108"/>
              <a:buChar char="●"/>
            </a:pPr>
            <a:r>
              <a:rPr lang="nl-NL"/>
              <a:t>Plezier op School: voor aanstaande brugklassers (11-13 jaar)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Verwijzen</a:t>
            </a:r>
            <a:endParaRPr/>
          </a:p>
        </p:txBody>
      </p:sp>
      <p:sp>
        <p:nvSpPr>
          <p:cNvPr id="214" name="Google Shape;214;p2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Collectieve begeleiding (schoolbreed/klasniveau):</a:t>
            </a:r>
            <a:endParaRPr/>
          </a:p>
          <a:p>
            <a:pPr indent="-355600" lvl="0" marL="457200" rtl="0" algn="l">
              <a:lnSpc>
                <a:spcPct val="115000"/>
              </a:lnSpc>
              <a:spcBef>
                <a:spcPts val="600"/>
              </a:spcBef>
              <a:spcAft>
                <a:spcPts val="0"/>
              </a:spcAft>
              <a:buSzPts val="2000"/>
              <a:buChar char="●"/>
            </a:pPr>
            <a:r>
              <a:rPr lang="nl-NL"/>
              <a:t>KiVa en PRIMA: schoolbreed, preventief en curatief (4-12 jaar)</a:t>
            </a:r>
            <a:endParaRPr/>
          </a:p>
          <a:p>
            <a:pPr indent="-355600" lvl="0" marL="457200" rtl="0" algn="l">
              <a:lnSpc>
                <a:spcPct val="115000"/>
              </a:lnSpc>
              <a:spcBef>
                <a:spcPts val="0"/>
              </a:spcBef>
              <a:spcAft>
                <a:spcPts val="0"/>
              </a:spcAft>
              <a:buSzPts val="2000"/>
              <a:buChar char="●"/>
            </a:pPr>
            <a:r>
              <a:rPr lang="nl-NL"/>
              <a:t>PAD, Taakspel, Kanjertraining, De Vreedzame School: op klassenniveau</a:t>
            </a:r>
            <a:endParaRPr/>
          </a:p>
          <a:p>
            <a:pPr indent="-355600" lvl="0" marL="457200" rtl="0" algn="l">
              <a:lnSpc>
                <a:spcPct val="115000"/>
              </a:lnSpc>
              <a:spcBef>
                <a:spcPts val="0"/>
              </a:spcBef>
              <a:spcAft>
                <a:spcPts val="0"/>
              </a:spcAft>
              <a:buSzPts val="2000"/>
              <a:buChar char="●"/>
            </a:pPr>
            <a:r>
              <a:rPr lang="nl-NL"/>
              <a:t>Meidenvenijn is niet fijn! (klas/individueel, meisjes 10-14 jaar)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311700" y="74525"/>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Verwijzen</a:t>
            </a:r>
            <a:endParaRPr/>
          </a:p>
        </p:txBody>
      </p:sp>
      <p:sp>
        <p:nvSpPr>
          <p:cNvPr id="220" name="Google Shape;220;p27"/>
          <p:cNvSpPr txBox="1"/>
          <p:nvPr>
            <p:ph idx="1" type="body"/>
          </p:nvPr>
        </p:nvSpPr>
        <p:spPr>
          <a:xfrm>
            <a:off x="311700" y="561975"/>
            <a:ext cx="7865100" cy="384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b="1" lang="nl-NL" sz="1200"/>
              <a:t>Verwijzing naar vertrouwenspersoon/inspecteur:</a:t>
            </a:r>
            <a:endParaRPr/>
          </a:p>
          <a:p>
            <a:pPr indent="-355600" lvl="0" marL="457200" rtl="0" algn="l">
              <a:lnSpc>
                <a:spcPct val="115000"/>
              </a:lnSpc>
              <a:spcBef>
                <a:spcPts val="600"/>
              </a:spcBef>
              <a:spcAft>
                <a:spcPts val="0"/>
              </a:spcAft>
              <a:buSzPts val="2000"/>
              <a:buChar char="●"/>
            </a:pPr>
            <a:r>
              <a:rPr lang="nl-NL" sz="1200"/>
              <a:t>Adviseer ouders een externe vertrouwenspersoon of vertrouwensinspecteur OCW te raadplegen als school niet adequaat handelt</a:t>
            </a:r>
            <a:endParaRPr/>
          </a:p>
          <a:p>
            <a:pPr indent="0" lvl="0" marL="0" rtl="0" algn="l">
              <a:lnSpc>
                <a:spcPct val="115000"/>
              </a:lnSpc>
              <a:spcBef>
                <a:spcPts val="0"/>
              </a:spcBef>
              <a:spcAft>
                <a:spcPts val="0"/>
              </a:spcAft>
              <a:buSzPts val="2000"/>
              <a:buNone/>
            </a:pPr>
            <a:r>
              <a:t/>
            </a:r>
            <a:endParaRPr sz="900"/>
          </a:p>
          <a:p>
            <a:pPr indent="0" lvl="0" marL="0" rtl="0" algn="l">
              <a:lnSpc>
                <a:spcPct val="115000"/>
              </a:lnSpc>
              <a:spcBef>
                <a:spcPts val="1200"/>
              </a:spcBef>
              <a:spcAft>
                <a:spcPts val="0"/>
              </a:spcAft>
              <a:buSzPts val="2000"/>
              <a:buNone/>
            </a:pPr>
            <a:r>
              <a:rPr b="1" lang="nl-NL" sz="1200"/>
              <a:t>Verwijzing naar individuele programma’s (op indicatie):</a:t>
            </a:r>
            <a:endParaRPr/>
          </a:p>
          <a:p>
            <a:pPr indent="-355600" lvl="0" marL="457200" rtl="0" algn="l">
              <a:lnSpc>
                <a:spcPct val="115000"/>
              </a:lnSpc>
              <a:spcBef>
                <a:spcPts val="600"/>
              </a:spcBef>
              <a:spcAft>
                <a:spcPts val="0"/>
              </a:spcAft>
              <a:buSzPts val="2000"/>
              <a:buChar char="●"/>
            </a:pPr>
            <a:r>
              <a:rPr lang="nl-NL" sz="1200"/>
              <a:t>Kanjertraining / Sta Sterk Training (gepeste kinderen én pesters, 4-18 jaar)</a:t>
            </a:r>
            <a:endParaRPr/>
          </a:p>
          <a:p>
            <a:pPr indent="-355600" lvl="0" marL="457200" rtl="0" algn="l">
              <a:lnSpc>
                <a:spcPct val="115000"/>
              </a:lnSpc>
              <a:spcBef>
                <a:spcPts val="0"/>
              </a:spcBef>
              <a:spcAft>
                <a:spcPts val="0"/>
              </a:spcAft>
              <a:buSzPts val="2000"/>
              <a:buChar char="●"/>
            </a:pPr>
            <a:r>
              <a:rPr lang="nl-NL" sz="1200"/>
              <a:t>Alles Kidzzz / Minder Boos en Opstandig (pesters, 4-12 jaar)</a:t>
            </a:r>
            <a:endParaRPr/>
          </a:p>
          <a:p>
            <a:pPr indent="-355600" lvl="0" marL="457200" rtl="0" algn="l">
              <a:lnSpc>
                <a:spcPct val="115000"/>
              </a:lnSpc>
              <a:spcBef>
                <a:spcPts val="0"/>
              </a:spcBef>
              <a:spcAft>
                <a:spcPts val="0"/>
              </a:spcAft>
              <a:buSzPts val="2000"/>
              <a:buChar char="●"/>
            </a:pPr>
            <a:r>
              <a:rPr lang="nl-NL" sz="1200"/>
              <a:t>Triple P / PMTO (ouders van pesters of agressieve kinderen)</a:t>
            </a:r>
            <a:endParaRPr/>
          </a:p>
          <a:p>
            <a:pPr indent="-355600" lvl="0" marL="457200" rtl="0" algn="l">
              <a:lnSpc>
                <a:spcPct val="115000"/>
              </a:lnSpc>
              <a:spcBef>
                <a:spcPts val="0"/>
              </a:spcBef>
              <a:spcAft>
                <a:spcPts val="0"/>
              </a:spcAft>
              <a:buSzPts val="2000"/>
              <a:buChar char="●"/>
            </a:pPr>
            <a:r>
              <a:rPr lang="nl-NL" sz="1200"/>
              <a:t>Plezier op School (aanstaande brugklassers met sociale problemen, 11-13 jaar)</a:t>
            </a:r>
            <a:endParaRPr/>
          </a:p>
          <a:p>
            <a:pPr indent="0" lvl="0" marL="0" rtl="0" algn="l">
              <a:lnSpc>
                <a:spcPct val="115000"/>
              </a:lnSpc>
              <a:spcBef>
                <a:spcPts val="0"/>
              </a:spcBef>
              <a:spcAft>
                <a:spcPts val="0"/>
              </a:spcAft>
              <a:buSzPts val="2000"/>
              <a:buNone/>
            </a:pPr>
            <a:r>
              <a:t/>
            </a:r>
            <a:endParaRPr sz="800"/>
          </a:p>
          <a:p>
            <a:pPr indent="0" lvl="0" marL="0" rtl="0" algn="l">
              <a:lnSpc>
                <a:spcPct val="115000"/>
              </a:lnSpc>
              <a:spcBef>
                <a:spcPts val="1200"/>
              </a:spcBef>
              <a:spcAft>
                <a:spcPts val="0"/>
              </a:spcAft>
              <a:buSzPts val="2000"/>
              <a:buNone/>
            </a:pPr>
            <a:r>
              <a:rPr b="1" lang="nl-NL" sz="1200"/>
              <a:t>Verwijzing naar psychologische/pedagogische hulpverlening bij:</a:t>
            </a:r>
            <a:endParaRPr/>
          </a:p>
          <a:p>
            <a:pPr indent="-355600" lvl="0" marL="457200" rtl="0" algn="l">
              <a:lnSpc>
                <a:spcPct val="115000"/>
              </a:lnSpc>
              <a:spcBef>
                <a:spcPts val="600"/>
              </a:spcBef>
              <a:spcAft>
                <a:spcPts val="0"/>
              </a:spcAft>
              <a:buSzPts val="2000"/>
              <a:buChar char="●"/>
            </a:pPr>
            <a:r>
              <a:rPr lang="nl-NL" sz="1200"/>
              <a:t>Ernstige psychosomatische klachten of psychische problemen</a:t>
            </a:r>
            <a:endParaRPr/>
          </a:p>
          <a:p>
            <a:pPr indent="-355600" lvl="0" marL="457200" rtl="0" algn="l">
              <a:lnSpc>
                <a:spcPct val="115000"/>
              </a:lnSpc>
              <a:spcBef>
                <a:spcPts val="0"/>
              </a:spcBef>
              <a:spcAft>
                <a:spcPts val="0"/>
              </a:spcAft>
              <a:buSzPts val="2000"/>
              <a:buChar char="●"/>
            </a:pPr>
            <a:r>
              <a:rPr lang="nl-NL" sz="1200"/>
              <a:t>Suïcidegedachten of zelfbeschadigend gedrag</a:t>
            </a:r>
            <a:endParaRPr/>
          </a:p>
          <a:p>
            <a:pPr indent="-355600" lvl="0" marL="457200" rtl="0" algn="l">
              <a:lnSpc>
                <a:spcPct val="115000"/>
              </a:lnSpc>
              <a:spcBef>
                <a:spcPts val="0"/>
              </a:spcBef>
              <a:spcAft>
                <a:spcPts val="0"/>
              </a:spcAft>
              <a:buSzPts val="2000"/>
              <a:buChar char="●"/>
            </a:pPr>
            <a:r>
              <a:rPr lang="nl-NL" sz="1200"/>
              <a:t>Onvoldoende resultaat na individuele begeleiding via JGZ</a:t>
            </a:r>
            <a:endParaRPr/>
          </a:p>
          <a:p>
            <a:pPr indent="0" lvl="0" marL="0" rtl="0" algn="l">
              <a:lnSpc>
                <a:spcPct val="115000"/>
              </a:lnSpc>
              <a:spcBef>
                <a:spcPts val="0"/>
              </a:spcBef>
              <a:spcAft>
                <a:spcPts val="0"/>
              </a:spcAft>
              <a:buSzPts val="2000"/>
              <a:buNone/>
            </a:pPr>
            <a:r>
              <a:t/>
            </a:r>
            <a:endParaRPr b="1" sz="1200"/>
          </a:p>
          <a:p>
            <a:pPr indent="0" lvl="0" marL="0" rtl="0" algn="l">
              <a:lnSpc>
                <a:spcPct val="115000"/>
              </a:lnSpc>
              <a:spcBef>
                <a:spcPts val="600"/>
              </a:spcBef>
              <a:spcAft>
                <a:spcPts val="0"/>
              </a:spcAft>
              <a:buSzPts val="2000"/>
              <a:buNone/>
            </a:pPr>
            <a:r>
              <a:rPr b="1" lang="nl-NL" sz="1200"/>
              <a:t>Schoolbrede aanpak – advies aan school:</a:t>
            </a:r>
            <a:endParaRPr/>
          </a:p>
          <a:p>
            <a:pPr indent="-355600" lvl="0" marL="457200" rtl="0" algn="l">
              <a:lnSpc>
                <a:spcPct val="115000"/>
              </a:lnSpc>
              <a:spcBef>
                <a:spcPts val="600"/>
              </a:spcBef>
              <a:spcAft>
                <a:spcPts val="0"/>
              </a:spcAft>
              <a:buSzPts val="2000"/>
              <a:buChar char="●"/>
            </a:pPr>
            <a:r>
              <a:rPr lang="nl-NL" sz="1200"/>
              <a:t>KiVa of PRIMA bij veel pestproblematiek op school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Casus 1</a:t>
            </a:r>
            <a:endParaRPr/>
          </a:p>
        </p:txBody>
      </p:sp>
      <p:sp>
        <p:nvSpPr>
          <p:cNvPr id="226" name="Google Shape;226;p28"/>
          <p:cNvSpPr txBox="1"/>
          <p:nvPr>
            <p:ph idx="1" type="body"/>
          </p:nvPr>
        </p:nvSpPr>
        <p:spPr>
          <a:xfrm>
            <a:off x="311699" y="1274874"/>
            <a:ext cx="8289375" cy="3411425"/>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2000"/>
              <a:buNone/>
            </a:pPr>
            <a:r>
              <a:rPr lang="nl-NL"/>
              <a:t>Emma (11 jaar, groep 7) wordt door haar moeder meegenomen naar het moment van contact bij de JGZ. Moeder maakt zich zorgen: Emma wil niet meer naar school, klaagt elke ochtend over buikpijn, eet slecht en slaapt onrustig. Emma zegt zelf dat “alles op school prima gaat”.</a:t>
            </a:r>
            <a:endParaRPr/>
          </a:p>
          <a:p>
            <a:pPr indent="0" lvl="0" marL="0" rtl="0" algn="l">
              <a:lnSpc>
                <a:spcPct val="115000"/>
              </a:lnSpc>
              <a:spcBef>
                <a:spcPts val="1200"/>
              </a:spcBef>
              <a:spcAft>
                <a:spcPts val="0"/>
              </a:spcAft>
              <a:buSzPts val="2000"/>
              <a:buNone/>
            </a:pPr>
            <a:r>
              <a:rPr lang="nl-NL"/>
              <a:t>Na doorvragen blijkt dat een groepje meisjes Emma al drie maanden stelselmatig buitensluit, haar uitlacht en haar foto’s bewerkt en deelt via Instagram. De leerkracht is niet op de hoogte.</a:t>
            </a:r>
            <a:endParaRPr/>
          </a:p>
          <a:p>
            <a:pPr indent="0" lvl="0" marL="0" rtl="0" algn="l">
              <a:lnSpc>
                <a:spcPct val="115000"/>
              </a:lnSpc>
              <a:spcBef>
                <a:spcPts val="1200"/>
              </a:spcBef>
              <a:spcAft>
                <a:spcPts val="1200"/>
              </a:spcAft>
              <a:buSzPts val="2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Casus 1 – (vervolg)</a:t>
            </a:r>
            <a:endParaRPr/>
          </a:p>
        </p:txBody>
      </p:sp>
      <p:sp>
        <p:nvSpPr>
          <p:cNvPr id="232" name="Google Shape;232;p29"/>
          <p:cNvSpPr txBox="1"/>
          <p:nvPr>
            <p:ph idx="1" type="body"/>
          </p:nvPr>
        </p:nvSpPr>
        <p:spPr>
          <a:xfrm>
            <a:off x="311699" y="1274874"/>
            <a:ext cx="8289375" cy="3411425"/>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t/>
            </a:r>
            <a:endParaRPr b="1"/>
          </a:p>
          <a:p>
            <a:pPr indent="0" lvl="0" marL="0" rtl="0" algn="l">
              <a:lnSpc>
                <a:spcPct val="115000"/>
              </a:lnSpc>
              <a:spcBef>
                <a:spcPts val="600"/>
              </a:spcBef>
              <a:spcAft>
                <a:spcPts val="0"/>
              </a:spcAft>
              <a:buSzPts val="2000"/>
              <a:buNone/>
            </a:pPr>
            <a:r>
              <a:rPr b="1" lang="nl-NL"/>
              <a:t>Vragen:</a:t>
            </a:r>
            <a:endParaRPr/>
          </a:p>
          <a:p>
            <a:pPr indent="-355600" lvl="0" marL="457200" rtl="0" algn="l">
              <a:lnSpc>
                <a:spcPct val="115000"/>
              </a:lnSpc>
              <a:spcBef>
                <a:spcPts val="600"/>
              </a:spcBef>
              <a:spcAft>
                <a:spcPts val="0"/>
              </a:spcAft>
              <a:buSzPts val="2000"/>
              <a:buChar char="●"/>
            </a:pPr>
            <a:r>
              <a:rPr lang="nl-NL"/>
              <a:t>Welke risicofactoren en alarmsignalen herken je in deze casus?</a:t>
            </a:r>
            <a:endParaRPr/>
          </a:p>
          <a:p>
            <a:pPr indent="-355600" lvl="0" marL="457200" rtl="0" algn="l">
              <a:lnSpc>
                <a:spcPct val="115000"/>
              </a:lnSpc>
              <a:spcBef>
                <a:spcPts val="0"/>
              </a:spcBef>
              <a:spcAft>
                <a:spcPts val="0"/>
              </a:spcAft>
              <a:buSzPts val="2000"/>
              <a:buChar char="●"/>
            </a:pPr>
            <a:r>
              <a:rPr lang="nl-NL"/>
              <a:t>Welke anamnesevragen stel je aan Emma en haar moeder?</a:t>
            </a:r>
            <a:endParaRPr/>
          </a:p>
          <a:p>
            <a:pPr indent="-355600" lvl="0" marL="457200" rtl="0" algn="l">
              <a:lnSpc>
                <a:spcPct val="115000"/>
              </a:lnSpc>
              <a:spcBef>
                <a:spcPts val="0"/>
              </a:spcBef>
              <a:spcAft>
                <a:spcPts val="0"/>
              </a:spcAft>
              <a:buSzPts val="2000"/>
              <a:buChar char="●"/>
            </a:pPr>
            <a:r>
              <a:rPr lang="nl-NL"/>
              <a:t>Welke stappen zet je als JGZ-professional? (gebruik het 5-stappenplan)</a:t>
            </a:r>
            <a:endParaRPr/>
          </a:p>
          <a:p>
            <a:pPr indent="-355600" lvl="0" marL="457200" rtl="0" algn="l">
              <a:lnSpc>
                <a:spcPct val="115000"/>
              </a:lnSpc>
              <a:spcBef>
                <a:spcPts val="0"/>
              </a:spcBef>
              <a:spcAft>
                <a:spcPts val="0"/>
              </a:spcAft>
              <a:buSzPts val="2000"/>
              <a:buChar char="●"/>
            </a:pPr>
            <a:r>
              <a:rPr lang="nl-NL"/>
              <a:t>Hoe betrek je de school bij de aanpak?</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Waarom deze JGZ-richtlijn?</a:t>
            </a:r>
            <a:endParaRPr/>
          </a:p>
        </p:txBody>
      </p:sp>
      <p:sp>
        <p:nvSpPr>
          <p:cNvPr id="74" name="Google Shape;74;p3"/>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lnSpcReduction="10000"/>
          </a:bodyPr>
          <a:lstStyle/>
          <a:p>
            <a:pPr indent="-355600" lvl="0" marL="457200" rtl="0" algn="l">
              <a:lnSpc>
                <a:spcPct val="115000"/>
              </a:lnSpc>
              <a:spcBef>
                <a:spcPts val="0"/>
              </a:spcBef>
              <a:spcAft>
                <a:spcPts val="0"/>
              </a:spcAft>
              <a:buSzPts val="2000"/>
              <a:buChar char="●"/>
            </a:pPr>
            <a:r>
              <a:rPr lang="nl-NL"/>
              <a:t>Pesten komt regelmatig voor: 5-17% van de Nederlandse jeugdigen wordt regelmatig gepest</a:t>
            </a:r>
            <a:endParaRPr/>
          </a:p>
          <a:p>
            <a:pPr indent="-355600" lvl="0" marL="457200" rtl="0" algn="l">
              <a:lnSpc>
                <a:spcPct val="115000"/>
              </a:lnSpc>
              <a:spcBef>
                <a:spcPts val="0"/>
              </a:spcBef>
              <a:spcAft>
                <a:spcPts val="0"/>
              </a:spcAft>
              <a:buSzPts val="2000"/>
              <a:buChar char="●"/>
            </a:pPr>
            <a:r>
              <a:rPr lang="nl-NL"/>
              <a:t>Ouders en leerkrachten zijn vaak niet op de hoogte van pestproblematiek</a:t>
            </a:r>
            <a:endParaRPr/>
          </a:p>
          <a:p>
            <a:pPr indent="-355600" lvl="0" marL="457200" rtl="0" algn="l">
              <a:lnSpc>
                <a:spcPct val="115000"/>
              </a:lnSpc>
              <a:spcBef>
                <a:spcPts val="0"/>
              </a:spcBef>
              <a:spcAft>
                <a:spcPts val="0"/>
              </a:spcAft>
              <a:buSzPts val="2000"/>
              <a:buChar char="●"/>
            </a:pPr>
            <a:r>
              <a:rPr lang="nl-NL"/>
              <a:t>De piek van pestgevallen ligt bij 9-14-jarigen</a:t>
            </a:r>
            <a:endParaRPr/>
          </a:p>
          <a:p>
            <a:pPr indent="-355600" lvl="0" marL="457200" rtl="0" algn="l">
              <a:lnSpc>
                <a:spcPct val="115000"/>
              </a:lnSpc>
              <a:spcBef>
                <a:spcPts val="0"/>
              </a:spcBef>
              <a:spcAft>
                <a:spcPts val="0"/>
              </a:spcAft>
              <a:buSzPts val="2000"/>
              <a:buChar char="●"/>
            </a:pPr>
            <a:r>
              <a:rPr lang="nl-NL"/>
              <a:t>Cyberpesten is sterk toegenomen en vraagt specifieke aandacht</a:t>
            </a:r>
            <a:endParaRPr/>
          </a:p>
          <a:p>
            <a:pPr indent="-355600" lvl="0" marL="457200" rtl="0" algn="l">
              <a:lnSpc>
                <a:spcPct val="115000"/>
              </a:lnSpc>
              <a:spcBef>
                <a:spcPts val="0"/>
              </a:spcBef>
              <a:spcAft>
                <a:spcPts val="0"/>
              </a:spcAft>
              <a:buSzPts val="2000"/>
              <a:buChar char="●"/>
            </a:pPr>
            <a:r>
              <a:rPr lang="nl-NL"/>
              <a:t>De JGZ heeft een belangrijke rol in signalering, verwijzing en bijdrage aan anti-pestbeleid</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Casus 2</a:t>
            </a:r>
            <a:endParaRPr/>
          </a:p>
        </p:txBody>
      </p:sp>
      <p:sp>
        <p:nvSpPr>
          <p:cNvPr id="238" name="Google Shape;238;p30"/>
          <p:cNvSpPr txBox="1"/>
          <p:nvPr>
            <p:ph idx="1" type="body"/>
          </p:nvPr>
        </p:nvSpPr>
        <p:spPr>
          <a:xfrm>
            <a:off x="311700" y="1167725"/>
            <a:ext cx="7865100" cy="31359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lang="nl-NL"/>
              <a:t>Daan (13 jaar, brugklas) komt samen met zijn vader op het moment van contact bij de JGZ. Vader vertelt dat Daan gediagnosticeerd is met ADHD en moeite heeft gehad met sociale contacten op de basisschool. Daan is onlangs van school gewisseld. Na doorvragen blijkt dat Daan door klasgenoten wordt buitengesloten in de klas-app en bij het gamen wordt uitgescholden.</a:t>
            </a:r>
            <a:endParaRPr/>
          </a:p>
          <a:p>
            <a:pPr indent="0" lvl="0" marL="0" rtl="0" algn="l">
              <a:lnSpc>
                <a:spcPct val="115000"/>
              </a:lnSpc>
              <a:spcBef>
                <a:spcPts val="1200"/>
              </a:spcBef>
              <a:spcAft>
                <a:spcPts val="0"/>
              </a:spcAft>
              <a:buSzPct val="117647"/>
              <a:buNone/>
            </a:pPr>
            <a:r>
              <a:rPr lang="nl-NL"/>
              <a:t>Daan zelf ontkent in eerste instantie dat er iets aan de hand is. Bij doorvragen geeft hij aan dat hij “gewoon niet past in de klas”. Vader vraagt wat de JGZ kan doen.</a:t>
            </a:r>
            <a:endParaRPr/>
          </a:p>
          <a:p>
            <a:pPr indent="0" lvl="0" marL="0" rtl="0" algn="l">
              <a:lnSpc>
                <a:spcPct val="115000"/>
              </a:lnSpc>
              <a:spcBef>
                <a:spcPts val="1200"/>
              </a:spcBef>
              <a:spcAft>
                <a:spcPts val="1200"/>
              </a:spcAft>
              <a:buSzPct val="117647"/>
              <a:buNone/>
            </a:pPr>
            <a:r>
              <a:rPr lang="nl-NL"/>
              <a:t>Hoe kun je in deze casus de aanbevelingen van de richtlijn toepassen?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Casus 2 (vervolg)</a:t>
            </a:r>
            <a:endParaRPr/>
          </a:p>
        </p:txBody>
      </p:sp>
      <p:sp>
        <p:nvSpPr>
          <p:cNvPr id="244" name="Google Shape;244;p31"/>
          <p:cNvSpPr txBox="1"/>
          <p:nvPr>
            <p:ph idx="1" type="body"/>
          </p:nvPr>
        </p:nvSpPr>
        <p:spPr>
          <a:xfrm>
            <a:off x="311700" y="116772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Vragen:</a:t>
            </a:r>
            <a:endParaRPr/>
          </a:p>
          <a:p>
            <a:pPr indent="-355600" lvl="0" marL="457200" rtl="0" algn="l">
              <a:lnSpc>
                <a:spcPct val="115000"/>
              </a:lnSpc>
              <a:spcBef>
                <a:spcPts val="600"/>
              </a:spcBef>
              <a:spcAft>
                <a:spcPts val="0"/>
              </a:spcAft>
              <a:buSzPts val="2000"/>
              <a:buChar char="●"/>
            </a:pPr>
            <a:r>
              <a:rPr lang="nl-NL"/>
              <a:t>Welke risicofactoren voor gepest worden herken je?</a:t>
            </a:r>
            <a:endParaRPr/>
          </a:p>
          <a:p>
            <a:pPr indent="-355600" lvl="0" marL="457200" rtl="0" algn="l">
              <a:lnSpc>
                <a:spcPct val="115000"/>
              </a:lnSpc>
              <a:spcBef>
                <a:spcPts val="0"/>
              </a:spcBef>
              <a:spcAft>
                <a:spcPts val="0"/>
              </a:spcAft>
              <a:buSzPts val="2000"/>
              <a:buChar char="●"/>
            </a:pPr>
            <a:r>
              <a:rPr lang="nl-NL"/>
              <a:t>Hoe ga je het gesprek aan met Daan (die aanvankelijk ontkent)?</a:t>
            </a:r>
            <a:endParaRPr/>
          </a:p>
          <a:p>
            <a:pPr indent="-355600" lvl="0" marL="457200" rtl="0" algn="l">
              <a:lnSpc>
                <a:spcPct val="115000"/>
              </a:lnSpc>
              <a:spcBef>
                <a:spcPts val="0"/>
              </a:spcBef>
              <a:spcAft>
                <a:spcPts val="0"/>
              </a:spcAft>
              <a:buSzPts val="2000"/>
              <a:buChar char="●"/>
            </a:pPr>
            <a:r>
              <a:rPr lang="nl-NL"/>
              <a:t>Welke vervolgstappen zet je? Welke programma’s zijn geschikt?</a:t>
            </a:r>
            <a:endParaRPr/>
          </a:p>
          <a:p>
            <a:pPr indent="-355600" lvl="0" marL="457200" rtl="0" algn="l">
              <a:lnSpc>
                <a:spcPct val="115000"/>
              </a:lnSpc>
              <a:spcBef>
                <a:spcPts val="0"/>
              </a:spcBef>
              <a:spcAft>
                <a:spcPts val="0"/>
              </a:spcAft>
              <a:buSzPts val="2000"/>
              <a:buChar char="●"/>
            </a:pPr>
            <a:r>
              <a:rPr lang="nl-NL"/>
              <a:t>Hoe betrek je de school bij de aanpak van cyberpesten?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Samenwerken met ketenpartners</a:t>
            </a:r>
            <a:endParaRPr/>
          </a:p>
        </p:txBody>
      </p:sp>
      <p:sp>
        <p:nvSpPr>
          <p:cNvPr id="250" name="Google Shape;250;p32"/>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Werkwijze:</a:t>
            </a:r>
            <a:endParaRPr/>
          </a:p>
          <a:p>
            <a:pPr indent="-355600" lvl="0" marL="457200" rtl="0" algn="l">
              <a:lnSpc>
                <a:spcPct val="115000"/>
              </a:lnSpc>
              <a:spcBef>
                <a:spcPts val="600"/>
              </a:spcBef>
              <a:spcAft>
                <a:spcPts val="0"/>
              </a:spcAft>
              <a:buSzPts val="2000"/>
              <a:buChar char="●"/>
            </a:pPr>
            <a:r>
              <a:rPr lang="nl-NL"/>
              <a:t>Bij elk pestprobleem: overleg met school of organisatie (stap 3 van het 5-stappenplan)</a:t>
            </a:r>
            <a:endParaRPr/>
          </a:p>
          <a:p>
            <a:pPr indent="-355600" lvl="0" marL="457200" rtl="0" algn="l">
              <a:lnSpc>
                <a:spcPct val="115000"/>
              </a:lnSpc>
              <a:spcBef>
                <a:spcPts val="0"/>
              </a:spcBef>
              <a:spcAft>
                <a:spcPts val="0"/>
              </a:spcAft>
              <a:buSzPts val="2000"/>
              <a:buChar char="●"/>
            </a:pPr>
            <a:r>
              <a:rPr lang="nl-NL"/>
              <a:t>Stem af wie het vervolgtraject op zich neemt</a:t>
            </a:r>
            <a:endParaRPr/>
          </a:p>
          <a:p>
            <a:pPr indent="-355600" lvl="0" marL="457200" rtl="0" algn="l">
              <a:lnSpc>
                <a:spcPct val="115000"/>
              </a:lnSpc>
              <a:spcBef>
                <a:spcPts val="0"/>
              </a:spcBef>
              <a:spcAft>
                <a:spcPts val="0"/>
              </a:spcAft>
              <a:buSzPts val="2000"/>
              <a:buChar char="●"/>
            </a:pPr>
            <a:r>
              <a:rPr lang="nl-NL"/>
              <a:t>Reguliere afstemming én incidentele samenwerking bij individuele casuïstiek</a:t>
            </a:r>
            <a:endParaRPr/>
          </a:p>
          <a:p>
            <a:pPr indent="-355600" lvl="0" marL="457200" rtl="0" algn="l">
              <a:lnSpc>
                <a:spcPct val="115000"/>
              </a:lnSpc>
              <a:spcBef>
                <a:spcPts val="0"/>
              </a:spcBef>
              <a:spcAft>
                <a:spcPts val="0"/>
              </a:spcAft>
              <a:buSzPts val="2000"/>
              <a:buChar char="●"/>
            </a:pPr>
            <a:r>
              <a:rPr lang="nl-NL"/>
              <a:t>JGZ rapporteert anonieme signalen terug aan school voor beleidsontwikkeling</a:t>
            </a:r>
            <a:endParaRPr/>
          </a:p>
          <a:p>
            <a:pPr indent="-228600" lvl="0" marL="457200" rtl="0" algn="l">
              <a:lnSpc>
                <a:spcPct val="115000"/>
              </a:lnSpc>
              <a:spcBef>
                <a:spcPts val="0"/>
              </a:spcBef>
              <a:spcAft>
                <a:spcPts val="0"/>
              </a:spcAft>
              <a:buSzPts val="2000"/>
              <a:buNone/>
            </a:pPr>
            <a:r>
              <a:t/>
            </a:r>
            <a:endParaRPr/>
          </a:p>
          <a:p>
            <a:pPr indent="-228600" lvl="0" marL="457200" rtl="0" algn="l">
              <a:lnSpc>
                <a:spcPct val="115000"/>
              </a:lnSpc>
              <a:spcBef>
                <a:spcPts val="0"/>
              </a:spcBef>
              <a:spcAft>
                <a:spcPts val="0"/>
              </a:spcAft>
              <a:buSzPts val="2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Perspectief jeugdigen en ouders</a:t>
            </a:r>
            <a:endParaRPr/>
          </a:p>
        </p:txBody>
      </p:sp>
      <p:sp>
        <p:nvSpPr>
          <p:cNvPr id="256" name="Google Shape;256;p33"/>
          <p:cNvSpPr txBox="1"/>
          <p:nvPr>
            <p:ph idx="1" type="body"/>
          </p:nvPr>
        </p:nvSpPr>
        <p:spPr>
          <a:xfrm>
            <a:off x="311700" y="1274875"/>
            <a:ext cx="7865100" cy="338285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15000"/>
              </a:lnSpc>
              <a:spcBef>
                <a:spcPts val="0"/>
              </a:spcBef>
              <a:spcAft>
                <a:spcPts val="0"/>
              </a:spcAft>
              <a:buSzPct val="160000"/>
              <a:buNone/>
            </a:pPr>
            <a:r>
              <a:rPr b="1" lang="nl-NL"/>
              <a:t>Wat jeugdigen belangrijk vinden:</a:t>
            </a:r>
            <a:endParaRPr/>
          </a:p>
          <a:p>
            <a:pPr indent="-355600" lvl="0" marL="457200" rtl="0" algn="l">
              <a:lnSpc>
                <a:spcPct val="115000"/>
              </a:lnSpc>
              <a:spcBef>
                <a:spcPts val="600"/>
              </a:spcBef>
              <a:spcAft>
                <a:spcPts val="0"/>
              </a:spcAft>
              <a:buSzPct val="160000"/>
              <a:buChar char="●"/>
            </a:pPr>
            <a:r>
              <a:rPr lang="nl-NL"/>
              <a:t>Serieus genomen worden – niet afdoen met “doe er niet aan mee”</a:t>
            </a:r>
            <a:endParaRPr/>
          </a:p>
          <a:p>
            <a:pPr indent="-355600" lvl="0" marL="457200" rtl="0" algn="l">
              <a:lnSpc>
                <a:spcPct val="115000"/>
              </a:lnSpc>
              <a:spcBef>
                <a:spcPts val="0"/>
              </a:spcBef>
              <a:spcAft>
                <a:spcPts val="0"/>
              </a:spcAft>
              <a:buSzPct val="160000"/>
              <a:buChar char="●"/>
            </a:pPr>
            <a:r>
              <a:rPr lang="nl-NL"/>
              <a:t>Vertrouwelijkheid: weten wat er met de informatie gebeurt</a:t>
            </a:r>
            <a:endParaRPr/>
          </a:p>
          <a:p>
            <a:pPr indent="-355600" lvl="0" marL="457200" rtl="0" algn="l">
              <a:lnSpc>
                <a:spcPct val="115000"/>
              </a:lnSpc>
              <a:spcBef>
                <a:spcPts val="0"/>
              </a:spcBef>
              <a:spcAft>
                <a:spcPts val="0"/>
              </a:spcAft>
              <a:buSzPct val="160000"/>
              <a:buChar char="●"/>
            </a:pPr>
            <a:r>
              <a:rPr lang="nl-NL"/>
              <a:t>Zelf kunnen kiezen met wie het pestprobleem besproken wordt</a:t>
            </a:r>
            <a:endParaRPr/>
          </a:p>
          <a:p>
            <a:pPr indent="-355600" lvl="0" marL="457200" rtl="0" algn="l">
              <a:lnSpc>
                <a:spcPct val="115000"/>
              </a:lnSpc>
              <a:spcBef>
                <a:spcPts val="0"/>
              </a:spcBef>
              <a:spcAft>
                <a:spcPts val="0"/>
              </a:spcAft>
              <a:buSzPct val="160000"/>
              <a:buChar char="●"/>
            </a:pPr>
            <a:r>
              <a:rPr lang="nl-NL"/>
              <a:t>Praktische steun: concrete tips en handvatten</a:t>
            </a:r>
            <a:endParaRPr/>
          </a:p>
          <a:p>
            <a:pPr indent="-355600" lvl="0" marL="457200" rtl="0" algn="l">
              <a:lnSpc>
                <a:spcPct val="115000"/>
              </a:lnSpc>
              <a:spcBef>
                <a:spcPts val="0"/>
              </a:spcBef>
              <a:spcAft>
                <a:spcPts val="0"/>
              </a:spcAft>
              <a:buSzPct val="160000"/>
              <a:buChar char="●"/>
            </a:pPr>
            <a:r>
              <a:rPr lang="nl-NL"/>
              <a:t>Aandacht voor cyberpesten als volwaardig probleem</a:t>
            </a:r>
            <a:endParaRPr/>
          </a:p>
          <a:p>
            <a:pPr indent="0" lvl="0" marL="0" rtl="0" algn="l">
              <a:lnSpc>
                <a:spcPct val="115000"/>
              </a:lnSpc>
              <a:spcBef>
                <a:spcPts val="0"/>
              </a:spcBef>
              <a:spcAft>
                <a:spcPts val="0"/>
              </a:spcAft>
              <a:buSzPct val="160000"/>
              <a:buNone/>
            </a:pPr>
            <a:r>
              <a:t/>
            </a:r>
            <a:endParaRPr/>
          </a:p>
          <a:p>
            <a:pPr indent="0" lvl="0" marL="0" rtl="0" algn="l">
              <a:lnSpc>
                <a:spcPct val="115000"/>
              </a:lnSpc>
              <a:spcBef>
                <a:spcPts val="1200"/>
              </a:spcBef>
              <a:spcAft>
                <a:spcPts val="0"/>
              </a:spcAft>
              <a:buSzPct val="160000"/>
              <a:buNone/>
            </a:pPr>
            <a:r>
              <a:rPr b="1" lang="nl-NL"/>
              <a:t>Wat ouders/verzorgers belangrijk vinden:</a:t>
            </a:r>
            <a:endParaRPr/>
          </a:p>
          <a:p>
            <a:pPr indent="-355600" lvl="0" marL="457200" rtl="0" algn="l">
              <a:lnSpc>
                <a:spcPct val="115000"/>
              </a:lnSpc>
              <a:spcBef>
                <a:spcPts val="600"/>
              </a:spcBef>
              <a:spcAft>
                <a:spcPts val="0"/>
              </a:spcAft>
              <a:buSzPct val="160000"/>
              <a:buChar char="●"/>
            </a:pPr>
            <a:r>
              <a:rPr lang="nl-NL"/>
              <a:t>Snel en adequaat handelen door school</a:t>
            </a:r>
            <a:endParaRPr/>
          </a:p>
          <a:p>
            <a:pPr indent="-355600" lvl="0" marL="457200" rtl="0" algn="l">
              <a:lnSpc>
                <a:spcPct val="115000"/>
              </a:lnSpc>
              <a:spcBef>
                <a:spcPts val="0"/>
              </a:spcBef>
              <a:spcAft>
                <a:spcPts val="0"/>
              </a:spcAft>
              <a:buSzPct val="160000"/>
              <a:buChar char="●"/>
            </a:pPr>
            <a:r>
              <a:rPr lang="nl-NL"/>
              <a:t>Concrete adviezen over hoe ze hun kind thuis kunnen ondersteunen</a:t>
            </a:r>
            <a:endParaRPr/>
          </a:p>
          <a:p>
            <a:pPr indent="-355600" lvl="0" marL="457200" rtl="0" algn="l">
              <a:lnSpc>
                <a:spcPct val="115000"/>
              </a:lnSpc>
              <a:spcBef>
                <a:spcPts val="0"/>
              </a:spcBef>
              <a:spcAft>
                <a:spcPts val="0"/>
              </a:spcAft>
              <a:buSzPct val="160000"/>
              <a:buChar char="●"/>
            </a:pPr>
            <a:r>
              <a:rPr lang="nl-NL"/>
              <a:t>Informatie over programma’s en verwijsmogelijkheden</a:t>
            </a:r>
            <a:endParaRPr/>
          </a:p>
          <a:p>
            <a:pPr indent="0" lvl="0" marL="0" rtl="0" algn="l">
              <a:lnSpc>
                <a:spcPct val="115000"/>
              </a:lnSpc>
              <a:spcBef>
                <a:spcPts val="0"/>
              </a:spcBef>
              <a:spcAft>
                <a:spcPts val="0"/>
              </a:spcAft>
              <a:buSzPct val="160000"/>
              <a:buNone/>
            </a:pPr>
            <a:r>
              <a:t/>
            </a:r>
            <a:endParaRPr/>
          </a:p>
          <a:p>
            <a:pPr indent="0" lvl="0" marL="0" rtl="0" algn="l">
              <a:lnSpc>
                <a:spcPct val="115000"/>
              </a:lnSpc>
              <a:spcBef>
                <a:spcPts val="1200"/>
              </a:spcBef>
              <a:spcAft>
                <a:spcPts val="0"/>
              </a:spcAft>
              <a:buSzPct val="160000"/>
              <a:buNone/>
            </a:pPr>
            <a:r>
              <a:rPr b="1" lang="nl-NL"/>
              <a:t>Praktische informatie voor ouders en jeugdigen:</a:t>
            </a:r>
            <a:endParaRPr/>
          </a:p>
          <a:p>
            <a:pPr indent="-355600" lvl="0" marL="457200" rtl="0" algn="l">
              <a:lnSpc>
                <a:spcPct val="115000"/>
              </a:lnSpc>
              <a:spcBef>
                <a:spcPts val="600"/>
              </a:spcBef>
              <a:spcAft>
                <a:spcPts val="0"/>
              </a:spcAft>
              <a:buSzPct val="160000"/>
              <a:buChar char="●"/>
            </a:pPr>
            <a:r>
              <a:rPr lang="nl-NL"/>
              <a:t>Bijlage ‘Praktische tips voor ouders/verzorgers en jeugdigen’ bij de richtlijn</a:t>
            </a:r>
            <a:endParaRPr/>
          </a:p>
          <a:p>
            <a:pPr indent="0" lvl="0" marL="0" rtl="0" algn="l">
              <a:lnSpc>
                <a:spcPct val="115000"/>
              </a:lnSpc>
              <a:spcBef>
                <a:spcPts val="0"/>
              </a:spcBef>
              <a:spcAft>
                <a:spcPts val="1200"/>
              </a:spcAft>
              <a:buSzPct val="16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Registratie</a:t>
            </a:r>
            <a:endParaRPr/>
          </a:p>
        </p:txBody>
      </p:sp>
      <p:sp>
        <p:nvSpPr>
          <p:cNvPr id="262" name="Google Shape;262;p34"/>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15000"/>
              </a:lnSpc>
              <a:spcBef>
                <a:spcPts val="0"/>
              </a:spcBef>
              <a:spcAft>
                <a:spcPts val="0"/>
              </a:spcAft>
              <a:buSzPct val="142857"/>
              <a:buNone/>
            </a:pPr>
            <a:r>
              <a:rPr b="1" lang="nl-NL"/>
              <a:t>Registratie in het Digitaal Dossier JGZ (DD JGZ):</a:t>
            </a:r>
            <a:endParaRPr/>
          </a:p>
          <a:p>
            <a:pPr indent="-341992" lvl="0" marL="457200" rtl="0" algn="l">
              <a:lnSpc>
                <a:spcPct val="115000"/>
              </a:lnSpc>
              <a:spcBef>
                <a:spcPts val="600"/>
              </a:spcBef>
              <a:spcAft>
                <a:spcPts val="0"/>
              </a:spcAft>
              <a:buSzPct val="142857"/>
              <a:buChar char="●"/>
            </a:pPr>
            <a:r>
              <a:rPr lang="nl-NL"/>
              <a:t>Registreer de uitkomst van de anamnese rondom pesten bij elk moment van contact</a:t>
            </a:r>
            <a:endParaRPr/>
          </a:p>
          <a:p>
            <a:pPr indent="-341992" lvl="0" marL="457200" rtl="0" algn="l">
              <a:lnSpc>
                <a:spcPct val="115000"/>
              </a:lnSpc>
              <a:spcBef>
                <a:spcPts val="0"/>
              </a:spcBef>
              <a:spcAft>
                <a:spcPts val="0"/>
              </a:spcAft>
              <a:buSzPct val="142857"/>
              <a:buChar char="●"/>
            </a:pPr>
            <a:r>
              <a:rPr lang="nl-NL"/>
              <a:t>Gebruik de BDS-codes conform het BDS-registratie-protocol Richtlijn Pesten</a:t>
            </a:r>
            <a:endParaRPr/>
          </a:p>
          <a:p>
            <a:pPr indent="-341992" lvl="0" marL="457200" rtl="0" algn="l">
              <a:lnSpc>
                <a:spcPct val="115000"/>
              </a:lnSpc>
              <a:spcBef>
                <a:spcPts val="0"/>
              </a:spcBef>
              <a:spcAft>
                <a:spcPts val="0"/>
              </a:spcAft>
              <a:buSzPct val="142857"/>
              <a:buChar char="●"/>
            </a:pPr>
            <a:r>
              <a:rPr lang="nl-NL"/>
              <a:t>Registreer zowel signalen van gepest worden als zelf pesten</a:t>
            </a:r>
            <a:endParaRPr/>
          </a:p>
          <a:p>
            <a:pPr indent="-341992" lvl="0" marL="457200" rtl="0" algn="l">
              <a:lnSpc>
                <a:spcPct val="115000"/>
              </a:lnSpc>
              <a:spcBef>
                <a:spcPts val="0"/>
              </a:spcBef>
              <a:spcAft>
                <a:spcPts val="0"/>
              </a:spcAft>
              <a:buSzPct val="142857"/>
              <a:buChar char="●"/>
            </a:pPr>
            <a:r>
              <a:rPr lang="nl-NL"/>
              <a:t>Leg ook gemaakte afspraken, verwijzingen en follow-up vast</a:t>
            </a:r>
            <a:endParaRPr/>
          </a:p>
          <a:p>
            <a:pPr indent="0" lvl="0" marL="0" rtl="0" algn="l">
              <a:lnSpc>
                <a:spcPct val="115000"/>
              </a:lnSpc>
              <a:spcBef>
                <a:spcPts val="0"/>
              </a:spcBef>
              <a:spcAft>
                <a:spcPts val="0"/>
              </a:spcAft>
              <a:buSzPct val="142857"/>
              <a:buNone/>
            </a:pPr>
            <a:r>
              <a:t/>
            </a:r>
            <a:endParaRPr/>
          </a:p>
          <a:p>
            <a:pPr indent="0" lvl="0" marL="0" rtl="0" algn="l">
              <a:lnSpc>
                <a:spcPct val="115000"/>
              </a:lnSpc>
              <a:spcBef>
                <a:spcPts val="1200"/>
              </a:spcBef>
              <a:spcAft>
                <a:spcPts val="0"/>
              </a:spcAft>
              <a:buSzPct val="142857"/>
              <a:buNone/>
            </a:pPr>
            <a:r>
              <a:rPr b="1" lang="nl-NL"/>
              <a:t>Indicatoren voor monitoring:</a:t>
            </a:r>
            <a:endParaRPr/>
          </a:p>
          <a:p>
            <a:pPr indent="-341992" lvl="0" marL="457200" rtl="0" algn="l">
              <a:lnSpc>
                <a:spcPct val="115000"/>
              </a:lnSpc>
              <a:spcBef>
                <a:spcPts val="600"/>
              </a:spcBef>
              <a:spcAft>
                <a:spcPts val="0"/>
              </a:spcAft>
              <a:buSzPct val="142857"/>
              <a:buChar char="●"/>
            </a:pPr>
            <a:r>
              <a:rPr lang="nl-NL"/>
              <a:t>Percentage kinderen waarbij de anamnese pesten is afgenomen</a:t>
            </a:r>
            <a:endParaRPr/>
          </a:p>
          <a:p>
            <a:pPr indent="-341992" lvl="0" marL="457200" rtl="0" algn="l">
              <a:lnSpc>
                <a:spcPct val="115000"/>
              </a:lnSpc>
              <a:spcBef>
                <a:spcPts val="0"/>
              </a:spcBef>
              <a:spcAft>
                <a:spcPts val="0"/>
              </a:spcAft>
              <a:buSzPct val="142857"/>
              <a:buChar char="●"/>
            </a:pPr>
            <a:r>
              <a:rPr lang="nl-NL"/>
              <a:t>Percentage kinderen met gesignaleerd pestprobleem waarbij de 5 stappen zijn doorlopen</a:t>
            </a:r>
            <a:endParaRPr/>
          </a:p>
          <a:p>
            <a:pPr indent="-341992" lvl="0" marL="457200" rtl="0" algn="l">
              <a:lnSpc>
                <a:spcPct val="115000"/>
              </a:lnSpc>
              <a:spcBef>
                <a:spcPts val="0"/>
              </a:spcBef>
              <a:spcAft>
                <a:spcPts val="0"/>
              </a:spcAft>
              <a:buSzPct val="142857"/>
              <a:buChar char="●"/>
            </a:pPr>
            <a:r>
              <a:rPr lang="nl-NL"/>
              <a:t>Percentage doorverwijzingen naar externe hulpverlening</a:t>
            </a:r>
            <a:endParaRPr/>
          </a:p>
          <a:p>
            <a:pPr indent="0" lvl="0" marL="0" rtl="0" algn="l">
              <a:lnSpc>
                <a:spcPct val="115000"/>
              </a:lnSpc>
              <a:spcBef>
                <a:spcPts val="0"/>
              </a:spcBef>
              <a:spcAft>
                <a:spcPts val="1200"/>
              </a:spcAft>
              <a:buSzPct val="142857"/>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nl-NL"/>
              <a:t>Randvoorwaarden – Benodigde competenties 1/2</a:t>
            </a:r>
            <a:endParaRPr/>
          </a:p>
        </p:txBody>
      </p:sp>
      <p:sp>
        <p:nvSpPr>
          <p:cNvPr id="268" name="Google Shape;268;p35"/>
          <p:cNvSpPr txBox="1"/>
          <p:nvPr>
            <p:ph idx="1" type="body"/>
          </p:nvPr>
        </p:nvSpPr>
        <p:spPr>
          <a:xfrm>
            <a:off x="311699" y="1274875"/>
            <a:ext cx="8194125" cy="3478100"/>
          </a:xfrm>
          <a:prstGeom prst="rect">
            <a:avLst/>
          </a:prstGeom>
          <a:noFill/>
          <a:ln>
            <a:noFill/>
          </a:ln>
        </p:spPr>
        <p:txBody>
          <a:bodyPr anchorCtr="0" anchor="t" bIns="91425" lIns="91425" spcFirstLastPara="1" rIns="91425" wrap="square" tIns="91425">
            <a:normAutofit fontScale="70000" lnSpcReduction="10000"/>
          </a:bodyPr>
          <a:lstStyle/>
          <a:p>
            <a:pPr indent="0" lvl="0" marL="0" rtl="0" algn="l">
              <a:lnSpc>
                <a:spcPct val="115000"/>
              </a:lnSpc>
              <a:spcBef>
                <a:spcPts val="0"/>
              </a:spcBef>
              <a:spcAft>
                <a:spcPts val="0"/>
              </a:spcAft>
              <a:buSzPct val="142857"/>
              <a:buNone/>
            </a:pPr>
            <a:r>
              <a:rPr b="1" lang="nl-NL"/>
              <a:t>Benodigde kennis en vaardigheden van JGZ-professionals:</a:t>
            </a:r>
            <a:endParaRPr/>
          </a:p>
          <a:p>
            <a:pPr indent="0" lvl="0" marL="0" rtl="0" algn="l">
              <a:lnSpc>
                <a:spcPct val="115000"/>
              </a:lnSpc>
              <a:spcBef>
                <a:spcPts val="600"/>
              </a:spcBef>
              <a:spcAft>
                <a:spcPts val="0"/>
              </a:spcAft>
              <a:buSzPct val="142857"/>
              <a:buNone/>
            </a:pPr>
            <a:r>
              <a:t/>
            </a:r>
            <a:endParaRPr/>
          </a:p>
          <a:p>
            <a:pPr indent="-355600" lvl="0" marL="457200" rtl="0" algn="l">
              <a:lnSpc>
                <a:spcPct val="115000"/>
              </a:lnSpc>
              <a:spcBef>
                <a:spcPts val="1200"/>
              </a:spcBef>
              <a:spcAft>
                <a:spcPts val="0"/>
              </a:spcAft>
              <a:buSzPct val="142857"/>
              <a:buChar char="●"/>
            </a:pPr>
            <a:r>
              <a:rPr lang="nl-NL"/>
              <a:t>Kennis van de definitie, vormen en prevalentie van pesten (inclusief cyberpesten)</a:t>
            </a:r>
            <a:endParaRPr/>
          </a:p>
          <a:p>
            <a:pPr indent="-355600" lvl="0" marL="457200" rtl="0" algn="l">
              <a:lnSpc>
                <a:spcPct val="115000"/>
              </a:lnSpc>
              <a:spcBef>
                <a:spcPts val="0"/>
              </a:spcBef>
              <a:spcAft>
                <a:spcPts val="0"/>
              </a:spcAft>
              <a:buSzPct val="142857"/>
              <a:buChar char="●"/>
            </a:pPr>
            <a:r>
              <a:rPr lang="nl-NL"/>
              <a:t>Kennis van risicofactoren, beschermende factoren en alarmsignalen</a:t>
            </a:r>
            <a:endParaRPr/>
          </a:p>
          <a:p>
            <a:pPr indent="-355600" lvl="0" marL="457200" rtl="0" algn="l">
              <a:lnSpc>
                <a:spcPct val="115000"/>
              </a:lnSpc>
              <a:spcBef>
                <a:spcPts val="0"/>
              </a:spcBef>
              <a:spcAft>
                <a:spcPts val="0"/>
              </a:spcAft>
              <a:buSzPct val="142857"/>
              <a:buChar char="●"/>
            </a:pPr>
            <a:r>
              <a:rPr lang="nl-NL"/>
              <a:t>Vaardigheden in het afnemen van de anamnese rondom pesten</a:t>
            </a:r>
            <a:endParaRPr/>
          </a:p>
          <a:p>
            <a:pPr indent="-355600" lvl="0" marL="457200" rtl="0" algn="l">
              <a:lnSpc>
                <a:spcPct val="115000"/>
              </a:lnSpc>
              <a:spcBef>
                <a:spcPts val="0"/>
              </a:spcBef>
              <a:spcAft>
                <a:spcPts val="0"/>
              </a:spcAft>
              <a:buSzPct val="142857"/>
              <a:buChar char="●"/>
            </a:pPr>
            <a:r>
              <a:rPr lang="nl-NL"/>
              <a:t>Cultuursensitieve gespreksvoering met ouders en jeugdigen</a:t>
            </a:r>
            <a:endParaRPr/>
          </a:p>
          <a:p>
            <a:pPr indent="-355600" lvl="0" marL="457200" rtl="0" algn="l">
              <a:lnSpc>
                <a:spcPct val="115000"/>
              </a:lnSpc>
              <a:spcBef>
                <a:spcPts val="0"/>
              </a:spcBef>
              <a:spcAft>
                <a:spcPts val="0"/>
              </a:spcAft>
              <a:buSzPct val="142857"/>
              <a:buChar char="●"/>
            </a:pPr>
            <a:r>
              <a:rPr lang="nl-NL"/>
              <a:t>Kennis van effectieve anti-pestprogramma’s en wanneer te verwijzen</a:t>
            </a:r>
            <a:endParaRPr/>
          </a:p>
          <a:p>
            <a:pPr indent="-355600" lvl="0" marL="457200" rtl="0" algn="l">
              <a:lnSpc>
                <a:spcPct val="115000"/>
              </a:lnSpc>
              <a:spcBef>
                <a:spcPts val="0"/>
              </a:spcBef>
              <a:spcAft>
                <a:spcPts val="0"/>
              </a:spcAft>
              <a:buSzPct val="142857"/>
              <a:buChar char="●"/>
            </a:pPr>
            <a:r>
              <a:rPr lang="nl-NL"/>
              <a:t>Samenwerken met school en andere ketenpartners</a:t>
            </a:r>
            <a:endParaRPr/>
          </a:p>
          <a:p>
            <a:pPr indent="0" lvl="0" marL="0" rtl="0" algn="l">
              <a:lnSpc>
                <a:spcPct val="115000"/>
              </a:lnSpc>
              <a:spcBef>
                <a:spcPts val="0"/>
              </a:spcBef>
              <a:spcAft>
                <a:spcPts val="0"/>
              </a:spcAft>
              <a:buNone/>
            </a:pPr>
            <a:r>
              <a:t/>
            </a:r>
            <a:endParaRPr/>
          </a:p>
          <a:p>
            <a:pPr indent="0" lvl="0" marL="0" rtl="0" algn="l">
              <a:lnSpc>
                <a:spcPct val="115000"/>
              </a:lnSpc>
              <a:spcBef>
                <a:spcPts val="1200"/>
              </a:spcBef>
              <a:spcAft>
                <a:spcPts val="1200"/>
              </a:spcAft>
              <a:buSzPct val="142857"/>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d368651f53_0_1"/>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nl-NL"/>
              <a:t>Randvoorwaarden – Benodigde competenties 2/2</a:t>
            </a:r>
            <a:endParaRPr/>
          </a:p>
        </p:txBody>
      </p:sp>
      <p:sp>
        <p:nvSpPr>
          <p:cNvPr id="274" name="Google Shape;274;g3d368651f53_0_1"/>
          <p:cNvSpPr txBox="1"/>
          <p:nvPr>
            <p:ph idx="1" type="body"/>
          </p:nvPr>
        </p:nvSpPr>
        <p:spPr>
          <a:xfrm>
            <a:off x="311699" y="1274875"/>
            <a:ext cx="8194200" cy="3478200"/>
          </a:xfrm>
          <a:prstGeom prst="rect">
            <a:avLst/>
          </a:prstGeom>
          <a:noFill/>
          <a:ln>
            <a:noFill/>
          </a:ln>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2857"/>
              <a:buFont typeface="Arial"/>
              <a:buNone/>
            </a:pPr>
            <a:r>
              <a:rPr b="1" lang="nl-NL" sz="1900"/>
              <a:t>Aanbevelingen voor deskundigheidsbevordering:</a:t>
            </a:r>
            <a:endParaRPr sz="1900"/>
          </a:p>
          <a:p>
            <a:pPr indent="-403678" lvl="0" marL="457200" rtl="0" algn="l">
              <a:spcBef>
                <a:spcPts val="600"/>
              </a:spcBef>
              <a:spcAft>
                <a:spcPts val="0"/>
              </a:spcAft>
              <a:buSzPts val="2757"/>
              <a:buChar char="●"/>
            </a:pPr>
            <a:r>
              <a:rPr lang="nl-NL" sz="1900"/>
              <a:t>Interne instructie over de herziene richtlijn (±1-2 uur)</a:t>
            </a:r>
            <a:endParaRPr sz="1900"/>
          </a:p>
          <a:p>
            <a:pPr indent="-403678" lvl="0" marL="457200" rtl="0" algn="l">
              <a:spcBef>
                <a:spcPts val="0"/>
              </a:spcBef>
              <a:spcAft>
                <a:spcPts val="0"/>
              </a:spcAft>
              <a:buSzPts val="2757"/>
              <a:buChar char="●"/>
            </a:pPr>
            <a:r>
              <a:rPr lang="nl-NL" sz="1900"/>
              <a:t>E-learning via JGZ Academie (www.jgzacademie.nl)</a:t>
            </a:r>
            <a:endParaRPr sz="1900"/>
          </a:p>
          <a:p>
            <a:pPr indent="-403678" lvl="0" marL="457200" rtl="0" algn="l">
              <a:spcBef>
                <a:spcPts val="0"/>
              </a:spcBef>
              <a:spcAft>
                <a:spcPts val="0"/>
              </a:spcAft>
              <a:buSzPts val="2757"/>
              <a:buChar char="●"/>
            </a:pPr>
            <a:r>
              <a:rPr lang="nl-NL" sz="1900"/>
              <a:t>Gebruik de samenvattingskaart als snel naslagwerk</a:t>
            </a:r>
            <a:endParaRPr sz="1900"/>
          </a:p>
          <a:p>
            <a:pPr indent="-403678" lvl="0" marL="457200" rtl="0" algn="l">
              <a:spcBef>
                <a:spcPts val="0"/>
              </a:spcBef>
              <a:spcAft>
                <a:spcPts val="0"/>
              </a:spcAft>
              <a:buSzPts val="2757"/>
              <a:buChar char="●"/>
            </a:pPr>
            <a:r>
              <a:rPr lang="nl-NL" sz="1900"/>
              <a:t>Oefen met de anamnesevragen via casuïstiek</a:t>
            </a:r>
            <a:endParaRPr b="1" sz="1900"/>
          </a:p>
          <a:p>
            <a:pPr indent="0" lvl="0" marL="0" rtl="0" algn="l">
              <a:lnSpc>
                <a:spcPct val="115000"/>
              </a:lnSpc>
              <a:spcBef>
                <a:spcPts val="0"/>
              </a:spcBef>
              <a:spcAft>
                <a:spcPts val="0"/>
              </a:spcAft>
              <a:buNone/>
            </a:pPr>
            <a:r>
              <a:t/>
            </a:r>
            <a:endParaRPr/>
          </a:p>
          <a:p>
            <a:pPr indent="0" lvl="0" marL="0" rtl="0" algn="l">
              <a:lnSpc>
                <a:spcPct val="115000"/>
              </a:lnSpc>
              <a:spcBef>
                <a:spcPts val="1200"/>
              </a:spcBef>
              <a:spcAft>
                <a:spcPts val="1200"/>
              </a:spcAft>
              <a:buSzPts val="2857"/>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Randvoorwaarden - Organisatie</a:t>
            </a:r>
            <a:endParaRPr/>
          </a:p>
        </p:txBody>
      </p:sp>
      <p:sp>
        <p:nvSpPr>
          <p:cNvPr id="280" name="Google Shape;280;p36"/>
          <p:cNvSpPr txBox="1"/>
          <p:nvPr>
            <p:ph idx="1" type="body"/>
          </p:nvPr>
        </p:nvSpPr>
        <p:spPr>
          <a:xfrm>
            <a:off x="311699" y="1274875"/>
            <a:ext cx="8651325" cy="31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b="1" lang="nl-NL" sz="1600"/>
              <a:t>Benodigde organisatorische aanpassingen (afhankelijk van huidige werkwijze):</a:t>
            </a:r>
            <a:endParaRPr sz="1600"/>
          </a:p>
          <a:p>
            <a:pPr indent="-355600" lvl="0" marL="457200" rtl="0" algn="l">
              <a:lnSpc>
                <a:spcPct val="115000"/>
              </a:lnSpc>
              <a:spcBef>
                <a:spcPts val="1200"/>
              </a:spcBef>
              <a:spcAft>
                <a:spcPts val="0"/>
              </a:spcAft>
              <a:buSzPts val="2000"/>
              <a:buChar char="●"/>
            </a:pPr>
            <a:r>
              <a:rPr lang="nl-NL" sz="1600"/>
              <a:t>Bij alle leerlingen met een pestprobleem: overleg met school vastleggen als standaard</a:t>
            </a:r>
            <a:endParaRPr/>
          </a:p>
          <a:p>
            <a:pPr indent="-355600" lvl="0" marL="457200" rtl="0" algn="l">
              <a:lnSpc>
                <a:spcPct val="115000"/>
              </a:lnSpc>
              <a:spcBef>
                <a:spcPts val="0"/>
              </a:spcBef>
              <a:spcAft>
                <a:spcPts val="0"/>
              </a:spcAft>
              <a:buSzPts val="2000"/>
              <a:buChar char="●"/>
            </a:pPr>
            <a:r>
              <a:rPr lang="nl-NL" sz="1600"/>
              <a:t>Opzetten of actualiseren van structureel overleg met scholen en ketenpartners</a:t>
            </a:r>
            <a:endParaRPr/>
          </a:p>
          <a:p>
            <a:pPr indent="-355600" lvl="0" marL="457200" rtl="0" algn="l">
              <a:lnSpc>
                <a:spcPct val="115000"/>
              </a:lnSpc>
              <a:spcBef>
                <a:spcPts val="0"/>
              </a:spcBef>
              <a:spcAft>
                <a:spcPts val="0"/>
              </a:spcAft>
              <a:buSzPts val="2000"/>
              <a:buChar char="●"/>
            </a:pPr>
            <a:r>
              <a:rPr lang="nl-NL" sz="1600"/>
              <a:t>Samenwerkingsafspraken maken: zowel regulier als bij individuele casuïstiek</a:t>
            </a:r>
            <a:endParaRPr/>
          </a:p>
          <a:p>
            <a:pPr indent="-355600" lvl="0" marL="457200" rtl="0" algn="l">
              <a:lnSpc>
                <a:spcPct val="115000"/>
              </a:lnSpc>
              <a:spcBef>
                <a:spcPts val="0"/>
              </a:spcBef>
              <a:spcAft>
                <a:spcPts val="0"/>
              </a:spcAft>
              <a:buSzPts val="2000"/>
              <a:buChar char="●"/>
            </a:pPr>
            <a:r>
              <a:rPr lang="nl-NL" sz="1600"/>
              <a:t>Aanpassen van anamnese-instrumenten, protocollen en informatiemateriaal voor ouders</a:t>
            </a:r>
            <a:endParaRPr/>
          </a:p>
          <a:p>
            <a:pPr indent="-355600" lvl="0" marL="457200" rtl="0" algn="l">
              <a:lnSpc>
                <a:spcPct val="115000"/>
              </a:lnSpc>
              <a:spcBef>
                <a:spcPts val="0"/>
              </a:spcBef>
              <a:spcAft>
                <a:spcPts val="0"/>
              </a:spcAft>
              <a:buSzPts val="2000"/>
              <a:buChar char="●"/>
            </a:pPr>
            <a:r>
              <a:rPr lang="nl-NL" sz="1600"/>
              <a:t>Verwijderen van materialen gebaseerd op de oude richtlijn (2014)</a:t>
            </a:r>
            <a:endParaRPr/>
          </a:p>
          <a:p>
            <a:pPr indent="-355600" lvl="0" marL="457200" rtl="0" algn="l">
              <a:lnSpc>
                <a:spcPct val="115000"/>
              </a:lnSpc>
              <a:spcBef>
                <a:spcPts val="0"/>
              </a:spcBef>
              <a:spcAft>
                <a:spcPts val="0"/>
              </a:spcAft>
              <a:buSzPts val="2000"/>
              <a:buChar char="●"/>
            </a:pPr>
            <a:r>
              <a:rPr lang="nl-NL" sz="1600"/>
              <a:t>Inrichten van een extra contactmoment tussen 9-13 jaar (indien nog niet aanwezig)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ph type="title"/>
          </p:nvPr>
        </p:nvSpPr>
        <p:spPr>
          <a:xfrm>
            <a:off x="311699" y="128101"/>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Vragen en discussiepunten</a:t>
            </a:r>
            <a:endParaRPr/>
          </a:p>
        </p:txBody>
      </p:sp>
      <p:sp>
        <p:nvSpPr>
          <p:cNvPr id="286" name="Google Shape;286;p37"/>
          <p:cNvSpPr txBox="1"/>
          <p:nvPr>
            <p:ph idx="1" type="body"/>
          </p:nvPr>
        </p:nvSpPr>
        <p:spPr>
          <a:xfrm>
            <a:off x="311699" y="786302"/>
            <a:ext cx="8613225" cy="3899998"/>
          </a:xfrm>
          <a:prstGeom prst="rect">
            <a:avLst/>
          </a:prstGeom>
          <a:noFill/>
          <a:ln>
            <a:noFill/>
          </a:ln>
        </p:spPr>
        <p:txBody>
          <a:bodyPr anchorCtr="0" anchor="t" bIns="91425" lIns="91425" spcFirstLastPara="1" rIns="91425" wrap="square" tIns="91425">
            <a:normAutofit fontScale="77500" lnSpcReduction="20000"/>
          </a:bodyPr>
          <a:lstStyle/>
          <a:p>
            <a:pPr indent="-228600" lvl="0" marL="457200" rtl="0" algn="l">
              <a:lnSpc>
                <a:spcPct val="115000"/>
              </a:lnSpc>
              <a:spcBef>
                <a:spcPts val="0"/>
              </a:spcBef>
              <a:spcAft>
                <a:spcPts val="0"/>
              </a:spcAft>
              <a:buSzPct val="129032"/>
              <a:buNone/>
            </a:pPr>
            <a:r>
              <a:t/>
            </a:r>
            <a:endParaRPr/>
          </a:p>
          <a:p>
            <a:pPr indent="0" lvl="0" marL="0" rtl="0" algn="l">
              <a:lnSpc>
                <a:spcPct val="115000"/>
              </a:lnSpc>
              <a:spcBef>
                <a:spcPts val="0"/>
              </a:spcBef>
              <a:spcAft>
                <a:spcPts val="0"/>
              </a:spcAft>
              <a:buSzPct val="129032"/>
              <a:buNone/>
            </a:pPr>
            <a:r>
              <a:rPr b="1" lang="nl-NL"/>
              <a:t>Wat ga je morgen doen met deze informatie?</a:t>
            </a:r>
            <a:endParaRPr/>
          </a:p>
          <a:p>
            <a:pPr indent="-355600" lvl="0" marL="457200" rtl="0" algn="l">
              <a:lnSpc>
                <a:spcPct val="115000"/>
              </a:lnSpc>
              <a:spcBef>
                <a:spcPts val="600"/>
              </a:spcBef>
              <a:spcAft>
                <a:spcPts val="0"/>
              </a:spcAft>
              <a:buSzPct val="129032"/>
              <a:buChar char="●"/>
            </a:pPr>
            <a:r>
              <a:rPr lang="nl-NL"/>
              <a:t>Welke onderdelen van de herziene richtlijn passen jullie nu al toe in jouw regio?</a:t>
            </a:r>
            <a:endParaRPr/>
          </a:p>
          <a:p>
            <a:pPr indent="-355600" lvl="0" marL="457200" rtl="0" algn="l">
              <a:lnSpc>
                <a:spcPct val="115000"/>
              </a:lnSpc>
              <a:spcBef>
                <a:spcPts val="0"/>
              </a:spcBef>
              <a:spcAft>
                <a:spcPts val="0"/>
              </a:spcAft>
              <a:buSzPct val="129032"/>
              <a:buChar char="●"/>
            </a:pPr>
            <a:r>
              <a:rPr lang="nl-NL"/>
              <a:t>Wat is er nog nodig om de richtlijn volledig te implementeren?</a:t>
            </a:r>
            <a:endParaRPr/>
          </a:p>
          <a:p>
            <a:pPr indent="-355600" lvl="0" marL="457200" rtl="0" algn="l">
              <a:lnSpc>
                <a:spcPct val="115000"/>
              </a:lnSpc>
              <a:spcBef>
                <a:spcPts val="0"/>
              </a:spcBef>
              <a:spcAft>
                <a:spcPts val="0"/>
              </a:spcAft>
              <a:buSzPct val="129032"/>
              <a:buChar char="●"/>
            </a:pPr>
            <a:r>
              <a:rPr lang="nl-NL"/>
              <a:t>Hoe zijn de samenwerkingsafspraken met scholen in jouw regio geregeld?</a:t>
            </a:r>
            <a:endParaRPr/>
          </a:p>
          <a:p>
            <a:pPr indent="-355600" lvl="0" marL="457200" rtl="0" algn="l">
              <a:lnSpc>
                <a:spcPct val="115000"/>
              </a:lnSpc>
              <a:spcBef>
                <a:spcPts val="0"/>
              </a:spcBef>
              <a:spcAft>
                <a:spcPts val="0"/>
              </a:spcAft>
              <a:buSzPct val="129032"/>
              <a:buChar char="●"/>
            </a:pPr>
            <a:r>
              <a:rPr lang="nl-NL"/>
              <a:t>Op welke manier ga je de nieuwe anamnesevragen (inclusief cyberpesten) inbedden?</a:t>
            </a:r>
            <a:endParaRPr/>
          </a:p>
          <a:p>
            <a:pPr indent="-355600" lvl="0" marL="457200" rtl="0" algn="l">
              <a:lnSpc>
                <a:spcPct val="115000"/>
              </a:lnSpc>
              <a:spcBef>
                <a:spcPts val="0"/>
              </a:spcBef>
              <a:spcAft>
                <a:spcPts val="0"/>
              </a:spcAft>
              <a:buSzPct val="129032"/>
              <a:buChar char="●"/>
            </a:pPr>
            <a:r>
              <a:rPr lang="nl-NL"/>
              <a:t>Welke anti-pestprogramma’s worden in jouw regio ingezet? Zijn er witte vlekken?</a:t>
            </a:r>
            <a:endParaRPr/>
          </a:p>
          <a:p>
            <a:pPr indent="-355600" lvl="0" marL="457200" rtl="0" algn="l">
              <a:lnSpc>
                <a:spcPct val="115000"/>
              </a:lnSpc>
              <a:spcBef>
                <a:spcPts val="0"/>
              </a:spcBef>
              <a:spcAft>
                <a:spcPts val="0"/>
              </a:spcAft>
              <a:buClr>
                <a:srgbClr val="758D9A"/>
              </a:buClr>
              <a:buSzPct val="129032"/>
              <a:buChar char="●"/>
            </a:pPr>
            <a:r>
              <a:rPr lang="nl-NL"/>
              <a:t>Voorbeelden van organisaties die het goed hebben geregeld?</a:t>
            </a:r>
            <a:endParaRPr/>
          </a:p>
          <a:p>
            <a:pPr indent="0" lvl="0" marL="0" rtl="0" algn="l">
              <a:lnSpc>
                <a:spcPct val="115000"/>
              </a:lnSpc>
              <a:spcBef>
                <a:spcPts val="0"/>
              </a:spcBef>
              <a:spcAft>
                <a:spcPts val="0"/>
              </a:spcAft>
              <a:buSzPct val="129032"/>
              <a:buNone/>
            </a:pPr>
            <a:r>
              <a:t/>
            </a:r>
            <a:endParaRPr/>
          </a:p>
          <a:p>
            <a:pPr indent="0" lvl="0" marL="0" rtl="0" algn="l">
              <a:lnSpc>
                <a:spcPct val="115000"/>
              </a:lnSpc>
              <a:spcBef>
                <a:spcPts val="1200"/>
              </a:spcBef>
              <a:spcAft>
                <a:spcPts val="0"/>
              </a:spcAft>
              <a:buSzPct val="129032"/>
              <a:buNone/>
            </a:pPr>
            <a:r>
              <a:rPr b="1" lang="nl-NL"/>
              <a:t>Ter afsluiting:</a:t>
            </a:r>
            <a:endParaRPr/>
          </a:p>
          <a:p>
            <a:pPr indent="-355600" lvl="0" marL="457200" rtl="0" algn="l">
              <a:lnSpc>
                <a:spcPct val="115000"/>
              </a:lnSpc>
              <a:spcBef>
                <a:spcPts val="600"/>
              </a:spcBef>
              <a:spcAft>
                <a:spcPts val="0"/>
              </a:spcAft>
              <a:buSzPct val="129032"/>
              <a:buChar char="●"/>
            </a:pPr>
            <a:r>
              <a:rPr lang="nl-NL"/>
              <a:t>Welke concrete actie neem je mee terug naar jouw organisatie?</a:t>
            </a:r>
            <a:endParaRPr/>
          </a:p>
          <a:p>
            <a:pPr indent="-355600" lvl="0" marL="457200" rtl="0" algn="l">
              <a:lnSpc>
                <a:spcPct val="115000"/>
              </a:lnSpc>
              <a:spcBef>
                <a:spcPts val="0"/>
              </a:spcBef>
              <a:spcAft>
                <a:spcPts val="0"/>
              </a:spcAft>
              <a:buSzPct val="129032"/>
              <a:buChar char="●"/>
            </a:pPr>
            <a:r>
              <a:rPr lang="nl-NL"/>
              <a:t>Met wie ga je dit delen en wanneer?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type="title"/>
          </p:nvPr>
        </p:nvSpPr>
        <p:spPr>
          <a:xfrm>
            <a:off x="3855400" y="1767638"/>
            <a:ext cx="3796500" cy="126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nl-NL"/>
              <a:t>“Ik werd elke dag buiten de app gehouden. Thuis voelde het net zo erg als op school. Maar niemand wist het.”</a:t>
            </a:r>
            <a:br>
              <a:rPr lang="nl-NL"/>
            </a:br>
            <a:r>
              <a:rPr i="1" lang="nl-NL"/>
              <a:t>Jeugdige, 12 jaar –</a:t>
            </a:r>
            <a:endParaRPr i="1"/>
          </a:p>
        </p:txBody>
      </p:sp>
      <p:sp>
        <p:nvSpPr>
          <p:cNvPr id="292" name="Google Shape;292;p38"/>
          <p:cNvSpPr/>
          <p:nvPr>
            <p:ph idx="2" type="pic"/>
          </p:nvPr>
        </p:nvSpPr>
        <p:spPr>
          <a:xfrm>
            <a:off x="1784200" y="1494350"/>
            <a:ext cx="1812300" cy="1812300"/>
          </a:xfrm>
          <a:prstGeom prst="roundRect">
            <a:avLst>
              <a:gd fmla="val 16667" name="adj"/>
            </a:avLst>
          </a:prstGeom>
          <a:noFill/>
          <a:ln>
            <a:noFill/>
          </a:ln>
        </p:spPr>
      </p:sp>
      <p:pic>
        <p:nvPicPr>
          <p:cNvPr id="293" name="Google Shape;293;p38"/>
          <p:cNvPicPr preferRelativeResize="0"/>
          <p:nvPr/>
        </p:nvPicPr>
        <p:blipFill rotWithShape="1">
          <a:blip r:embed="rId3">
            <a:alphaModFix/>
          </a:blip>
          <a:srcRect b="0" l="4266" r="4266" t="0"/>
          <a:stretch/>
        </p:blipFill>
        <p:spPr>
          <a:xfrm>
            <a:off x="1649300" y="1357974"/>
            <a:ext cx="2051975" cy="205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is nieuw in deze JGZ-richtlijn?</a:t>
            </a:r>
            <a:endParaRPr/>
          </a:p>
        </p:txBody>
      </p:sp>
      <p:sp>
        <p:nvSpPr>
          <p:cNvPr id="80" name="Google Shape;80;p4"/>
          <p:cNvSpPr txBox="1"/>
          <p:nvPr>
            <p:ph idx="1" type="body"/>
          </p:nvPr>
        </p:nvSpPr>
        <p:spPr>
          <a:xfrm>
            <a:off x="311699" y="1274875"/>
            <a:ext cx="8422725" cy="3135900"/>
          </a:xfrm>
          <a:prstGeom prst="rect">
            <a:avLst/>
          </a:prstGeom>
          <a:noFill/>
          <a:ln>
            <a:noFill/>
          </a:ln>
        </p:spPr>
        <p:txBody>
          <a:bodyPr anchorCtr="0" anchor="t" bIns="91425" lIns="91425" spcFirstLastPara="1" rIns="91425" wrap="square" tIns="91425">
            <a:normAutofit fontScale="92500" lnSpcReduction="10000"/>
          </a:bodyPr>
          <a:lstStyle/>
          <a:p>
            <a:pPr indent="-355600" lvl="0" marL="457200" rtl="0" algn="l">
              <a:lnSpc>
                <a:spcPct val="115000"/>
              </a:lnSpc>
              <a:spcBef>
                <a:spcPts val="0"/>
              </a:spcBef>
              <a:spcAft>
                <a:spcPts val="0"/>
              </a:spcAft>
              <a:buSzPct val="108108"/>
              <a:buChar char="●"/>
            </a:pPr>
            <a:r>
              <a:rPr lang="nl-NL"/>
              <a:t>Aanvullende informatie over cyberpesten</a:t>
            </a:r>
            <a:endParaRPr/>
          </a:p>
          <a:p>
            <a:pPr indent="-355600" lvl="0" marL="457200" rtl="0" algn="l">
              <a:lnSpc>
                <a:spcPct val="115000"/>
              </a:lnSpc>
              <a:spcBef>
                <a:spcPts val="0"/>
              </a:spcBef>
              <a:spcAft>
                <a:spcPts val="0"/>
              </a:spcAft>
              <a:buSzPct val="108108"/>
              <a:buChar char="●"/>
            </a:pPr>
            <a:r>
              <a:rPr lang="nl-NL"/>
              <a:t>Specifieke aandacht voor cultuursensitief werken en aansluiten bij diverse doelgroepen</a:t>
            </a:r>
            <a:endParaRPr/>
          </a:p>
          <a:p>
            <a:pPr indent="-355600" lvl="0" marL="457200" rtl="0" algn="l">
              <a:lnSpc>
                <a:spcPct val="115000"/>
              </a:lnSpc>
              <a:spcBef>
                <a:spcPts val="0"/>
              </a:spcBef>
              <a:spcAft>
                <a:spcPts val="0"/>
              </a:spcAft>
              <a:buSzPct val="108108"/>
              <a:buChar char="●"/>
            </a:pPr>
            <a:r>
              <a:rPr lang="nl-NL"/>
              <a:t>Onderscheid tussen individuele en collectieve begeleiding bij pesten</a:t>
            </a:r>
            <a:endParaRPr/>
          </a:p>
          <a:p>
            <a:pPr indent="-355600" lvl="0" marL="457200" rtl="0" algn="l">
              <a:lnSpc>
                <a:spcPct val="115000"/>
              </a:lnSpc>
              <a:spcBef>
                <a:spcPts val="0"/>
              </a:spcBef>
              <a:spcAft>
                <a:spcPts val="0"/>
              </a:spcAft>
              <a:buSzPct val="108108"/>
              <a:buChar char="●"/>
            </a:pPr>
            <a:r>
              <a:rPr lang="nl-NL"/>
              <a:t>Geactualiseerd overzicht van anti-pestprogramma’s in Nederland</a:t>
            </a:r>
            <a:endParaRPr/>
          </a:p>
          <a:p>
            <a:pPr indent="-355600" lvl="0" marL="457200" rtl="0" algn="l">
              <a:lnSpc>
                <a:spcPct val="115000"/>
              </a:lnSpc>
              <a:spcBef>
                <a:spcPts val="0"/>
              </a:spcBef>
              <a:spcAft>
                <a:spcPts val="0"/>
              </a:spcAft>
              <a:buSzPct val="108108"/>
              <a:buChar char="●"/>
            </a:pPr>
            <a:r>
              <a:rPr lang="nl-NL"/>
              <a:t>Voorbeelden van manieren waarop de JGZ scholen kan ondersteunen</a:t>
            </a:r>
            <a:endParaRPr/>
          </a:p>
          <a:p>
            <a:pPr indent="-355600" lvl="0" marL="457200" rtl="0" algn="l">
              <a:lnSpc>
                <a:spcPct val="115000"/>
              </a:lnSpc>
              <a:spcBef>
                <a:spcPts val="0"/>
              </a:spcBef>
              <a:spcAft>
                <a:spcPts val="0"/>
              </a:spcAft>
              <a:buClr>
                <a:srgbClr val="758D9A"/>
              </a:buClr>
              <a:buSzPct val="108108"/>
              <a:buChar char="●"/>
            </a:pPr>
            <a:r>
              <a:rPr lang="nl-NL"/>
              <a:t>Voor ouders en jeugdigen is er een bijlage met praktische informatie over (cyber)pesten</a:t>
            </a:r>
            <a:endParaRPr/>
          </a:p>
          <a:p>
            <a:pPr indent="0" lvl="0" marL="0" rtl="0" algn="l">
              <a:lnSpc>
                <a:spcPct val="115000"/>
              </a:lnSpc>
              <a:spcBef>
                <a:spcPts val="0"/>
              </a:spcBef>
              <a:spcAft>
                <a:spcPts val="1200"/>
              </a:spcAft>
              <a:buSzPct val="108108"/>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Contact informatie</a:t>
            </a:r>
            <a:endParaRPr/>
          </a:p>
        </p:txBody>
      </p:sp>
      <p:sp>
        <p:nvSpPr>
          <p:cNvPr id="299" name="Google Shape;299;p39"/>
          <p:cNvSpPr txBox="1"/>
          <p:nvPr>
            <p:ph idx="1" type="body"/>
          </p:nvPr>
        </p:nvSpPr>
        <p:spPr>
          <a:xfrm>
            <a:off x="311700" y="1274875"/>
            <a:ext cx="7865100" cy="349715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115000"/>
              </a:lnSpc>
              <a:spcBef>
                <a:spcPts val="0"/>
              </a:spcBef>
              <a:spcAft>
                <a:spcPts val="0"/>
              </a:spcAft>
              <a:buSzPct val="123839"/>
              <a:buNone/>
            </a:pPr>
            <a:r>
              <a:rPr lang="nl-NL" sz="3400"/>
              <a:t>Voor vragen over de richtlijn en de implementatie toolkitproducten</a:t>
            </a:r>
            <a:endParaRPr sz="3400"/>
          </a:p>
          <a:p>
            <a:pPr indent="0" lvl="0" marL="0" rtl="0" algn="l">
              <a:lnSpc>
                <a:spcPct val="115000"/>
              </a:lnSpc>
              <a:spcBef>
                <a:spcPts val="1200"/>
              </a:spcBef>
              <a:spcAft>
                <a:spcPts val="0"/>
              </a:spcAft>
              <a:buSzPct val="123839"/>
              <a:buNone/>
            </a:pPr>
            <a:r>
              <a:t/>
            </a:r>
            <a:endParaRPr sz="3400"/>
          </a:p>
          <a:p>
            <a:pPr indent="0" lvl="0" marL="0" rtl="0" algn="l">
              <a:lnSpc>
                <a:spcPct val="115000"/>
              </a:lnSpc>
              <a:spcBef>
                <a:spcPts val="1200"/>
              </a:spcBef>
              <a:spcAft>
                <a:spcPts val="0"/>
              </a:spcAft>
              <a:buSzPct val="123839"/>
              <a:buNone/>
            </a:pPr>
            <a:r>
              <a:rPr b="1" lang="nl-NL" sz="3400">
                <a:latin typeface="Open Sans"/>
                <a:ea typeface="Open Sans"/>
                <a:cs typeface="Open Sans"/>
                <a:sym typeface="Open Sans"/>
              </a:rPr>
              <a:t>NCJ</a:t>
            </a:r>
            <a:endParaRPr b="1" sz="3400">
              <a:latin typeface="Open Sans"/>
              <a:ea typeface="Open Sans"/>
              <a:cs typeface="Open Sans"/>
              <a:sym typeface="Open Sans"/>
            </a:endParaRPr>
          </a:p>
          <a:p>
            <a:pPr indent="0" lvl="0" marL="0" rtl="0" algn="l">
              <a:lnSpc>
                <a:spcPct val="115000"/>
              </a:lnSpc>
              <a:spcBef>
                <a:spcPts val="1200"/>
              </a:spcBef>
              <a:spcAft>
                <a:spcPts val="0"/>
              </a:spcAft>
              <a:buSzPct val="123839"/>
              <a:buNone/>
            </a:pPr>
            <a:r>
              <a:rPr lang="nl-NL" sz="3400"/>
              <a:t>richtlijn@ncj.nl</a:t>
            </a:r>
            <a:endParaRPr sz="3400"/>
          </a:p>
          <a:p>
            <a:pPr indent="0" lvl="0" marL="0" rtl="0" algn="l">
              <a:lnSpc>
                <a:spcPct val="115000"/>
              </a:lnSpc>
              <a:spcBef>
                <a:spcPts val="1200"/>
              </a:spcBef>
              <a:spcAft>
                <a:spcPts val="0"/>
              </a:spcAft>
              <a:buSzPct val="123839"/>
              <a:buNone/>
            </a:pPr>
            <a:r>
              <a:t/>
            </a:r>
            <a:endParaRPr sz="3400"/>
          </a:p>
          <a:p>
            <a:pPr indent="0" lvl="0" marL="0" rtl="0" algn="l">
              <a:lnSpc>
                <a:spcPct val="115000"/>
              </a:lnSpc>
              <a:spcBef>
                <a:spcPts val="1200"/>
              </a:spcBef>
              <a:spcAft>
                <a:spcPts val="0"/>
              </a:spcAft>
              <a:buSzPct val="123839"/>
              <a:buNone/>
            </a:pPr>
            <a:r>
              <a:rPr b="1" lang="nl-NL" sz="3400">
                <a:latin typeface="Open Sans"/>
                <a:ea typeface="Open Sans"/>
                <a:cs typeface="Open Sans"/>
                <a:sym typeface="Open Sans"/>
              </a:rPr>
              <a:t>Richtlijnontwikkelaar(s)</a:t>
            </a:r>
            <a:endParaRPr b="1" sz="3400">
              <a:latin typeface="Open Sans"/>
              <a:ea typeface="Open Sans"/>
              <a:cs typeface="Open Sans"/>
              <a:sym typeface="Open Sans"/>
            </a:endParaRPr>
          </a:p>
          <a:p>
            <a:pPr indent="0" lvl="0" marL="0" rtl="0" algn="l">
              <a:lnSpc>
                <a:spcPct val="115000"/>
              </a:lnSpc>
              <a:spcBef>
                <a:spcPts val="1200"/>
              </a:spcBef>
              <a:spcAft>
                <a:spcPts val="0"/>
              </a:spcAft>
              <a:buSzPct val="123839"/>
              <a:buNone/>
            </a:pPr>
            <a:r>
              <a:rPr lang="nl-NL" sz="3400" u="sng">
                <a:solidFill>
                  <a:schemeClr val="hlink"/>
                </a:solidFill>
                <a:hlinkClick r:id="rId3"/>
              </a:rPr>
              <a:t>minne.fekkes@tno.nl</a:t>
            </a:r>
            <a:endParaRPr sz="3400"/>
          </a:p>
          <a:p>
            <a:pPr indent="0" lvl="0" marL="0" rtl="0" algn="l">
              <a:lnSpc>
                <a:spcPct val="115000"/>
              </a:lnSpc>
              <a:spcBef>
                <a:spcPts val="2400"/>
              </a:spcBef>
              <a:spcAft>
                <a:spcPts val="0"/>
              </a:spcAft>
              <a:buSzPct val="123839"/>
              <a:buNone/>
            </a:pPr>
            <a:r>
              <a:rPr lang="nl-NL" sz="3400" u="sng">
                <a:solidFill>
                  <a:schemeClr val="hlink"/>
                </a:solidFill>
                <a:hlinkClick r:id="rId4"/>
              </a:rPr>
              <a:t>hristiyanna.ivanova@tno.nl</a:t>
            </a:r>
            <a:endParaRPr sz="3400"/>
          </a:p>
          <a:p>
            <a:pPr indent="0" lvl="0" marL="0" rtl="0" algn="l">
              <a:lnSpc>
                <a:spcPct val="115000"/>
              </a:lnSpc>
              <a:spcBef>
                <a:spcPts val="2400"/>
              </a:spcBef>
              <a:spcAft>
                <a:spcPts val="1200"/>
              </a:spcAft>
              <a:buSzPct val="210526"/>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aphicFrame>
        <p:nvGraphicFramePr>
          <p:cNvPr id="308" name="Google Shape;308;p41"/>
          <p:cNvGraphicFramePr/>
          <p:nvPr/>
        </p:nvGraphicFramePr>
        <p:xfrm>
          <a:off x="2701925" y="69629"/>
          <a:ext cx="3536950" cy="5004242"/>
        </p:xfrm>
        <a:graphic>
          <a:graphicData uri="http://schemas.openxmlformats.org/presentationml/2006/ole">
            <mc:AlternateContent>
              <mc:Choice Requires="v">
                <p:oleObj r:id="rId4" imgH="5004242" imgW="3536950" progId="PowerPoint.Show.12" spid="_x0000_s1">
                  <p:embed/>
                </p:oleObj>
              </mc:Choice>
              <mc:Fallback>
                <p:oleObj r:id="rId5" imgH="5004242" imgW="3536950" progId="PowerPoint.Show.12">
                  <p:embed/>
                  <p:pic>
                    <p:nvPicPr>
                      <p:cNvPr id="308" name="Google Shape;308;p41"/>
                      <p:cNvPicPr preferRelativeResize="0"/>
                      <p:nvPr/>
                    </p:nvPicPr>
                    <p:blipFill rotWithShape="1">
                      <a:blip r:embed="rId6">
                        <a:alphaModFix/>
                      </a:blip>
                      <a:srcRect b="0" l="0" r="0" t="0"/>
                      <a:stretch/>
                    </p:blipFill>
                    <p:spPr>
                      <a:xfrm>
                        <a:off x="2701925" y="69629"/>
                        <a:ext cx="3536950" cy="5004242"/>
                      </a:xfrm>
                      <a:prstGeom prst="rect">
                        <a:avLst/>
                      </a:prstGeom>
                      <a:noFill/>
                      <a:ln>
                        <a:noFill/>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2"/>
          <p:cNvSpPr txBox="1"/>
          <p:nvPr/>
        </p:nvSpPr>
        <p:spPr>
          <a:xfrm>
            <a:off x="962025" y="-213221"/>
            <a:ext cx="5919787" cy="50270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rgbClr val="000000"/>
                </a:solidFill>
                <a:latin typeface="Noto Sans"/>
                <a:ea typeface="Noto Sans"/>
                <a:cs typeface="Noto Sans"/>
                <a:sym typeface="Noto Sans"/>
              </a:rPr>
              <a:t> </a:t>
            </a:r>
            <a:endParaRPr/>
          </a:p>
          <a:p>
            <a:pPr indent="0" lvl="0" marL="0" marR="0" rtl="0" algn="l">
              <a:lnSpc>
                <a:spcPct val="100000"/>
              </a:lnSpc>
              <a:spcBef>
                <a:spcPts val="180"/>
              </a:spcBef>
              <a:spcAft>
                <a:spcPts val="0"/>
              </a:spcAft>
              <a:buClr>
                <a:srgbClr val="000000"/>
              </a:buClr>
              <a:buSzPts val="900"/>
              <a:buFont typeface="Arial"/>
              <a:buNone/>
            </a:pPr>
            <a:r>
              <a:rPr b="0" i="0" lang="nl-NL" sz="900" u="none" cap="none" strike="noStrike">
                <a:solidFill>
                  <a:srgbClr val="000000"/>
                </a:solidFill>
                <a:latin typeface="Noto Sans"/>
                <a:ea typeface="Noto Sans"/>
                <a:cs typeface="Noto Sans"/>
                <a:sym typeface="Noto Sans"/>
              </a:rPr>
              <a:t> </a:t>
            </a:r>
            <a:endParaRPr/>
          </a:p>
          <a:p>
            <a:pPr indent="-285750" lvl="1" marL="742950" marR="0" rtl="0" algn="l">
              <a:lnSpc>
                <a:spcPct val="100000"/>
              </a:lnSpc>
              <a:spcBef>
                <a:spcPts val="5"/>
              </a:spcBef>
              <a:spcAft>
                <a:spcPts val="0"/>
              </a:spcAft>
              <a:buClr>
                <a:srgbClr val="F82A2A"/>
              </a:buClr>
              <a:buSzPts val="1350"/>
              <a:buFont typeface="Verdana"/>
              <a:buAutoNum type="arabicPeriod"/>
            </a:pPr>
            <a:r>
              <a:rPr b="1" i="0" lang="nl-NL" sz="1350" u="none" cap="none" strike="noStrike">
                <a:solidFill>
                  <a:srgbClr val="F82A2A"/>
                </a:solidFill>
                <a:latin typeface="Verdana"/>
                <a:ea typeface="Verdana"/>
                <a:cs typeface="Verdana"/>
                <a:sym typeface="Verdana"/>
              </a:rPr>
              <a:t>Bijlage ‘Praktische tips voor ouders/verzorgers en jeugdigen’</a:t>
            </a:r>
            <a:endParaRPr b="1" i="0" sz="1350" u="none" cap="none" strike="noStrike">
              <a:solidFill>
                <a:srgbClr val="000000"/>
              </a:solidFill>
              <a:latin typeface="Verdana"/>
              <a:ea typeface="Verdana"/>
              <a:cs typeface="Verdana"/>
              <a:sym typeface="Verdana"/>
            </a:endParaRPr>
          </a:p>
          <a:p>
            <a:pPr indent="-342900" lvl="0" marL="342900" marR="0" rtl="0" algn="l">
              <a:lnSpc>
                <a:spcPct val="100000"/>
              </a:lnSpc>
              <a:spcBef>
                <a:spcPts val="1095"/>
              </a:spcBef>
              <a:spcAft>
                <a:spcPts val="0"/>
              </a:spcAft>
              <a:buClr>
                <a:srgbClr val="000000"/>
              </a:buClr>
              <a:buSzPts val="900"/>
              <a:buFont typeface="Noto Sans"/>
              <a:buAutoNum type="arabicPeriod"/>
            </a:pPr>
            <a:r>
              <a:rPr b="0" i="0" lang="nl-NL" sz="900" u="none" cap="none" strike="noStrike">
                <a:solidFill>
                  <a:srgbClr val="000000"/>
                </a:solidFill>
                <a:latin typeface="Noto Sans"/>
                <a:ea typeface="Noto Sans"/>
                <a:cs typeface="Noto Sans"/>
                <a:sym typeface="Noto Sans"/>
              </a:rPr>
              <a:t>Voor praktische tips over pesten zie:</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930"/>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3">
                  <a:extLst>
                    <a:ext uri="{A12FA001-AC4F-418D-AE19-62706E023703}">
                      <ahyp:hlinkClr val="tx"/>
                    </a:ext>
                  </a:extLst>
                </a:hlinkClick>
              </a:rPr>
              <a:t>Pesten</a:t>
            </a:r>
            <a:r>
              <a:rPr b="0" i="0" lang="nl-NL" sz="900" u="none" cap="none" strike="noStrike">
                <a:solidFill>
                  <a:srgbClr val="000000"/>
                </a:solidFill>
                <a:latin typeface="Noto Sans"/>
                <a:ea typeface="Noto Sans"/>
                <a:cs typeface="Noto Sans"/>
                <a:sym typeface="Noto Sans"/>
              </a:rPr>
              <a:t>, Stop Pesten Nu</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4">
                  <a:extLst>
                    <a:ext uri="{A12FA001-AC4F-418D-AE19-62706E023703}">
                      <ahyp:hlinkClr val="tx"/>
                    </a:ext>
                  </a:extLst>
                </a:hlinkClick>
              </a:rPr>
              <a:t>Pesten</a:t>
            </a:r>
            <a:r>
              <a:rPr b="0" i="0" lang="nl-NL" sz="900" u="none" cap="none" strike="noStrike">
                <a:solidFill>
                  <a:srgbClr val="000000"/>
                </a:solidFill>
                <a:latin typeface="Noto Sans"/>
                <a:ea typeface="Noto Sans"/>
                <a:cs typeface="Noto Sans"/>
                <a:sym typeface="Noto Sans"/>
              </a:rPr>
              <a:t>, Ouders&amp;Onderwijs</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5">
                  <a:extLst>
                    <a:ext uri="{A12FA001-AC4F-418D-AE19-62706E023703}">
                      <ahyp:hlinkClr val="tx"/>
                    </a:ext>
                  </a:extLst>
                </a:hlinkClick>
              </a:rPr>
              <a:t>Hulp voor je gepeste kind</a:t>
            </a:r>
            <a:r>
              <a:rPr b="0" i="0" lang="nl-NL" sz="900" u="none" cap="none" strike="noStrike">
                <a:solidFill>
                  <a:srgbClr val="000000"/>
                </a:solidFill>
                <a:latin typeface="Noto Sans"/>
                <a:ea typeface="Noto Sans"/>
                <a:cs typeface="Noto Sans"/>
                <a:sym typeface="Noto Sans"/>
              </a:rPr>
              <a:t>, Ouders&amp;Onderwijs</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6">
                  <a:extLst>
                    <a:ext uri="{A12FA001-AC4F-418D-AE19-62706E023703}">
                      <ahyp:hlinkClr val="tx"/>
                    </a:ext>
                  </a:extLst>
                </a:hlinkClick>
              </a:rPr>
              <a:t>Over Pesten</a:t>
            </a:r>
            <a:r>
              <a:rPr b="0" i="0" lang="nl-NL" sz="900" u="none" cap="none" strike="noStrike">
                <a:solidFill>
                  <a:srgbClr val="000000"/>
                </a:solidFill>
                <a:latin typeface="Noto Sans"/>
                <a:ea typeface="Noto Sans"/>
                <a:cs typeface="Noto Sans"/>
                <a:sym typeface="Noto Sans"/>
              </a:rPr>
              <a:t>, School&amp;Veiligheid</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7">
                  <a:extLst>
                    <a:ext uri="{A12FA001-AC4F-418D-AE19-62706E023703}">
                      <ahyp:hlinkClr val="tx"/>
                    </a:ext>
                  </a:extLst>
                </a:hlinkClick>
              </a:rPr>
              <a:t>Sterk tegen pesten</a:t>
            </a:r>
            <a:r>
              <a:rPr b="0" i="0" lang="nl-NL" sz="900" u="none" cap="none" strike="noStrike">
                <a:solidFill>
                  <a:srgbClr val="000000"/>
                </a:solidFill>
                <a:latin typeface="Noto Sans"/>
                <a:ea typeface="Noto Sans"/>
                <a:cs typeface="Noto Sans"/>
                <a:sym typeface="Noto Sans"/>
              </a:rPr>
              <a:t>, Kenniscentrum Omgaan met pesten</a:t>
            </a:r>
            <a:endParaRPr b="0" i="0" sz="1100" u="none" cap="none" strike="noStrike">
              <a:solidFill>
                <a:srgbClr val="000000"/>
              </a:solidFill>
              <a:latin typeface="Noto Sans"/>
              <a:ea typeface="Noto Sans"/>
              <a:cs typeface="Noto Sans"/>
              <a:sym typeface="Noto Sans"/>
            </a:endParaRPr>
          </a:p>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rgbClr val="000000"/>
                </a:solidFill>
                <a:latin typeface="Noto Sans"/>
                <a:ea typeface="Noto Sans"/>
                <a:cs typeface="Noto Sans"/>
                <a:sym typeface="Noto Sans"/>
              </a:rPr>
              <a:t> </a:t>
            </a:r>
            <a:endParaRPr/>
          </a:p>
          <a:p>
            <a:pPr indent="0" lvl="0" marL="0" marR="0" rtl="0" algn="l">
              <a:lnSpc>
                <a:spcPct val="100000"/>
              </a:lnSpc>
              <a:spcBef>
                <a:spcPts val="490"/>
              </a:spcBef>
              <a:spcAft>
                <a:spcPts val="0"/>
              </a:spcAft>
              <a:buClr>
                <a:srgbClr val="000000"/>
              </a:buClr>
              <a:buSzPts val="900"/>
              <a:buFont typeface="Arial"/>
              <a:buNone/>
            </a:pPr>
            <a:r>
              <a:rPr b="0" i="0" lang="nl-NL" sz="900" u="none" cap="none" strike="noStrike">
                <a:solidFill>
                  <a:srgbClr val="000000"/>
                </a:solidFill>
                <a:latin typeface="Noto Sans"/>
                <a:ea typeface="Noto Sans"/>
                <a:cs typeface="Noto Sans"/>
                <a:sym typeface="Noto Sans"/>
              </a:rPr>
              <a:t> </a:t>
            </a:r>
            <a:endParaRPr/>
          </a:p>
          <a:p>
            <a:pPr indent="-342900" lvl="0" marL="342900" marR="0" rtl="0" algn="l">
              <a:lnSpc>
                <a:spcPct val="100000"/>
              </a:lnSpc>
              <a:spcBef>
                <a:spcPts val="0"/>
              </a:spcBef>
              <a:spcAft>
                <a:spcPts val="0"/>
              </a:spcAft>
              <a:buClr>
                <a:srgbClr val="000000"/>
              </a:buClr>
              <a:buSzPts val="900"/>
              <a:buFont typeface="Noto Sans"/>
              <a:buAutoNum type="arabicPeriod"/>
            </a:pPr>
            <a:r>
              <a:rPr b="0" i="0" lang="nl-NL" sz="900" u="none" cap="none" strike="noStrike">
                <a:solidFill>
                  <a:srgbClr val="000000"/>
                </a:solidFill>
                <a:latin typeface="Noto Sans"/>
                <a:ea typeface="Noto Sans"/>
                <a:cs typeface="Noto Sans"/>
                <a:sym typeface="Noto Sans"/>
              </a:rPr>
              <a:t>Voor praktische tips over cyberpesten zie:</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9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8">
                  <a:extLst>
                    <a:ext uri="{A12FA001-AC4F-418D-AE19-62706E023703}">
                      <ahyp:hlinkClr val="tx"/>
                    </a:ext>
                  </a:extLst>
                </a:hlinkClick>
              </a:rPr>
              <a:t>Cyberpesten</a:t>
            </a:r>
            <a:r>
              <a:rPr b="0" i="0" lang="nl-NL" sz="900" u="none" cap="none" strike="noStrike">
                <a:solidFill>
                  <a:srgbClr val="000000"/>
                </a:solidFill>
                <a:latin typeface="Noto Sans"/>
                <a:ea typeface="Noto Sans"/>
                <a:cs typeface="Noto Sans"/>
                <a:sym typeface="Noto Sans"/>
              </a:rPr>
              <a:t>, Stop Pesten Nu</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9">
                  <a:extLst>
                    <a:ext uri="{A12FA001-AC4F-418D-AE19-62706E023703}">
                      <ahyp:hlinkClr val="tx"/>
                    </a:ext>
                  </a:extLst>
                </a:hlinkClick>
              </a:rPr>
              <a:t>Cyberpesten</a:t>
            </a:r>
            <a:r>
              <a:rPr b="0" i="0" lang="nl-NL" sz="900" u="none" cap="none" strike="noStrike">
                <a:solidFill>
                  <a:srgbClr val="000000"/>
                </a:solidFill>
                <a:latin typeface="Noto Sans"/>
                <a:ea typeface="Noto Sans"/>
                <a:cs typeface="Noto Sans"/>
                <a:sym typeface="Noto Sans"/>
              </a:rPr>
              <a:t>, Ouders&amp;Onderwijs</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0">
                  <a:extLst>
                    <a:ext uri="{A12FA001-AC4F-418D-AE19-62706E023703}">
                      <ahyp:hlinkClr val="tx"/>
                    </a:ext>
                  </a:extLst>
                </a:hlinkClick>
              </a:rPr>
              <a:t>Cyberpesten</a:t>
            </a:r>
            <a:r>
              <a:rPr b="0" i="0" lang="nl-NL" sz="900" u="none" cap="none" strike="noStrike">
                <a:solidFill>
                  <a:srgbClr val="000000"/>
                </a:solidFill>
                <a:latin typeface="Noto Sans"/>
                <a:ea typeface="Noto Sans"/>
                <a:cs typeface="Noto Sans"/>
                <a:sym typeface="Noto Sans"/>
              </a:rPr>
              <a:t>, Slachtoffershulp Nederland</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1">
                  <a:extLst>
                    <a:ext uri="{A12FA001-AC4F-418D-AE19-62706E023703}">
                      <ahyp:hlinkClr val="tx"/>
                    </a:ext>
                  </a:extLst>
                </a:hlinkClick>
              </a:rPr>
              <a:t>Praten met je kind over de risico’s van het internet?</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0"/>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2">
                  <a:extLst>
                    <a:ext uri="{A12FA001-AC4F-418D-AE19-62706E023703}">
                      <ahyp:hlinkClr val="tx"/>
                    </a:ext>
                  </a:extLst>
                </a:hlinkClick>
              </a:rPr>
              <a:t>Mediaopvoeding</a:t>
            </a:r>
            <a:r>
              <a:rPr b="0" i="0" lang="nl-NL" sz="900" u="none" cap="none" strike="noStrike">
                <a:solidFill>
                  <a:srgbClr val="000000"/>
                </a:solidFill>
                <a:latin typeface="Noto Sans"/>
                <a:ea typeface="Noto Sans"/>
                <a:cs typeface="Noto Sans"/>
                <a:sym typeface="Noto Sans"/>
              </a:rPr>
              <a:t>, NJi</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3">
                  <a:extLst>
                    <a:ext uri="{A12FA001-AC4F-418D-AE19-62706E023703}">
                      <ahyp:hlinkClr val="tx"/>
                    </a:ext>
                  </a:extLst>
                </a:hlinkClick>
              </a:rPr>
              <a:t>Tips voor ouders</a:t>
            </a:r>
            <a:r>
              <a:rPr b="0" i="0" lang="nl-NL" sz="900" u="none" cap="none" strike="noStrike">
                <a:solidFill>
                  <a:srgbClr val="000000"/>
                </a:solidFill>
                <a:latin typeface="Noto Sans"/>
                <a:ea typeface="Noto Sans"/>
                <a:cs typeface="Noto Sans"/>
                <a:sym typeface="Noto Sans"/>
              </a:rPr>
              <a:t>, Mediawijsheid</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4">
                  <a:extLst>
                    <a:ext uri="{A12FA001-AC4F-418D-AE19-62706E023703}">
                      <ahyp:hlinkClr val="tx"/>
                    </a:ext>
                  </a:extLst>
                </a:hlinkClick>
              </a:rPr>
              <a:t>MediaDiamant (Opvoeden met media). De eerste telefoon van jouw kind: dit moet je weten!</a:t>
            </a:r>
            <a:r>
              <a:rPr b="0" i="0" lang="nl-NL" sz="900" u="none" cap="none" strike="noStrike">
                <a:solidFill>
                  <a:srgbClr val="000000"/>
                </a:solidFill>
                <a:latin typeface="Noto Sans"/>
                <a:ea typeface="Noto Sans"/>
                <a:cs typeface="Noto Sans"/>
                <a:sym typeface="Noto Sans"/>
              </a:rPr>
              <a:t>, Digiwijzer</a:t>
            </a:r>
            <a:endParaRPr b="0" i="0" sz="1100" u="none" cap="none" strike="noStrike">
              <a:solidFill>
                <a:srgbClr val="000000"/>
              </a:solidFill>
              <a:latin typeface="Noto Sans"/>
              <a:ea typeface="Noto Sans"/>
              <a:cs typeface="Noto Sans"/>
              <a:sym typeface="Noto Sans"/>
            </a:endParaRPr>
          </a:p>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rgbClr val="000000"/>
                </a:solidFill>
                <a:latin typeface="Noto Sans"/>
                <a:ea typeface="Noto Sans"/>
                <a:cs typeface="Noto Sans"/>
                <a:sym typeface="Noto Sans"/>
              </a:rPr>
              <a:t> </a:t>
            </a:r>
            <a:endParaRPr/>
          </a:p>
          <a:p>
            <a:pPr indent="0" lvl="0" marL="0" marR="0" rtl="0" algn="l">
              <a:lnSpc>
                <a:spcPct val="100000"/>
              </a:lnSpc>
              <a:spcBef>
                <a:spcPts val="490"/>
              </a:spcBef>
              <a:spcAft>
                <a:spcPts val="0"/>
              </a:spcAft>
              <a:buClr>
                <a:srgbClr val="000000"/>
              </a:buClr>
              <a:buSzPts val="900"/>
              <a:buFont typeface="Arial"/>
              <a:buNone/>
            </a:pPr>
            <a:r>
              <a:rPr b="0" i="0" lang="nl-NL" sz="900" u="none" cap="none" strike="noStrike">
                <a:solidFill>
                  <a:srgbClr val="000000"/>
                </a:solidFill>
                <a:latin typeface="Noto Sans"/>
                <a:ea typeface="Noto Sans"/>
                <a:cs typeface="Noto Sans"/>
                <a:sym typeface="Noto Sans"/>
              </a:rPr>
              <a:t> </a:t>
            </a:r>
            <a:endParaRPr/>
          </a:p>
          <a:p>
            <a:pPr indent="-342900" lvl="0" marL="342900" marR="0" rtl="0" algn="l">
              <a:lnSpc>
                <a:spcPct val="100000"/>
              </a:lnSpc>
              <a:spcBef>
                <a:spcPts val="5"/>
              </a:spcBef>
              <a:spcAft>
                <a:spcPts val="0"/>
              </a:spcAft>
              <a:buClr>
                <a:srgbClr val="000000"/>
              </a:buClr>
              <a:buSzPts val="900"/>
              <a:buFont typeface="Noto Sans"/>
              <a:buAutoNum type="arabicPeriod"/>
            </a:pPr>
            <a:r>
              <a:rPr b="0" i="0" lang="nl-NL" sz="900" u="none" cap="none" strike="noStrike">
                <a:solidFill>
                  <a:srgbClr val="000000"/>
                </a:solidFill>
                <a:latin typeface="Noto Sans"/>
                <a:ea typeface="Noto Sans"/>
                <a:cs typeface="Noto Sans"/>
                <a:sym typeface="Noto Sans"/>
              </a:rPr>
              <a:t>Hulp en ondersteuning voor kinderen, jongeren en ouders:</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930"/>
              </a:spcBef>
              <a:spcAft>
                <a:spcPts val="0"/>
              </a:spcAft>
              <a:buClr>
                <a:srgbClr val="000000"/>
              </a:buClr>
              <a:buSzPts val="900"/>
              <a:buFont typeface="Noto Sans"/>
              <a:buChar char="•"/>
            </a:pPr>
            <a:r>
              <a:rPr b="0" i="0" lang="nl-NL" sz="900" u="none" cap="none" strike="noStrike">
                <a:solidFill>
                  <a:srgbClr val="000000"/>
                </a:solidFill>
                <a:latin typeface="Noto Sans"/>
                <a:ea typeface="Noto Sans"/>
                <a:cs typeface="Noto Sans"/>
                <a:sym typeface="Noto Sans"/>
              </a:rPr>
              <a:t>Bel 0800-0432 of ga naar </a:t>
            </a:r>
            <a:r>
              <a:rPr b="0" i="0" lang="nl-NL" sz="900" u="sng" cap="none" strike="noStrike">
                <a:solidFill>
                  <a:srgbClr val="3D5B98"/>
                </a:solidFill>
                <a:latin typeface="Noto Sans"/>
                <a:ea typeface="Noto Sans"/>
                <a:cs typeface="Noto Sans"/>
                <a:sym typeface="Noto Sans"/>
                <a:hlinkClick r:id="rId15">
                  <a:extLst>
                    <a:ext uri="{A12FA001-AC4F-418D-AE19-62706E023703}">
                      <ahyp:hlinkClr val="tx"/>
                    </a:ext>
                  </a:extLst>
                </a:hlinkClick>
              </a:rPr>
              <a:t>www.kindertelefoon.nl</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6">
                  <a:extLst>
                    <a:ext uri="{A12FA001-AC4F-418D-AE19-62706E023703}">
                      <ahyp:hlinkClr val="tx"/>
                    </a:ext>
                  </a:extLst>
                </a:hlinkClick>
              </a:rPr>
              <a:t>Meldknop</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7">
                  <a:extLst>
                    <a:ext uri="{A12FA001-AC4F-418D-AE19-62706E023703}">
                      <ahyp:hlinkClr val="tx"/>
                    </a:ext>
                  </a:extLst>
                </a:hlinkClick>
              </a:rPr>
              <a:t>Helpwanted</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8">
                  <a:extLst>
                    <a:ext uri="{A12FA001-AC4F-418D-AE19-62706E023703}">
                      <ahyp:hlinkClr val="tx"/>
                    </a:ext>
                  </a:extLst>
                </a:hlinkClick>
              </a:rPr>
              <a:t>Advieslijn</a:t>
            </a:r>
            <a:endParaRPr b="0" i="0" sz="1100" u="none" cap="none" strike="noStrike">
              <a:solidFill>
                <a:srgbClr val="000000"/>
              </a:solidFill>
              <a:latin typeface="Noto Sans"/>
              <a:ea typeface="Noto Sans"/>
              <a:cs typeface="Noto Sans"/>
              <a:sym typeface="Noto Sans"/>
            </a:endParaRPr>
          </a:p>
          <a:p>
            <a:pPr indent="-285750" lvl="1" marL="742950" marR="0" rtl="0" algn="l">
              <a:lnSpc>
                <a:spcPct val="100000"/>
              </a:lnSpc>
              <a:spcBef>
                <a:spcPts val="35"/>
              </a:spcBef>
              <a:spcAft>
                <a:spcPts val="0"/>
              </a:spcAft>
              <a:buClr>
                <a:srgbClr val="000000"/>
              </a:buClr>
              <a:buSzPts val="900"/>
              <a:buFont typeface="Noto Sans"/>
              <a:buChar char="•"/>
            </a:pPr>
            <a:r>
              <a:rPr b="0" i="0" lang="nl-NL" sz="900" u="sng" cap="none" strike="noStrike">
                <a:solidFill>
                  <a:srgbClr val="3D5B98"/>
                </a:solidFill>
                <a:latin typeface="Noto Sans"/>
                <a:ea typeface="Noto Sans"/>
                <a:cs typeface="Noto Sans"/>
                <a:sym typeface="Noto Sans"/>
                <a:hlinkClick r:id="rId19">
                  <a:extLst>
                    <a:ext uri="{A12FA001-AC4F-418D-AE19-62706E023703}">
                      <ahyp:hlinkClr val="tx"/>
                    </a:ext>
                  </a:extLst>
                </a:hlinkClick>
              </a:rPr>
              <a:t>JouwGGD chat</a:t>
            </a:r>
            <a:endParaRPr b="0" i="0" sz="1100" u="none" cap="none" strike="noStrike">
              <a:solidFill>
                <a:srgbClr val="000000"/>
              </a:solidFill>
              <a:latin typeface="Noto Sans"/>
              <a:ea typeface="Noto Sans"/>
              <a:cs typeface="Noto Sans"/>
              <a:sym typeface="Noto Sans"/>
            </a:endParaRPr>
          </a:p>
        </p:txBody>
      </p:sp>
      <p:sp>
        <p:nvSpPr>
          <p:cNvPr id="314" name="Google Shape;314;p42"/>
          <p:cNvSpPr txBox="1"/>
          <p:nvPr/>
        </p:nvSpPr>
        <p:spPr>
          <a:xfrm>
            <a:off x="7410450" y="1114425"/>
            <a:ext cx="1733550" cy="1169551"/>
          </a:xfrm>
          <a:prstGeom prst="rect">
            <a:avLst/>
          </a:prstGeom>
          <a:noFill/>
          <a:ln>
            <a:noFill/>
          </a:ln>
        </p:spPr>
        <p:txBody>
          <a:bodyPr anchorCtr="0" anchor="t" bIns="45700" lIns="91425" spcFirstLastPara="1" rIns="91425" wrap="square" tIns="45700">
            <a:spAutoFit/>
          </a:bodyPr>
          <a:lstStyle/>
          <a:p>
            <a:pPr indent="0" lvl="0" marL="15875" marR="0" rtl="0" algn="l">
              <a:lnSpc>
                <a:spcPct val="100000"/>
              </a:lnSpc>
              <a:spcBef>
                <a:spcPts val="0"/>
              </a:spcBef>
              <a:spcAft>
                <a:spcPts val="0"/>
              </a:spcAft>
              <a:buClr>
                <a:srgbClr val="000000"/>
              </a:buClr>
              <a:buSzPts val="1400"/>
              <a:buFont typeface="Arial"/>
              <a:buNone/>
            </a:pPr>
            <a:r>
              <a:rPr b="1" i="0" lang="nl-NL" sz="1400" u="none" cap="none" strike="noStrike">
                <a:solidFill>
                  <a:srgbClr val="000000"/>
                </a:solidFill>
                <a:latin typeface="Noto Sans"/>
                <a:ea typeface="Noto Sans"/>
                <a:cs typeface="Noto Sans"/>
                <a:sym typeface="Noto Sans"/>
              </a:rPr>
              <a:t>De bijlagen zijn ook via ‘Materialen’ als pdf te downloaden.</a:t>
            </a:r>
            <a:endParaRPr b="1" i="0" sz="1400" u="none" cap="none" strike="noStrike">
              <a:solidFill>
                <a:srgbClr val="000000"/>
              </a:solidFill>
              <a:latin typeface="Noto Sans"/>
              <a:ea typeface="Noto Sans"/>
              <a:cs typeface="Noto Sans"/>
              <a:sym typeface="No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wordt van de JGZ-professional verwacht?</a:t>
            </a:r>
            <a:endParaRPr/>
          </a:p>
        </p:txBody>
      </p:sp>
      <p:sp>
        <p:nvSpPr>
          <p:cNvPr id="86" name="Google Shape;86;p5"/>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Preventie:</a:t>
            </a:r>
            <a:endParaRPr/>
          </a:p>
          <a:p>
            <a:pPr indent="-355600" lvl="0" marL="457200" rtl="0" algn="l">
              <a:lnSpc>
                <a:spcPct val="115000"/>
              </a:lnSpc>
              <a:spcBef>
                <a:spcPts val="600"/>
              </a:spcBef>
              <a:spcAft>
                <a:spcPts val="0"/>
              </a:spcAft>
              <a:buSzPts val="2000"/>
              <a:buChar char="●"/>
            </a:pPr>
            <a:r>
              <a:rPr lang="nl-NL"/>
              <a:t>Geef anticiperende voorlichting aan ouders en jeugdigen over risicofactoren en gevolgen van pesten</a:t>
            </a:r>
            <a:endParaRPr/>
          </a:p>
          <a:p>
            <a:pPr indent="-355600" lvl="0" marL="457200" rtl="0" algn="l">
              <a:lnSpc>
                <a:spcPct val="115000"/>
              </a:lnSpc>
              <a:spcBef>
                <a:spcPts val="0"/>
              </a:spcBef>
              <a:spcAft>
                <a:spcPts val="0"/>
              </a:spcAft>
              <a:buSzPts val="2000"/>
              <a:buChar char="●"/>
            </a:pPr>
            <a:r>
              <a:rPr lang="nl-NL"/>
              <a:t>Besteed aandacht aan agressief gedrag bij kinderen 0-4 jaar</a:t>
            </a:r>
            <a:endParaRPr/>
          </a:p>
          <a:p>
            <a:pPr indent="-355600" lvl="0" marL="457200" rtl="0" algn="l">
              <a:lnSpc>
                <a:spcPct val="115000"/>
              </a:lnSpc>
              <a:spcBef>
                <a:spcPts val="0"/>
              </a:spcBef>
              <a:spcAft>
                <a:spcPts val="0"/>
              </a:spcAft>
              <a:buSzPts val="2000"/>
              <a:buChar char="●"/>
            </a:pPr>
            <a:r>
              <a:rPr lang="nl-NL"/>
              <a:t>Adviseer scholen over effectief anti-pestbeleid</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wordt van de JGZ-professional verwacht?</a:t>
            </a:r>
            <a:endParaRPr/>
          </a:p>
        </p:txBody>
      </p:sp>
      <p:sp>
        <p:nvSpPr>
          <p:cNvPr id="92" name="Google Shape;92;p6"/>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Signalering:</a:t>
            </a:r>
            <a:endParaRPr/>
          </a:p>
          <a:p>
            <a:pPr indent="-355600" lvl="0" marL="457200" rtl="0" algn="l">
              <a:lnSpc>
                <a:spcPct val="115000"/>
              </a:lnSpc>
              <a:spcBef>
                <a:spcPts val="600"/>
              </a:spcBef>
              <a:spcAft>
                <a:spcPts val="0"/>
              </a:spcAft>
              <a:buSzPts val="2000"/>
              <a:buChar char="●"/>
            </a:pPr>
            <a:r>
              <a:rPr lang="nl-NL"/>
              <a:t>Neem bij elk moment van contact (vanaf 4 jaar) de korte anamnese af over pesten</a:t>
            </a:r>
            <a:endParaRPr/>
          </a:p>
          <a:p>
            <a:pPr indent="-355600" lvl="0" marL="457200" rtl="0" algn="l">
              <a:lnSpc>
                <a:spcPct val="115000"/>
              </a:lnSpc>
              <a:spcBef>
                <a:spcPts val="0"/>
              </a:spcBef>
              <a:spcAft>
                <a:spcPts val="0"/>
              </a:spcAft>
              <a:buSzPts val="2000"/>
              <a:buChar char="●"/>
            </a:pPr>
            <a:r>
              <a:rPr lang="nl-NL"/>
              <a:t>Wees extra alert bij risicogroepen en bij alarmsignalen</a:t>
            </a:r>
            <a:endParaRPr/>
          </a:p>
          <a:p>
            <a:pPr indent="-355600" lvl="0" marL="457200" rtl="0" algn="l">
              <a:lnSpc>
                <a:spcPct val="115000"/>
              </a:lnSpc>
              <a:spcBef>
                <a:spcPts val="0"/>
              </a:spcBef>
              <a:spcAft>
                <a:spcPts val="0"/>
              </a:spcAft>
              <a:buSzPts val="2000"/>
              <a:buChar char="●"/>
            </a:pPr>
            <a:r>
              <a:rPr lang="nl-NL"/>
              <a:t>Neem een aanvullende anamnese af als er aanwijzingen voor pesten zijn</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Wat wordt van de JGZ-professional verwacht?</a:t>
            </a:r>
            <a:endParaRPr/>
          </a:p>
        </p:txBody>
      </p:sp>
      <p:sp>
        <p:nvSpPr>
          <p:cNvPr id="98" name="Google Shape;98;p7"/>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000"/>
              <a:buNone/>
            </a:pPr>
            <a:r>
              <a:rPr b="1" lang="nl-NL"/>
              <a:t>Begeleiding en verwijzing:</a:t>
            </a:r>
            <a:endParaRPr/>
          </a:p>
          <a:p>
            <a:pPr indent="-355600" lvl="0" marL="457200" rtl="0" algn="l">
              <a:lnSpc>
                <a:spcPct val="115000"/>
              </a:lnSpc>
              <a:spcBef>
                <a:spcPts val="600"/>
              </a:spcBef>
              <a:spcAft>
                <a:spcPts val="0"/>
              </a:spcAft>
              <a:buSzPts val="2000"/>
              <a:buChar char="●"/>
            </a:pPr>
            <a:r>
              <a:rPr lang="nl-NL"/>
              <a:t>Voer het 5-stappenplan uit bij een vastgesteld pestprobleem</a:t>
            </a:r>
            <a:endParaRPr/>
          </a:p>
          <a:p>
            <a:pPr indent="-355600" lvl="0" marL="457200" rtl="0" algn="l">
              <a:lnSpc>
                <a:spcPct val="115000"/>
              </a:lnSpc>
              <a:spcBef>
                <a:spcPts val="0"/>
              </a:spcBef>
              <a:spcAft>
                <a:spcPts val="0"/>
              </a:spcAft>
              <a:buSzPts val="2000"/>
              <a:buChar char="●"/>
            </a:pPr>
            <a:r>
              <a:rPr lang="nl-NL"/>
              <a:t>Betrek altijd zowel het kind als de ouders/verzorgers</a:t>
            </a:r>
            <a:endParaRPr/>
          </a:p>
          <a:p>
            <a:pPr indent="-355600" lvl="0" marL="457200" rtl="0" algn="l">
              <a:lnSpc>
                <a:spcPct val="115000"/>
              </a:lnSpc>
              <a:spcBef>
                <a:spcPts val="0"/>
              </a:spcBef>
              <a:spcAft>
                <a:spcPts val="0"/>
              </a:spcAft>
              <a:buSzPts val="2000"/>
              <a:buChar char="●"/>
            </a:pPr>
            <a:r>
              <a:rPr lang="nl-NL"/>
              <a:t>Stem af met school en andere ketenpartners</a:t>
            </a:r>
            <a:endParaRPr/>
          </a:p>
          <a:p>
            <a:pPr indent="-355600" lvl="0" marL="457200" rtl="0" algn="l">
              <a:lnSpc>
                <a:spcPct val="115000"/>
              </a:lnSpc>
              <a:spcBef>
                <a:spcPts val="0"/>
              </a:spcBef>
              <a:spcAft>
                <a:spcPts val="0"/>
              </a:spcAft>
              <a:buSzPts val="2000"/>
              <a:buChar char="●"/>
            </a:pPr>
            <a:r>
              <a:rPr lang="nl-NL"/>
              <a:t>Verwijs tijdig naar passende programma’s of hulpverlening</a:t>
            </a:r>
            <a:endParaRPr/>
          </a:p>
          <a:p>
            <a:pPr indent="0" lvl="0" marL="0" rtl="0" algn="l">
              <a:lnSpc>
                <a:spcPct val="115000"/>
              </a:lnSpc>
              <a:spcBef>
                <a:spcPts val="0"/>
              </a:spcBef>
              <a:spcAft>
                <a:spcPts val="120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04" name="Google Shape;104;p8"/>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17647"/>
              <a:buNone/>
            </a:pPr>
            <a:r>
              <a:rPr b="1" lang="nl-NL"/>
              <a:t>Definitie (Olweus):</a:t>
            </a:r>
            <a:endParaRPr/>
          </a:p>
          <a:p>
            <a:pPr indent="0" lvl="0" marL="0" rtl="0" algn="l">
              <a:lnSpc>
                <a:spcPct val="115000"/>
              </a:lnSpc>
              <a:spcBef>
                <a:spcPts val="600"/>
              </a:spcBef>
              <a:spcAft>
                <a:spcPts val="0"/>
              </a:spcAft>
              <a:buSzPct val="117647"/>
              <a:buNone/>
            </a:pPr>
            <a:r>
              <a:rPr lang="nl-NL"/>
              <a:t>Kinderen worden gepest als ze door één of meer leeftijdgenoten bewust en stelselmatig worden beschadigd door negatieve acties, waarbij de macht ongelijk verdeeld is en de gepeste zich meestal niet kan verdedigen.</a:t>
            </a:r>
            <a:endParaRPr/>
          </a:p>
          <a:p>
            <a:pPr indent="0" lvl="0" marL="0" rtl="0" algn="l">
              <a:lnSpc>
                <a:spcPct val="115000"/>
              </a:lnSpc>
              <a:spcBef>
                <a:spcPts val="1200"/>
              </a:spcBef>
              <a:spcAft>
                <a:spcPts val="0"/>
              </a:spcAft>
              <a:buSzPct val="117647"/>
              <a:buNone/>
            </a:pPr>
            <a:r>
              <a:t/>
            </a:r>
            <a:endParaRPr/>
          </a:p>
          <a:p>
            <a:pPr indent="0" lvl="0" marL="0" rtl="0" algn="l">
              <a:lnSpc>
                <a:spcPct val="115000"/>
              </a:lnSpc>
              <a:spcBef>
                <a:spcPts val="1200"/>
              </a:spcBef>
              <a:spcAft>
                <a:spcPts val="0"/>
              </a:spcAft>
              <a:buSzPct val="117647"/>
              <a:buNone/>
            </a:pPr>
            <a:r>
              <a:rPr b="1" lang="nl-NL"/>
              <a:t>Drie kernaspecten:</a:t>
            </a:r>
            <a:endParaRPr/>
          </a:p>
          <a:p>
            <a:pPr indent="-355600" lvl="0" marL="457200" rtl="0" algn="l">
              <a:lnSpc>
                <a:spcPct val="115000"/>
              </a:lnSpc>
              <a:spcBef>
                <a:spcPts val="600"/>
              </a:spcBef>
              <a:spcAft>
                <a:spcPts val="0"/>
              </a:spcAft>
              <a:buSzPct val="117647"/>
              <a:buChar char="●"/>
            </a:pPr>
            <a:r>
              <a:rPr lang="nl-NL"/>
              <a:t>Agressief gedrag of opzettelijk kwaad doen</a:t>
            </a:r>
            <a:endParaRPr/>
          </a:p>
          <a:p>
            <a:pPr indent="-355600" lvl="0" marL="457200" rtl="0" algn="l">
              <a:lnSpc>
                <a:spcPct val="115000"/>
              </a:lnSpc>
              <a:spcBef>
                <a:spcPts val="0"/>
              </a:spcBef>
              <a:spcAft>
                <a:spcPts val="0"/>
              </a:spcAft>
              <a:buSzPct val="117647"/>
              <a:buChar char="●"/>
            </a:pPr>
            <a:r>
              <a:rPr lang="nl-NL"/>
              <a:t>Herhaaldelijk en voortdurend</a:t>
            </a:r>
            <a:endParaRPr/>
          </a:p>
          <a:p>
            <a:pPr indent="-355600" lvl="0" marL="457200" rtl="0" algn="l">
              <a:lnSpc>
                <a:spcPct val="115000"/>
              </a:lnSpc>
              <a:spcBef>
                <a:spcPts val="0"/>
              </a:spcBef>
              <a:spcAft>
                <a:spcPts val="0"/>
              </a:spcAft>
              <a:buSzPct val="117647"/>
              <a:buChar char="●"/>
            </a:pPr>
            <a:r>
              <a:rPr lang="nl-NL"/>
              <a:t>Ongelijke machtspositie</a:t>
            </a:r>
            <a:endParaRPr/>
          </a:p>
          <a:p>
            <a:pPr indent="0" lvl="0" marL="0" rtl="0" algn="l">
              <a:lnSpc>
                <a:spcPct val="115000"/>
              </a:lnSpc>
              <a:spcBef>
                <a:spcPts val="1200"/>
              </a:spcBef>
              <a:spcAft>
                <a:spcPts val="1200"/>
              </a:spcAft>
              <a:buSzPct val="117647"/>
              <a:buNone/>
            </a:pPr>
            <a:r>
              <a:t/>
            </a:r>
            <a:endParaRPr/>
          </a:p>
        </p:txBody>
      </p:sp>
      <p:pic>
        <p:nvPicPr>
          <p:cNvPr id="105" name="Google Shape;105;p8"/>
          <p:cNvPicPr preferRelativeResize="0"/>
          <p:nvPr/>
        </p:nvPicPr>
        <p:blipFill rotWithShape="1">
          <a:blip r:embed="rId3">
            <a:alphaModFix/>
          </a:blip>
          <a:srcRect b="0" l="0" r="0" t="0"/>
          <a:stretch/>
        </p:blipFill>
        <p:spPr>
          <a:xfrm>
            <a:off x="5684353" y="2842825"/>
            <a:ext cx="3231047" cy="1651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type="title"/>
          </p:nvPr>
        </p:nvSpPr>
        <p:spPr>
          <a:xfrm>
            <a:off x="311700" y="616750"/>
            <a:ext cx="8073000" cy="65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nl-NL"/>
              <a:t>Kennismodule</a:t>
            </a:r>
            <a:endParaRPr/>
          </a:p>
        </p:txBody>
      </p:sp>
      <p:sp>
        <p:nvSpPr>
          <p:cNvPr id="111" name="Google Shape;111;p9"/>
          <p:cNvSpPr txBox="1"/>
          <p:nvPr>
            <p:ph idx="1" type="body"/>
          </p:nvPr>
        </p:nvSpPr>
        <p:spPr>
          <a:xfrm>
            <a:off x="311700" y="1274875"/>
            <a:ext cx="7865100" cy="31359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17647"/>
              <a:buNone/>
            </a:pPr>
            <a:r>
              <a:rPr b="1" lang="nl-NL"/>
              <a:t>Drie vormen van pesten:</a:t>
            </a:r>
            <a:endParaRPr/>
          </a:p>
          <a:p>
            <a:pPr indent="-355600" lvl="0" marL="457200" rtl="0" algn="l">
              <a:lnSpc>
                <a:spcPct val="115000"/>
              </a:lnSpc>
              <a:spcBef>
                <a:spcPts val="600"/>
              </a:spcBef>
              <a:spcAft>
                <a:spcPts val="0"/>
              </a:spcAft>
              <a:buSzPct val="117647"/>
              <a:buChar char="●"/>
            </a:pPr>
            <a:r>
              <a:rPr lang="nl-NL"/>
              <a:t>Direct pesten (fysiek &amp; verbaal): slaan, uitschelden, discriminerende opmerkingen</a:t>
            </a:r>
            <a:endParaRPr/>
          </a:p>
          <a:p>
            <a:pPr indent="-355600" lvl="0" marL="457200" rtl="0" algn="l">
              <a:lnSpc>
                <a:spcPct val="115000"/>
              </a:lnSpc>
              <a:spcBef>
                <a:spcPts val="0"/>
              </a:spcBef>
              <a:spcAft>
                <a:spcPts val="0"/>
              </a:spcAft>
              <a:buSzPct val="117647"/>
              <a:buChar char="●"/>
            </a:pPr>
            <a:r>
              <a:rPr lang="nl-NL"/>
              <a:t>Indirect pesten (relationeel): uitsluiten, roddelen, negeren, microagressie</a:t>
            </a:r>
            <a:endParaRPr/>
          </a:p>
          <a:p>
            <a:pPr indent="-355600" lvl="0" marL="457200" rtl="0" algn="l">
              <a:lnSpc>
                <a:spcPct val="115000"/>
              </a:lnSpc>
              <a:spcBef>
                <a:spcPts val="0"/>
              </a:spcBef>
              <a:spcAft>
                <a:spcPts val="0"/>
              </a:spcAft>
              <a:buSzPct val="117647"/>
              <a:buChar char="●"/>
            </a:pPr>
            <a:r>
              <a:rPr lang="nl-NL"/>
              <a:t>Cyberpesten (digitaal): via social media, games, chat, deepfakes met AI</a:t>
            </a:r>
            <a:endParaRPr/>
          </a:p>
          <a:p>
            <a:pPr indent="0" lvl="0" marL="0" rtl="0" algn="l">
              <a:lnSpc>
                <a:spcPct val="115000"/>
              </a:lnSpc>
              <a:spcBef>
                <a:spcPts val="0"/>
              </a:spcBef>
              <a:spcAft>
                <a:spcPts val="0"/>
              </a:spcAft>
              <a:buSzPct val="117647"/>
              <a:buNone/>
            </a:pPr>
            <a:r>
              <a:t/>
            </a:r>
            <a:endParaRPr/>
          </a:p>
          <a:p>
            <a:pPr indent="0" lvl="0" marL="0" rtl="0" algn="l">
              <a:lnSpc>
                <a:spcPct val="115000"/>
              </a:lnSpc>
              <a:spcBef>
                <a:spcPts val="1200"/>
              </a:spcBef>
              <a:spcAft>
                <a:spcPts val="0"/>
              </a:spcAft>
              <a:buSzPct val="117647"/>
              <a:buNone/>
            </a:pPr>
            <a:r>
              <a:rPr lang="nl-NL"/>
              <a:t>Er is (soms) een wisselwerking: wie pest, loopt grotere kans zelf gepest te worden, en vice versa.</a:t>
            </a:r>
            <a:endParaRPr/>
          </a:p>
          <a:p>
            <a:pPr indent="0" lvl="0" marL="0" rtl="0" algn="l">
              <a:lnSpc>
                <a:spcPct val="115000"/>
              </a:lnSpc>
              <a:spcBef>
                <a:spcPts val="2400"/>
              </a:spcBef>
              <a:spcAft>
                <a:spcPts val="1200"/>
              </a:spcAft>
              <a:buSzPct val="117647"/>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CJ - them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