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embeddedFontLst>
    <p:embeddedFont>
      <p:font typeface="Open Sans Medium"/>
      <p:regular r:id="rId36"/>
      <p:bold r:id="rId37"/>
      <p:italic r:id="rId38"/>
      <p:boldItalic r:id="rId39"/>
    </p:embeddedFont>
    <p:embeddedFont>
      <p:font typeface="Open Sans"/>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44" roundtripDataSignature="AMtx7mhD+sldfWk3Hu+TrHjEnLmX2g/pK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46D3A3E-5106-41DA-AD1B-B155F78EA107}">
  <a:tblStyle styleId="{246D3A3E-5106-41DA-AD1B-B155F78EA107}"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6E6"/>
          </a:solidFill>
        </a:fill>
      </a:tcStyle>
    </a:wholeTbl>
    <a:band1H>
      <a:tcTxStyle/>
      <a:tcStyle>
        <a:fill>
          <a:solidFill>
            <a:srgbClr val="CACACA"/>
          </a:solidFill>
        </a:fill>
      </a:tcStyle>
    </a:band1H>
    <a:band2H>
      <a:tcTxStyle/>
    </a:band2H>
    <a:band1V>
      <a:tcTxStyle/>
      <a:tcStyle>
        <a:fill>
          <a:solidFill>
            <a:srgbClr val="CACACA"/>
          </a:solidFill>
        </a:fill>
      </a:tcStyle>
    </a:band1V>
    <a:band2V>
      <a:tcTxStyle/>
    </a:band2V>
    <a:lastCol>
      <a:tcTxStyle b="on" i="off">
        <a:font>
          <a:latin typeface="Arial"/>
          <a:ea typeface="Arial"/>
          <a:cs typeface="Arial"/>
        </a:font>
        <a:schemeClr val="lt1"/>
      </a:tcTxStyle>
      <a:tcStyle>
        <a:fill>
          <a:solidFill>
            <a:schemeClr val="dk1"/>
          </a:solidFill>
        </a:fill>
      </a:tcStyle>
    </a:lastCol>
    <a:firstCol>
      <a:tcTxStyle b="on" i="off">
        <a:font>
          <a:latin typeface="Arial"/>
          <a:ea typeface="Arial"/>
          <a:cs typeface="Arial"/>
        </a:font>
        <a:schemeClr val="lt1"/>
      </a:tcTxStyle>
      <a:tcStyle>
        <a:fill>
          <a:solidFill>
            <a:schemeClr val="dk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dk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dk1"/>
          </a:solidFill>
        </a:fill>
      </a:tcStyle>
    </a:firstRow>
    <a:neCell>
      <a:tcTxStyle/>
    </a:neCell>
    <a:nwCell>
      <a:tcTxStyle/>
    </a:nwCell>
  </a:tblStyle>
  <a:tblStyle styleId="{48BC0F20-368B-492C-9E7F-5F60FC6D6666}"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7E7"/>
          </a:solidFill>
        </a:fill>
      </a:tcStyle>
    </a:wholeTbl>
    <a:band1H>
      <a:tcTxStyle/>
      <a:tcStyle>
        <a:fill>
          <a:solidFill>
            <a:srgbClr val="CBCBCB"/>
          </a:solidFill>
        </a:fill>
      </a:tcStyle>
    </a:band1H>
    <a:band2H>
      <a:tcTxStyle/>
    </a:band2H>
    <a:band1V>
      <a:tcTxStyle/>
      <a:tcStyle>
        <a:fill>
          <a:solidFill>
            <a:srgbClr val="CBCBCB"/>
          </a:solidFill>
        </a:fill>
      </a:tcStyle>
    </a:band1V>
    <a:band2V>
      <a:tcTxStyle/>
    </a:band2V>
    <a:lastCol>
      <a:tcTxStyle b="on" i="off">
        <a:font>
          <a:latin typeface="Arial"/>
          <a:ea typeface="Arial"/>
          <a:cs typeface="Arial"/>
        </a:font>
        <a:schemeClr val="lt1"/>
      </a:tcTxStyle>
      <a:tcStyle>
        <a:fill>
          <a:solidFill>
            <a:schemeClr val="accent2"/>
          </a:solidFill>
        </a:fill>
      </a:tcStyle>
    </a:lastCol>
    <a:firstCol>
      <a:tcTxStyle b="on" i="off">
        <a:font>
          <a:latin typeface="Arial"/>
          <a:ea typeface="Arial"/>
          <a:cs typeface="Arial"/>
        </a:font>
        <a:schemeClr val="lt1"/>
      </a:tcTxStyle>
      <a:tcStyle>
        <a:fill>
          <a:solidFill>
            <a:schemeClr val="accent2"/>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regular.fntdata"/><Relationship Id="rId20" Type="http://schemas.openxmlformats.org/officeDocument/2006/relationships/slide" Target="slides/slide14.xml"/><Relationship Id="rId42" Type="http://schemas.openxmlformats.org/officeDocument/2006/relationships/font" Target="fonts/OpenSans-italic.fntdata"/><Relationship Id="rId41" Type="http://schemas.openxmlformats.org/officeDocument/2006/relationships/font" Target="fonts/OpenSans-bold.fntdata"/><Relationship Id="rId22" Type="http://schemas.openxmlformats.org/officeDocument/2006/relationships/slide" Target="slides/slide16.xml"/><Relationship Id="rId44" Type="http://customschemas.google.com/relationships/presentationmetadata" Target="metadata"/><Relationship Id="rId21" Type="http://schemas.openxmlformats.org/officeDocument/2006/relationships/slide" Target="slides/slide15.xml"/><Relationship Id="rId43" Type="http://schemas.openxmlformats.org/officeDocument/2006/relationships/font" Target="fonts/OpenSans-bold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OpenSansMedium-bold.fntdata"/><Relationship Id="rId14" Type="http://schemas.openxmlformats.org/officeDocument/2006/relationships/slide" Target="slides/slide8.xml"/><Relationship Id="rId36" Type="http://schemas.openxmlformats.org/officeDocument/2006/relationships/font" Target="fonts/OpenSansMedium-regular.fntdata"/><Relationship Id="rId17" Type="http://schemas.openxmlformats.org/officeDocument/2006/relationships/slide" Target="slides/slide11.xml"/><Relationship Id="rId39" Type="http://schemas.openxmlformats.org/officeDocument/2006/relationships/font" Target="fonts/OpenSansMedium-boldItalic.fntdata"/><Relationship Id="rId16" Type="http://schemas.openxmlformats.org/officeDocument/2006/relationships/slide" Target="slides/slide10.xml"/><Relationship Id="rId38" Type="http://schemas.openxmlformats.org/officeDocument/2006/relationships/font" Target="fonts/OpenSansMedium-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haros.nl/kennisbank/richtlijn-omgaan-met-taalbarrieres-in-zorg-en-sociaal-domein/"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sbds.tno.nl/vgv-tool/"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sz="1200">
                <a:solidFill>
                  <a:schemeClr val="dk1"/>
                </a:solidFill>
                <a:latin typeface="Arial"/>
                <a:ea typeface="Arial"/>
                <a:cs typeface="Arial"/>
                <a:sym typeface="Arial"/>
              </a:rPr>
              <a:t>Het eerste aanknopingspunt om alert te zijn op een mogelijk risico op VGV is het herkomstland van de ouders. Op basis van nieuwe literatuur is de lijst met landen waar een reëel risico is op VGV,  met enkele landen uitgebreid ten opzichte van welke in het standpunt werden vernoemd. </a:t>
            </a:r>
            <a:r>
              <a:rPr lang="en-US"/>
              <a:t>Herkomstland van de ouders is nooit de enige reden om risico aanwezig in te schatten. </a:t>
            </a:r>
            <a:endParaRPr/>
          </a:p>
          <a:p>
            <a:pPr indent="-228600" lvl="0" marL="45720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Kwaliteit en kwantiteit van bestaande literatuur is in afstemming met de werkgroep 5 landen toegevoegd aan de lijst met prevalentielanden. </a:t>
            </a:r>
            <a:endParaRPr/>
          </a:p>
          <a:p>
            <a:pPr indent="0" lvl="0" marL="158750" rtl="0" algn="l">
              <a:lnSpc>
                <a:spcPct val="100000"/>
              </a:lnSpc>
              <a:spcBef>
                <a:spcPts val="0"/>
              </a:spcBef>
              <a:spcAft>
                <a:spcPts val="0"/>
              </a:spcAft>
              <a:buSzPts val="1100"/>
              <a:buNone/>
            </a:pPr>
            <a:r>
              <a:t/>
            </a:r>
            <a:endParaRPr/>
          </a:p>
        </p:txBody>
      </p:sp>
      <p:sp>
        <p:nvSpPr>
          <p:cNvPr id="161" name="Google Shape;161;p1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179" name="Google Shape;179;p1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E-learning: wordt momenteel herzien </a:t>
            </a:r>
            <a:endParaRPr/>
          </a:p>
        </p:txBody>
      </p:sp>
      <p:sp>
        <p:nvSpPr>
          <p:cNvPr id="194" name="Google Shape;194;p1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b="0"/>
          </a:p>
        </p:txBody>
      </p:sp>
      <p:sp>
        <p:nvSpPr>
          <p:cNvPr id="205" name="Google Shape;205;p1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214" name="Google Shape;214;p1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u="sng">
                <a:solidFill>
                  <a:schemeClr val="hlink"/>
                </a:solidFill>
                <a:hlinkClick r:id="rId2"/>
              </a:rPr>
              <a:t>Richtlijn 'Omgaan met taalbarrières in de zorg en het sociaal domein' - Pharos</a:t>
            </a:r>
            <a:endParaRPr/>
          </a:p>
        </p:txBody>
      </p:sp>
      <p:sp>
        <p:nvSpPr>
          <p:cNvPr id="223" name="Google Shape;223;p1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234" name="Google Shape;234;p1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
        <p:nvSpPr>
          <p:cNvPr id="242" name="Google Shape;242;p1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Link naar stand-alone versie van de slimme richtlijn module:  </a:t>
            </a:r>
            <a:r>
              <a:rPr lang="en-US" u="sng">
                <a:solidFill>
                  <a:schemeClr val="hlink"/>
                </a:solidFill>
                <a:hlinkClick r:id="rId2"/>
              </a:rPr>
              <a:t>Gespreksondersteuning VGV</a:t>
            </a:r>
            <a:endParaRPr/>
          </a:p>
        </p:txBody>
      </p:sp>
      <p:sp>
        <p:nvSpPr>
          <p:cNvPr id="249" name="Google Shape;249;p1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259" name="Google Shape;259;p2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01600" lvl="0" marL="171450" rtl="0" algn="l">
              <a:lnSpc>
                <a:spcPct val="100000"/>
              </a:lnSpc>
              <a:spcBef>
                <a:spcPts val="0"/>
              </a:spcBef>
              <a:spcAft>
                <a:spcPts val="0"/>
              </a:spcAft>
              <a:buSzPts val="1100"/>
              <a:buNone/>
            </a:pPr>
            <a:r>
              <a:t/>
            </a:r>
            <a:endParaRPr>
              <a:highlight>
                <a:srgbClr val="FFFFFF"/>
              </a:highlight>
            </a:endParaRPr>
          </a:p>
          <a:p>
            <a:pPr indent="-101600" lvl="0" marL="171450" rtl="0" algn="l">
              <a:lnSpc>
                <a:spcPct val="100000"/>
              </a:lnSpc>
              <a:spcBef>
                <a:spcPts val="0"/>
              </a:spcBef>
              <a:spcAft>
                <a:spcPts val="0"/>
              </a:spcAft>
              <a:buSzPts val="1100"/>
              <a:buNone/>
            </a:pPr>
            <a:r>
              <a:t/>
            </a:r>
            <a:endParaRPr>
              <a:highlight>
                <a:srgbClr val="FFFFFF"/>
              </a:highligh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None/>
            </a:pPr>
            <a:r>
              <a:t/>
            </a:r>
            <a:endParaRPr>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71450" lvl="0" marL="330200" rtl="0" algn="l">
              <a:lnSpc>
                <a:spcPct val="100000"/>
              </a:lnSpc>
              <a:spcBef>
                <a:spcPts val="0"/>
              </a:spcBef>
              <a:spcAft>
                <a:spcPts val="0"/>
              </a:spcAft>
              <a:buSzPts val="1100"/>
              <a:buChar char="●"/>
            </a:pPr>
            <a:r>
              <a:rPr lang="en-US">
                <a:latin typeface="Calibri"/>
                <a:ea typeface="Calibri"/>
                <a:cs typeface="Calibri"/>
                <a:sym typeface="Calibri"/>
              </a:rPr>
              <a:t>Oproepen om goed te registreren en aan te geven in dossier. Ook voor andere collega's die VGV later bespreken </a:t>
            </a:r>
            <a:endParaRPr/>
          </a:p>
          <a:p>
            <a:pPr indent="-171450" lvl="0" marL="330200" rtl="0" algn="l">
              <a:lnSpc>
                <a:spcPct val="100000"/>
              </a:lnSpc>
              <a:spcBef>
                <a:spcPts val="0"/>
              </a:spcBef>
              <a:spcAft>
                <a:spcPts val="0"/>
              </a:spcAft>
              <a:buSzPts val="1100"/>
              <a:buChar char="●"/>
            </a:pPr>
            <a:r>
              <a:rPr lang="en-US">
                <a:latin typeface="Calibri"/>
                <a:ea typeface="Calibri"/>
                <a:cs typeface="Calibri"/>
                <a:sym typeface="Calibri"/>
              </a:rPr>
              <a:t>Stap 1 meldcode is het signaleren. Belangrijk om risicofactoren en signalen uit elkaar te trekken. </a:t>
            </a:r>
            <a:endParaRPr/>
          </a:p>
          <a:p>
            <a:pPr indent="-298450" lvl="1" marL="914400" rtl="0" algn="l">
              <a:lnSpc>
                <a:spcPct val="100000"/>
              </a:lnSpc>
              <a:spcBef>
                <a:spcPts val="0"/>
              </a:spcBef>
              <a:spcAft>
                <a:spcPts val="0"/>
              </a:spcAft>
              <a:buSzPts val="1100"/>
              <a:buChar char="○"/>
            </a:pPr>
            <a:r>
              <a:rPr lang="en-US">
                <a:latin typeface="Calibri"/>
                <a:ea typeface="Calibri"/>
                <a:cs typeface="Calibri"/>
                <a:sym typeface="Calibri"/>
              </a:rPr>
              <a:t>Risicofactoren zijn omstandigheden of bepaalde kenmerken die de kans op VGV vergroten. Een signaal is een concreet teken dat er mogelijk iets aan de hand is (moeder geeft aan zich moeilijk uit te kunnen spreken tegen VGV)</a:t>
            </a:r>
            <a:endParaRPr/>
          </a:p>
          <a:p>
            <a:pPr indent="-101600" lvl="0" marL="330200" rtl="0" algn="l">
              <a:lnSpc>
                <a:spcPct val="100000"/>
              </a:lnSpc>
              <a:spcBef>
                <a:spcPts val="0"/>
              </a:spcBef>
              <a:spcAft>
                <a:spcPts val="0"/>
              </a:spcAft>
              <a:buSzPts val="1100"/>
              <a:buNone/>
            </a:pPr>
            <a:r>
              <a:t/>
            </a:r>
            <a:endParaRPr/>
          </a:p>
          <a:p>
            <a:pPr indent="-101600" lvl="0" marL="330200" rtl="0" algn="l">
              <a:lnSpc>
                <a:spcPct val="100000"/>
              </a:lnSpc>
              <a:spcBef>
                <a:spcPts val="0"/>
              </a:spcBef>
              <a:spcAft>
                <a:spcPts val="0"/>
              </a:spcAft>
              <a:buSzPts val="1100"/>
              <a:buNone/>
            </a:pPr>
            <a:r>
              <a:t/>
            </a:r>
            <a:endParaRPr>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15900" lvl="0" marL="285750" rtl="0" algn="l">
              <a:lnSpc>
                <a:spcPct val="100000"/>
              </a:lnSpc>
              <a:spcBef>
                <a:spcPts val="0"/>
              </a:spcBef>
              <a:spcAft>
                <a:spcPts val="0"/>
              </a:spcAft>
              <a:buSzPts val="1100"/>
              <a:buNone/>
            </a:pPr>
            <a:r>
              <a:t/>
            </a:r>
            <a:endParaRPr>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lang="en-US"/>
              <a:t>Schatting op basis van extrapolatie methode.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a:p>
          <a:p>
            <a:pPr indent="0" lvl="0" marL="0" marR="0" rtl="0" algn="l">
              <a:lnSpc>
                <a:spcPct val="100000"/>
              </a:lnSpc>
              <a:spcBef>
                <a:spcPts val="0"/>
              </a:spcBef>
              <a:spcAft>
                <a:spcPts val="0"/>
              </a:spcAft>
              <a:buClr>
                <a:srgbClr val="000000"/>
              </a:buClr>
              <a:buSzPts val="1200"/>
              <a:buFont typeface="Arial"/>
              <a:buNone/>
            </a:pPr>
            <a:r>
              <a:t/>
            </a:r>
            <a:endParaRPr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sz="12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a:p>
        </p:txBody>
      </p:sp>
      <p:sp>
        <p:nvSpPr>
          <p:cNvPr id="153" name="Google Shape;153;p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van de presentatie" type="title">
  <p:cSld name="TITLE">
    <p:spTree>
      <p:nvGrpSpPr>
        <p:cNvPr id="10" name="Shape 10"/>
        <p:cNvGrpSpPr/>
        <p:nvPr/>
      </p:nvGrpSpPr>
      <p:grpSpPr>
        <a:xfrm>
          <a:off x="0" y="0"/>
          <a:ext cx="0" cy="0"/>
          <a:chOff x="0" y="0"/>
          <a:chExt cx="0" cy="0"/>
        </a:xfrm>
      </p:grpSpPr>
      <p:sp>
        <p:nvSpPr>
          <p:cNvPr id="11" name="Google Shape;11;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 name="Google Shape;12;p31"/>
          <p:cNvSpPr txBox="1"/>
          <p:nvPr>
            <p:ph type="title"/>
          </p:nvPr>
        </p:nvSpPr>
        <p:spPr>
          <a:xfrm>
            <a:off x="311700" y="479675"/>
            <a:ext cx="3796500" cy="1265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 name="Google Shape;13;p31"/>
          <p:cNvSpPr txBox="1"/>
          <p:nvPr>
            <p:ph idx="1" type="subTitle"/>
          </p:nvPr>
        </p:nvSpPr>
        <p:spPr>
          <a:xfrm>
            <a:off x="311700" y="1745375"/>
            <a:ext cx="3633600" cy="8754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SzPts val="1800"/>
              <a:buNone/>
              <a:defRPr sz="1800"/>
            </a:lvl1pPr>
            <a:lvl2pPr lvl="1" algn="l">
              <a:lnSpc>
                <a:spcPct val="115000"/>
              </a:lnSpc>
              <a:spcBef>
                <a:spcPts val="0"/>
              </a:spcBef>
              <a:spcAft>
                <a:spcPts val="0"/>
              </a:spcAft>
              <a:buSzPts val="16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pic>
        <p:nvPicPr>
          <p:cNvPr id="14" name="Google Shape;14;p31"/>
          <p:cNvPicPr preferRelativeResize="0"/>
          <p:nvPr/>
        </p:nvPicPr>
        <p:blipFill rotWithShape="1">
          <a:blip r:embed="rId2">
            <a:alphaModFix/>
          </a:blip>
          <a:srcRect b="0" l="0" r="0" t="0"/>
          <a:stretch/>
        </p:blipFill>
        <p:spPr>
          <a:xfrm>
            <a:off x="421875" y="3766065"/>
            <a:ext cx="3226400" cy="709550"/>
          </a:xfrm>
          <a:prstGeom prst="rect">
            <a:avLst/>
          </a:prstGeom>
          <a:noFill/>
          <a:ln>
            <a:noFill/>
          </a:ln>
        </p:spPr>
      </p:pic>
      <p:sp>
        <p:nvSpPr>
          <p:cNvPr id="15" name="Google Shape;15;p31"/>
          <p:cNvSpPr/>
          <p:nvPr>
            <p:ph idx="2" type="pic"/>
          </p:nvPr>
        </p:nvSpPr>
        <p:spPr>
          <a:xfrm>
            <a:off x="4271425" y="418125"/>
            <a:ext cx="4693500" cy="4057500"/>
          </a:xfrm>
          <a:prstGeom prst="roundRect">
            <a:avLst>
              <a:gd fmla="val 16667" name="adj"/>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ge tekst - foto links">
  <p:cSld name="TITLE_AND_BODY_1">
    <p:spTree>
      <p:nvGrpSpPr>
        <p:cNvPr id="50" name="Shape 50"/>
        <p:cNvGrpSpPr/>
        <p:nvPr/>
      </p:nvGrpSpPr>
      <p:grpSpPr>
        <a:xfrm>
          <a:off x="0" y="0"/>
          <a:ext cx="0" cy="0"/>
          <a:chOff x="0" y="0"/>
          <a:chExt cx="0" cy="0"/>
        </a:xfrm>
      </p:grpSpPr>
      <p:sp>
        <p:nvSpPr>
          <p:cNvPr id="51" name="Google Shape;51;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2" name="Google Shape;52;p40"/>
          <p:cNvSpPr/>
          <p:nvPr>
            <p:ph idx="2" type="pic"/>
          </p:nvPr>
        </p:nvSpPr>
        <p:spPr>
          <a:xfrm>
            <a:off x="602175" y="961425"/>
            <a:ext cx="3456900" cy="2988600"/>
          </a:xfrm>
          <a:prstGeom prst="roundRect">
            <a:avLst>
              <a:gd fmla="val 16667" name="adj"/>
            </a:avLst>
          </a:prstGeom>
          <a:noFill/>
          <a:ln>
            <a:noFill/>
          </a:ln>
        </p:spPr>
      </p:sp>
      <p:sp>
        <p:nvSpPr>
          <p:cNvPr id="53" name="Google Shape;53;p40"/>
          <p:cNvSpPr txBox="1"/>
          <p:nvPr>
            <p:ph type="title"/>
          </p:nvPr>
        </p:nvSpPr>
        <p:spPr>
          <a:xfrm>
            <a:off x="4667500" y="616588"/>
            <a:ext cx="3796500" cy="1265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 name="Google Shape;54;p40"/>
          <p:cNvSpPr txBox="1"/>
          <p:nvPr>
            <p:ph idx="1" type="body"/>
          </p:nvPr>
        </p:nvSpPr>
        <p:spPr>
          <a:xfrm>
            <a:off x="4667500" y="1985613"/>
            <a:ext cx="4060500" cy="2719800"/>
          </a:xfrm>
          <a:prstGeom prst="rect">
            <a:avLst/>
          </a:prstGeom>
          <a:noFill/>
          <a:ln>
            <a:noFill/>
          </a:ln>
        </p:spPr>
        <p:txBody>
          <a:bodyPr anchorCtr="0" anchor="t" bIns="91425" lIns="91425" spcFirstLastPara="1" rIns="91425" wrap="square" tIns="91425">
            <a:normAutofit/>
          </a:bodyPr>
          <a:lstStyle>
            <a:lvl1pPr indent="-355600" lvl="0" marL="457200" algn="l">
              <a:lnSpc>
                <a:spcPct val="115000"/>
              </a:lnSpc>
              <a:spcBef>
                <a:spcPts val="0"/>
              </a:spcBef>
              <a:spcAft>
                <a:spcPts val="0"/>
              </a:spcAft>
              <a:buSzPts val="2000"/>
              <a:buChar char="●"/>
              <a:defRPr/>
            </a:lvl1pPr>
            <a:lvl2pPr indent="-330200" lvl="1" marL="914400" algn="l">
              <a:lnSpc>
                <a:spcPct val="115000"/>
              </a:lnSpc>
              <a:spcBef>
                <a:spcPts val="0"/>
              </a:spcBef>
              <a:spcAft>
                <a:spcPts val="0"/>
              </a:spcAft>
              <a:buSzPts val="16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met foto">
  <p:cSld name="ONE_COLUMN_TEXT">
    <p:spTree>
      <p:nvGrpSpPr>
        <p:cNvPr id="55" name="Shape 55"/>
        <p:cNvGrpSpPr/>
        <p:nvPr/>
      </p:nvGrpSpPr>
      <p:grpSpPr>
        <a:xfrm>
          <a:off x="0" y="0"/>
          <a:ext cx="0" cy="0"/>
          <a:chOff x="0" y="0"/>
          <a:chExt cx="0" cy="0"/>
        </a:xfrm>
      </p:grpSpPr>
      <p:sp>
        <p:nvSpPr>
          <p:cNvPr id="56" name="Google Shape;56;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7" name="Google Shape;57;p41"/>
          <p:cNvSpPr/>
          <p:nvPr/>
        </p:nvSpPr>
        <p:spPr>
          <a:xfrm>
            <a:off x="1219050" y="644600"/>
            <a:ext cx="6705900" cy="3511800"/>
          </a:xfrm>
          <a:prstGeom prst="roundRect">
            <a:avLst>
              <a:gd fmla="val 16667" name="adj"/>
            </a:avLst>
          </a:prstGeom>
          <a:solidFill>
            <a:srgbClr val="EEEEEE"/>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41"/>
          <p:cNvSpPr/>
          <p:nvPr>
            <p:ph idx="2" type="pic"/>
          </p:nvPr>
        </p:nvSpPr>
        <p:spPr>
          <a:xfrm>
            <a:off x="1784200" y="1494350"/>
            <a:ext cx="1812300" cy="1812300"/>
          </a:xfrm>
          <a:prstGeom prst="roundRect">
            <a:avLst>
              <a:gd fmla="val 16667" name="adj"/>
            </a:avLst>
          </a:prstGeom>
          <a:noFill/>
          <a:ln>
            <a:noFill/>
          </a:ln>
        </p:spPr>
      </p:sp>
      <p:sp>
        <p:nvSpPr>
          <p:cNvPr id="59" name="Google Shape;59;p41"/>
          <p:cNvSpPr txBox="1"/>
          <p:nvPr>
            <p:ph type="title"/>
          </p:nvPr>
        </p:nvSpPr>
        <p:spPr>
          <a:xfrm>
            <a:off x="3855400" y="1767638"/>
            <a:ext cx="3796500" cy="1265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zonder beeld">
  <p:cSld name="MAIN_POINT">
    <p:spTree>
      <p:nvGrpSpPr>
        <p:cNvPr id="60" name="Shape 60"/>
        <p:cNvGrpSpPr/>
        <p:nvPr/>
      </p:nvGrpSpPr>
      <p:grpSpPr>
        <a:xfrm>
          <a:off x="0" y="0"/>
          <a:ext cx="0" cy="0"/>
          <a:chOff x="0" y="0"/>
          <a:chExt cx="0" cy="0"/>
        </a:xfrm>
      </p:grpSpPr>
      <p:sp>
        <p:nvSpPr>
          <p:cNvPr id="61" name="Google Shape;61;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2" name="Google Shape;62;p42"/>
          <p:cNvSpPr/>
          <p:nvPr/>
        </p:nvSpPr>
        <p:spPr>
          <a:xfrm>
            <a:off x="1219050" y="644600"/>
            <a:ext cx="6705900" cy="3511800"/>
          </a:xfrm>
          <a:prstGeom prst="roundRect">
            <a:avLst>
              <a:gd fmla="val 16667" name="adj"/>
            </a:avLst>
          </a:prstGeom>
          <a:solidFill>
            <a:srgbClr val="EEEEEE"/>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42"/>
          <p:cNvSpPr txBox="1"/>
          <p:nvPr>
            <p:ph type="title"/>
          </p:nvPr>
        </p:nvSpPr>
        <p:spPr>
          <a:xfrm>
            <a:off x="2673750" y="1767638"/>
            <a:ext cx="3796500" cy="1265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ersquote - betrokken">
  <p:cSld name="SECTION_TITLE_AND_DESCRIPTION">
    <p:spTree>
      <p:nvGrpSpPr>
        <p:cNvPr id="64" name="Shape 64"/>
        <p:cNvGrpSpPr/>
        <p:nvPr/>
      </p:nvGrpSpPr>
      <p:grpSpPr>
        <a:xfrm>
          <a:off x="0" y="0"/>
          <a:ext cx="0" cy="0"/>
          <a:chOff x="0" y="0"/>
          <a:chExt cx="0" cy="0"/>
        </a:xfrm>
      </p:grpSpPr>
      <p:sp>
        <p:nvSpPr>
          <p:cNvPr id="65" name="Google Shape;65;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66" name="Google Shape;66;p43"/>
          <p:cNvPicPr preferRelativeResize="0"/>
          <p:nvPr/>
        </p:nvPicPr>
        <p:blipFill rotWithShape="1">
          <a:blip r:embed="rId2">
            <a:alphaModFix/>
          </a:blip>
          <a:srcRect b="7140" l="0" r="0" t="0"/>
          <a:stretch/>
        </p:blipFill>
        <p:spPr>
          <a:xfrm>
            <a:off x="0" y="5449"/>
            <a:ext cx="9144049" cy="4776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ersquote - vooruitkomen">
  <p:cSld name="CAPTION_ONLY">
    <p:spTree>
      <p:nvGrpSpPr>
        <p:cNvPr id="67" name="Shape 67"/>
        <p:cNvGrpSpPr/>
        <p:nvPr/>
      </p:nvGrpSpPr>
      <p:grpSpPr>
        <a:xfrm>
          <a:off x="0" y="0"/>
          <a:ext cx="0" cy="0"/>
          <a:chOff x="0" y="0"/>
          <a:chExt cx="0" cy="0"/>
        </a:xfrm>
      </p:grpSpPr>
      <p:sp>
        <p:nvSpPr>
          <p:cNvPr id="68" name="Google Shape;68;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69" name="Google Shape;69;p44"/>
          <p:cNvPicPr preferRelativeResize="0"/>
          <p:nvPr/>
        </p:nvPicPr>
        <p:blipFill rotWithShape="1">
          <a:blip r:embed="rId2">
            <a:alphaModFix/>
          </a:blip>
          <a:srcRect b="7876" l="0" r="0" t="0"/>
          <a:stretch/>
        </p:blipFill>
        <p:spPr>
          <a:xfrm>
            <a:off x="-118925" y="-66900"/>
            <a:ext cx="9357102" cy="484875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ersquote - omgeven">
  <p:cSld name="BIG_NUMBER">
    <p:spTree>
      <p:nvGrpSpPr>
        <p:cNvPr id="70" name="Shape 70"/>
        <p:cNvGrpSpPr/>
        <p:nvPr/>
      </p:nvGrpSpPr>
      <p:grpSpPr>
        <a:xfrm>
          <a:off x="0" y="0"/>
          <a:ext cx="0" cy="0"/>
          <a:chOff x="0" y="0"/>
          <a:chExt cx="0" cy="0"/>
        </a:xfrm>
      </p:grpSpPr>
      <p:sp>
        <p:nvSpPr>
          <p:cNvPr id="71" name="Google Shape;71;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72" name="Google Shape;72;p45"/>
          <p:cNvPicPr preferRelativeResize="0"/>
          <p:nvPr/>
        </p:nvPicPr>
        <p:blipFill rotWithShape="1">
          <a:blip r:embed="rId2">
            <a:alphaModFix/>
          </a:blip>
          <a:srcRect b="7902" l="0" r="0" t="0"/>
          <a:stretch/>
        </p:blipFill>
        <p:spPr>
          <a:xfrm>
            <a:off x="-99100" y="-55750"/>
            <a:ext cx="9337277" cy="48375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ersquote - op kennis terugvallen 1">
  <p:cSld name="BIG_NUMBER_1_1">
    <p:spTree>
      <p:nvGrpSpPr>
        <p:cNvPr id="73" name="Shape 73"/>
        <p:cNvGrpSpPr/>
        <p:nvPr/>
      </p:nvGrpSpPr>
      <p:grpSpPr>
        <a:xfrm>
          <a:off x="0" y="0"/>
          <a:ext cx="0" cy="0"/>
          <a:chOff x="0" y="0"/>
          <a:chExt cx="0" cy="0"/>
        </a:xfrm>
      </p:grpSpPr>
      <p:pic>
        <p:nvPicPr>
          <p:cNvPr id="74" name="Google Shape;74;p46" title="Koersquote - Op kennis terugvallen (2).png"/>
          <p:cNvPicPr preferRelativeResize="0"/>
          <p:nvPr/>
        </p:nvPicPr>
        <p:blipFill rotWithShape="1">
          <a:blip r:embed="rId2">
            <a:alphaModFix/>
          </a:blip>
          <a:srcRect b="8054" l="0" r="0" t="0"/>
          <a:stretch/>
        </p:blipFill>
        <p:spPr>
          <a:xfrm>
            <a:off x="-145475" y="-52950"/>
            <a:ext cx="9347525" cy="4834801"/>
          </a:xfrm>
          <a:prstGeom prst="rect">
            <a:avLst/>
          </a:prstGeom>
          <a:noFill/>
          <a:ln>
            <a:noFill/>
          </a:ln>
        </p:spPr>
      </p:pic>
      <p:sp>
        <p:nvSpPr>
          <p:cNvPr id="75" name="Google Shape;75;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rechts - groot beeld" type="blank">
  <p:cSld name="BLANK">
    <p:spTree>
      <p:nvGrpSpPr>
        <p:cNvPr id="76" name="Shape 76"/>
        <p:cNvGrpSpPr/>
        <p:nvPr/>
      </p:nvGrpSpPr>
      <p:grpSpPr>
        <a:xfrm>
          <a:off x="0" y="0"/>
          <a:ext cx="0" cy="0"/>
          <a:chOff x="0" y="0"/>
          <a:chExt cx="0" cy="0"/>
        </a:xfrm>
      </p:grpSpPr>
      <p:sp>
        <p:nvSpPr>
          <p:cNvPr id="77" name="Google Shape;77;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8" name="Google Shape;78;p47"/>
          <p:cNvSpPr/>
          <p:nvPr/>
        </p:nvSpPr>
        <p:spPr>
          <a:xfrm>
            <a:off x="179300" y="527325"/>
            <a:ext cx="4461300" cy="38391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Medium"/>
              <a:ea typeface="Open Sans Medium"/>
              <a:cs typeface="Open Sans Medium"/>
              <a:sym typeface="Open Sans Medium"/>
            </a:endParaRPr>
          </a:p>
        </p:txBody>
      </p:sp>
      <p:sp>
        <p:nvSpPr>
          <p:cNvPr id="79" name="Google Shape;79;p47"/>
          <p:cNvSpPr txBox="1"/>
          <p:nvPr>
            <p:ph type="title"/>
          </p:nvPr>
        </p:nvSpPr>
        <p:spPr>
          <a:xfrm>
            <a:off x="5157325" y="688063"/>
            <a:ext cx="3372600" cy="1126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0" name="Google Shape;80;p47"/>
          <p:cNvSpPr txBox="1"/>
          <p:nvPr>
            <p:ph idx="1" type="body"/>
          </p:nvPr>
        </p:nvSpPr>
        <p:spPr>
          <a:xfrm>
            <a:off x="5157325" y="1985087"/>
            <a:ext cx="3606900" cy="2220600"/>
          </a:xfrm>
          <a:prstGeom prst="rect">
            <a:avLst/>
          </a:prstGeom>
          <a:noFill/>
          <a:ln>
            <a:noFill/>
          </a:ln>
        </p:spPr>
        <p:txBody>
          <a:bodyPr anchorCtr="0" anchor="t" bIns="91425" lIns="91425" spcFirstLastPara="1" rIns="91425" wrap="square" tIns="91425">
            <a:normAutofit/>
          </a:bodyPr>
          <a:lstStyle>
            <a:lvl1pPr indent="-355600" lvl="0" marL="457200" algn="l">
              <a:lnSpc>
                <a:spcPct val="115000"/>
              </a:lnSpc>
              <a:spcBef>
                <a:spcPts val="0"/>
              </a:spcBef>
              <a:spcAft>
                <a:spcPts val="0"/>
              </a:spcAft>
              <a:buClr>
                <a:srgbClr val="758C9A"/>
              </a:buClr>
              <a:buSzPts val="2000"/>
              <a:buChar char="●"/>
              <a:defRPr>
                <a:solidFill>
                  <a:srgbClr val="758C9A"/>
                </a:solidFill>
              </a:defRPr>
            </a:lvl1pPr>
            <a:lvl2pPr indent="-330200" lvl="1" marL="914400" algn="l">
              <a:lnSpc>
                <a:spcPct val="115000"/>
              </a:lnSpc>
              <a:spcBef>
                <a:spcPts val="0"/>
              </a:spcBef>
              <a:spcAft>
                <a:spcPts val="0"/>
              </a:spcAft>
              <a:buClr>
                <a:srgbClr val="758C9A"/>
              </a:buClr>
              <a:buSzPts val="1600"/>
              <a:buChar char="○"/>
              <a:defRPr>
                <a:solidFill>
                  <a:srgbClr val="758C9A"/>
                </a:solidFill>
              </a:defRPr>
            </a:lvl2pPr>
            <a:lvl3pPr indent="-317500" lvl="2" marL="1371600" algn="l">
              <a:lnSpc>
                <a:spcPct val="115000"/>
              </a:lnSpc>
              <a:spcBef>
                <a:spcPts val="0"/>
              </a:spcBef>
              <a:spcAft>
                <a:spcPts val="0"/>
              </a:spcAft>
              <a:buClr>
                <a:srgbClr val="758C9A"/>
              </a:buClr>
              <a:buSzPts val="1400"/>
              <a:buChar char="■"/>
              <a:defRPr>
                <a:solidFill>
                  <a:srgbClr val="758C9A"/>
                </a:solidFill>
              </a:defRPr>
            </a:lvl3pPr>
            <a:lvl4pPr indent="-317500" lvl="3" marL="1828800" algn="l">
              <a:lnSpc>
                <a:spcPct val="115000"/>
              </a:lnSpc>
              <a:spcBef>
                <a:spcPts val="0"/>
              </a:spcBef>
              <a:spcAft>
                <a:spcPts val="0"/>
              </a:spcAft>
              <a:buClr>
                <a:srgbClr val="758C9A"/>
              </a:buClr>
              <a:buSzPts val="1400"/>
              <a:buChar char="●"/>
              <a:defRPr>
                <a:solidFill>
                  <a:srgbClr val="758C9A"/>
                </a:solidFill>
              </a:defRPr>
            </a:lvl4pPr>
            <a:lvl5pPr indent="-317500" lvl="4" marL="2286000" algn="l">
              <a:lnSpc>
                <a:spcPct val="115000"/>
              </a:lnSpc>
              <a:spcBef>
                <a:spcPts val="0"/>
              </a:spcBef>
              <a:spcAft>
                <a:spcPts val="0"/>
              </a:spcAft>
              <a:buClr>
                <a:srgbClr val="758C9A"/>
              </a:buClr>
              <a:buSzPts val="1400"/>
              <a:buChar char="○"/>
              <a:defRPr>
                <a:solidFill>
                  <a:srgbClr val="758C9A"/>
                </a:solidFill>
              </a:defRPr>
            </a:lvl5pPr>
            <a:lvl6pPr indent="-317500" lvl="5" marL="2743200" algn="l">
              <a:lnSpc>
                <a:spcPct val="115000"/>
              </a:lnSpc>
              <a:spcBef>
                <a:spcPts val="0"/>
              </a:spcBef>
              <a:spcAft>
                <a:spcPts val="0"/>
              </a:spcAft>
              <a:buClr>
                <a:srgbClr val="758C9A"/>
              </a:buClr>
              <a:buSzPts val="1400"/>
              <a:buChar char="■"/>
              <a:defRPr>
                <a:solidFill>
                  <a:srgbClr val="758C9A"/>
                </a:solidFill>
              </a:defRPr>
            </a:lvl6pPr>
            <a:lvl7pPr indent="-317500" lvl="6" marL="3200400" algn="l">
              <a:lnSpc>
                <a:spcPct val="115000"/>
              </a:lnSpc>
              <a:spcBef>
                <a:spcPts val="0"/>
              </a:spcBef>
              <a:spcAft>
                <a:spcPts val="0"/>
              </a:spcAft>
              <a:buClr>
                <a:srgbClr val="758C9A"/>
              </a:buClr>
              <a:buSzPts val="1400"/>
              <a:buChar char="●"/>
              <a:defRPr>
                <a:solidFill>
                  <a:srgbClr val="758C9A"/>
                </a:solidFill>
              </a:defRPr>
            </a:lvl7pPr>
            <a:lvl8pPr indent="-317500" lvl="7" marL="3657600" algn="l">
              <a:lnSpc>
                <a:spcPct val="115000"/>
              </a:lnSpc>
              <a:spcBef>
                <a:spcPts val="0"/>
              </a:spcBef>
              <a:spcAft>
                <a:spcPts val="0"/>
              </a:spcAft>
              <a:buClr>
                <a:srgbClr val="758C9A"/>
              </a:buClr>
              <a:buSzPts val="1400"/>
              <a:buChar char="○"/>
              <a:defRPr>
                <a:solidFill>
                  <a:srgbClr val="758C9A"/>
                </a:solidFill>
              </a:defRPr>
            </a:lvl8pPr>
            <a:lvl9pPr indent="-317500" lvl="8" marL="4114800" algn="l">
              <a:lnSpc>
                <a:spcPct val="115000"/>
              </a:lnSpc>
              <a:spcBef>
                <a:spcPts val="0"/>
              </a:spcBef>
              <a:spcAft>
                <a:spcPts val="0"/>
              </a:spcAft>
              <a:buClr>
                <a:srgbClr val="758C9A"/>
              </a:buClr>
              <a:buSzPts val="1400"/>
              <a:buChar char="■"/>
              <a:defRPr>
                <a:solidFill>
                  <a:srgbClr val="758C9A"/>
                </a:solidFill>
              </a:defRPr>
            </a:lvl9pPr>
          </a:lstStyle>
          <a:p/>
        </p:txBody>
      </p:sp>
      <p:sp>
        <p:nvSpPr>
          <p:cNvPr id="81" name="Google Shape;81;p47"/>
          <p:cNvSpPr/>
          <p:nvPr>
            <p:ph idx="2" type="pic"/>
          </p:nvPr>
        </p:nvSpPr>
        <p:spPr>
          <a:xfrm>
            <a:off x="252900" y="418125"/>
            <a:ext cx="4693500" cy="4057500"/>
          </a:xfrm>
          <a:prstGeom prst="roundRect">
            <a:avLst>
              <a:gd fmla="val 16667" name="adj"/>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links - groot beeld">
  <p:cSld name="BLANK_3">
    <p:spTree>
      <p:nvGrpSpPr>
        <p:cNvPr id="82" name="Shape 82"/>
        <p:cNvGrpSpPr/>
        <p:nvPr/>
      </p:nvGrpSpPr>
      <p:grpSpPr>
        <a:xfrm>
          <a:off x="0" y="0"/>
          <a:ext cx="0" cy="0"/>
          <a:chOff x="0" y="0"/>
          <a:chExt cx="0" cy="0"/>
        </a:xfrm>
      </p:grpSpPr>
      <p:sp>
        <p:nvSpPr>
          <p:cNvPr id="83" name="Google Shape;83;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84" name="Google Shape;84;p48"/>
          <p:cNvSpPr/>
          <p:nvPr/>
        </p:nvSpPr>
        <p:spPr>
          <a:xfrm>
            <a:off x="179300" y="527325"/>
            <a:ext cx="4461300" cy="38391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Medium"/>
              <a:ea typeface="Open Sans Medium"/>
              <a:cs typeface="Open Sans Medium"/>
              <a:sym typeface="Open Sans Medium"/>
            </a:endParaRPr>
          </a:p>
        </p:txBody>
      </p:sp>
      <p:sp>
        <p:nvSpPr>
          <p:cNvPr id="85" name="Google Shape;85;p48"/>
          <p:cNvSpPr txBox="1"/>
          <p:nvPr>
            <p:ph type="title"/>
          </p:nvPr>
        </p:nvSpPr>
        <p:spPr>
          <a:xfrm>
            <a:off x="464050" y="616750"/>
            <a:ext cx="3372600" cy="1126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6" name="Google Shape;86;p48"/>
          <p:cNvSpPr txBox="1"/>
          <p:nvPr>
            <p:ph idx="1" type="body"/>
          </p:nvPr>
        </p:nvSpPr>
        <p:spPr>
          <a:xfrm>
            <a:off x="464050" y="1913775"/>
            <a:ext cx="3606900" cy="2220600"/>
          </a:xfrm>
          <a:prstGeom prst="rect">
            <a:avLst/>
          </a:prstGeom>
          <a:noFill/>
          <a:ln>
            <a:noFill/>
          </a:ln>
        </p:spPr>
        <p:txBody>
          <a:bodyPr anchorCtr="0" anchor="t" bIns="91425" lIns="91425" spcFirstLastPara="1" rIns="91425" wrap="square" tIns="91425">
            <a:normAutofit/>
          </a:bodyPr>
          <a:lstStyle>
            <a:lvl1pPr indent="-355600" lvl="0" marL="457200" algn="l">
              <a:lnSpc>
                <a:spcPct val="115000"/>
              </a:lnSpc>
              <a:spcBef>
                <a:spcPts val="0"/>
              </a:spcBef>
              <a:spcAft>
                <a:spcPts val="0"/>
              </a:spcAft>
              <a:buSzPts val="2000"/>
              <a:buChar char="●"/>
              <a:defRPr/>
            </a:lvl1pPr>
            <a:lvl2pPr indent="-330200" lvl="1" marL="914400" algn="l">
              <a:lnSpc>
                <a:spcPct val="115000"/>
              </a:lnSpc>
              <a:spcBef>
                <a:spcPts val="0"/>
              </a:spcBef>
              <a:spcAft>
                <a:spcPts val="0"/>
              </a:spcAft>
              <a:buSzPts val="16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87" name="Google Shape;87;p48"/>
          <p:cNvSpPr/>
          <p:nvPr>
            <p:ph idx="2" type="pic"/>
          </p:nvPr>
        </p:nvSpPr>
        <p:spPr>
          <a:xfrm>
            <a:off x="4271425" y="418125"/>
            <a:ext cx="4693500" cy="4057500"/>
          </a:xfrm>
          <a:prstGeom prst="roundRect">
            <a:avLst>
              <a:gd fmla="val 16667" name="adj"/>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dankt - changemaker contact">
  <p:cSld name="CUSTOM">
    <p:spTree>
      <p:nvGrpSpPr>
        <p:cNvPr id="88" name="Shape 88"/>
        <p:cNvGrpSpPr/>
        <p:nvPr/>
      </p:nvGrpSpPr>
      <p:grpSpPr>
        <a:xfrm>
          <a:off x="0" y="0"/>
          <a:ext cx="0" cy="0"/>
          <a:chOff x="0" y="0"/>
          <a:chExt cx="0" cy="0"/>
        </a:xfrm>
      </p:grpSpPr>
      <p:sp>
        <p:nvSpPr>
          <p:cNvPr id="89" name="Google Shape;89;p49"/>
          <p:cNvSpPr txBox="1"/>
          <p:nvPr>
            <p:ph type="title"/>
          </p:nvPr>
        </p:nvSpPr>
        <p:spPr>
          <a:xfrm>
            <a:off x="464050" y="616750"/>
            <a:ext cx="5895600" cy="1126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0" name="Google Shape;90;p49"/>
          <p:cNvSpPr/>
          <p:nvPr>
            <p:ph idx="2" type="pic"/>
          </p:nvPr>
        </p:nvSpPr>
        <p:spPr>
          <a:xfrm>
            <a:off x="6964675" y="2593550"/>
            <a:ext cx="1858200" cy="1882800"/>
          </a:xfrm>
          <a:prstGeom prst="roundRect">
            <a:avLst>
              <a:gd fmla="val 16667" name="adj"/>
            </a:avLst>
          </a:prstGeom>
          <a:noFill/>
          <a:ln>
            <a:noFill/>
          </a:ln>
        </p:spPr>
      </p:sp>
      <p:sp>
        <p:nvSpPr>
          <p:cNvPr id="91" name="Google Shape;91;p49"/>
          <p:cNvSpPr txBox="1"/>
          <p:nvPr>
            <p:ph idx="1" type="body"/>
          </p:nvPr>
        </p:nvSpPr>
        <p:spPr>
          <a:xfrm>
            <a:off x="3849550" y="2593550"/>
            <a:ext cx="2794800" cy="1882800"/>
          </a:xfrm>
          <a:prstGeom prst="rect">
            <a:avLst/>
          </a:prstGeom>
          <a:noFill/>
          <a:ln>
            <a:noFill/>
          </a:ln>
        </p:spPr>
        <p:txBody>
          <a:bodyPr anchorCtr="0" anchor="t" bIns="91425" lIns="91425" spcFirstLastPara="1" rIns="91425" wrap="square" tIns="91425">
            <a:normAutofit/>
          </a:bodyPr>
          <a:lstStyle>
            <a:lvl1pPr indent="-355600" lvl="0" marL="457200" algn="l">
              <a:lnSpc>
                <a:spcPct val="115000"/>
              </a:lnSpc>
              <a:spcBef>
                <a:spcPts val="0"/>
              </a:spcBef>
              <a:spcAft>
                <a:spcPts val="0"/>
              </a:spcAft>
              <a:buSzPts val="2000"/>
              <a:buChar char="●"/>
              <a:defRPr/>
            </a:lvl1pPr>
            <a:lvl2pPr indent="-330200" lvl="1" marL="914400" algn="l">
              <a:lnSpc>
                <a:spcPct val="115000"/>
              </a:lnSpc>
              <a:spcBef>
                <a:spcPts val="0"/>
              </a:spcBef>
              <a:spcAft>
                <a:spcPts val="0"/>
              </a:spcAft>
              <a:buSzPts val="16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ge tekst - zonder beeld" type="twoColTx">
  <p:cSld name="TITLE_AND_TWO_COLUMNS">
    <p:spTree>
      <p:nvGrpSpPr>
        <p:cNvPr id="16" name="Shape 16"/>
        <p:cNvGrpSpPr/>
        <p:nvPr/>
      </p:nvGrpSpPr>
      <p:grpSpPr>
        <a:xfrm>
          <a:off x="0" y="0"/>
          <a:ext cx="0" cy="0"/>
          <a:chOff x="0" y="0"/>
          <a:chExt cx="0" cy="0"/>
        </a:xfrm>
      </p:grpSpPr>
      <p:sp>
        <p:nvSpPr>
          <p:cNvPr id="17" name="Google Shape;17;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8" name="Google Shape;18;p32"/>
          <p:cNvSpPr txBox="1"/>
          <p:nvPr>
            <p:ph type="title"/>
          </p:nvPr>
        </p:nvSpPr>
        <p:spPr>
          <a:xfrm>
            <a:off x="311700" y="616750"/>
            <a:ext cx="8073000" cy="658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 name="Google Shape;19;p32"/>
          <p:cNvSpPr txBox="1"/>
          <p:nvPr>
            <p:ph idx="1" type="body"/>
          </p:nvPr>
        </p:nvSpPr>
        <p:spPr>
          <a:xfrm>
            <a:off x="311700" y="1274875"/>
            <a:ext cx="7865100" cy="3135900"/>
          </a:xfrm>
          <a:prstGeom prst="rect">
            <a:avLst/>
          </a:prstGeom>
          <a:noFill/>
          <a:ln>
            <a:noFill/>
          </a:ln>
        </p:spPr>
        <p:txBody>
          <a:bodyPr anchorCtr="0" anchor="t" bIns="91425" lIns="91425" spcFirstLastPara="1" rIns="91425" wrap="square" tIns="91425">
            <a:normAutofit/>
          </a:bodyPr>
          <a:lstStyle>
            <a:lvl1pPr indent="-355600" lvl="0" marL="457200" algn="l">
              <a:lnSpc>
                <a:spcPct val="115000"/>
              </a:lnSpc>
              <a:spcBef>
                <a:spcPts val="0"/>
              </a:spcBef>
              <a:spcAft>
                <a:spcPts val="0"/>
              </a:spcAft>
              <a:buClr>
                <a:srgbClr val="758D9A"/>
              </a:buClr>
              <a:buSzPts val="2000"/>
              <a:buChar char="●"/>
              <a:defRPr>
                <a:solidFill>
                  <a:srgbClr val="758D9A"/>
                </a:solidFill>
              </a:defRPr>
            </a:lvl1pPr>
            <a:lvl2pPr indent="-330200" lvl="1" marL="914400" algn="l">
              <a:lnSpc>
                <a:spcPct val="115000"/>
              </a:lnSpc>
              <a:spcBef>
                <a:spcPts val="0"/>
              </a:spcBef>
              <a:spcAft>
                <a:spcPts val="0"/>
              </a:spcAft>
              <a:buClr>
                <a:srgbClr val="758D9A"/>
              </a:buClr>
              <a:buSzPts val="1600"/>
              <a:buChar char="○"/>
              <a:defRPr>
                <a:solidFill>
                  <a:srgbClr val="758D9A"/>
                </a:solidFill>
              </a:defRPr>
            </a:lvl2pPr>
            <a:lvl3pPr indent="-317500" lvl="2" marL="1371600" algn="l">
              <a:lnSpc>
                <a:spcPct val="115000"/>
              </a:lnSpc>
              <a:spcBef>
                <a:spcPts val="0"/>
              </a:spcBef>
              <a:spcAft>
                <a:spcPts val="0"/>
              </a:spcAft>
              <a:buClr>
                <a:srgbClr val="758D9A"/>
              </a:buClr>
              <a:buSzPts val="1400"/>
              <a:buChar char="■"/>
              <a:defRPr>
                <a:solidFill>
                  <a:srgbClr val="758D9A"/>
                </a:solidFill>
              </a:defRPr>
            </a:lvl3pPr>
            <a:lvl4pPr indent="-317500" lvl="3" marL="1828800" algn="l">
              <a:lnSpc>
                <a:spcPct val="115000"/>
              </a:lnSpc>
              <a:spcBef>
                <a:spcPts val="0"/>
              </a:spcBef>
              <a:spcAft>
                <a:spcPts val="0"/>
              </a:spcAft>
              <a:buClr>
                <a:srgbClr val="758D9A"/>
              </a:buClr>
              <a:buSzPts val="1400"/>
              <a:buChar char="●"/>
              <a:defRPr>
                <a:solidFill>
                  <a:srgbClr val="758D9A"/>
                </a:solidFill>
              </a:defRPr>
            </a:lvl4pPr>
            <a:lvl5pPr indent="-317500" lvl="4" marL="2286000" algn="l">
              <a:lnSpc>
                <a:spcPct val="115000"/>
              </a:lnSpc>
              <a:spcBef>
                <a:spcPts val="0"/>
              </a:spcBef>
              <a:spcAft>
                <a:spcPts val="0"/>
              </a:spcAft>
              <a:buClr>
                <a:srgbClr val="758D9A"/>
              </a:buClr>
              <a:buSzPts val="1400"/>
              <a:buChar char="○"/>
              <a:defRPr>
                <a:solidFill>
                  <a:srgbClr val="758D9A"/>
                </a:solidFill>
              </a:defRPr>
            </a:lvl5pPr>
            <a:lvl6pPr indent="-317500" lvl="5" marL="2743200" algn="l">
              <a:lnSpc>
                <a:spcPct val="115000"/>
              </a:lnSpc>
              <a:spcBef>
                <a:spcPts val="0"/>
              </a:spcBef>
              <a:spcAft>
                <a:spcPts val="0"/>
              </a:spcAft>
              <a:buClr>
                <a:srgbClr val="758D9A"/>
              </a:buClr>
              <a:buSzPts val="1400"/>
              <a:buChar char="■"/>
              <a:defRPr>
                <a:solidFill>
                  <a:srgbClr val="758D9A"/>
                </a:solidFill>
              </a:defRPr>
            </a:lvl6pPr>
            <a:lvl7pPr indent="-317500" lvl="6" marL="3200400" algn="l">
              <a:lnSpc>
                <a:spcPct val="115000"/>
              </a:lnSpc>
              <a:spcBef>
                <a:spcPts val="0"/>
              </a:spcBef>
              <a:spcAft>
                <a:spcPts val="0"/>
              </a:spcAft>
              <a:buClr>
                <a:srgbClr val="758D9A"/>
              </a:buClr>
              <a:buSzPts val="1400"/>
              <a:buChar char="●"/>
              <a:defRPr>
                <a:solidFill>
                  <a:srgbClr val="758D9A"/>
                </a:solidFill>
              </a:defRPr>
            </a:lvl7pPr>
            <a:lvl8pPr indent="-317500" lvl="7" marL="3657600" algn="l">
              <a:lnSpc>
                <a:spcPct val="115000"/>
              </a:lnSpc>
              <a:spcBef>
                <a:spcPts val="0"/>
              </a:spcBef>
              <a:spcAft>
                <a:spcPts val="0"/>
              </a:spcAft>
              <a:buClr>
                <a:srgbClr val="758D9A"/>
              </a:buClr>
              <a:buSzPts val="1400"/>
              <a:buChar char="○"/>
              <a:defRPr>
                <a:solidFill>
                  <a:srgbClr val="758D9A"/>
                </a:solidFill>
              </a:defRPr>
            </a:lvl8pPr>
            <a:lvl9pPr indent="-317500" lvl="8" marL="4114800" algn="l">
              <a:lnSpc>
                <a:spcPct val="115000"/>
              </a:lnSpc>
              <a:spcBef>
                <a:spcPts val="0"/>
              </a:spcBef>
              <a:spcAft>
                <a:spcPts val="0"/>
              </a:spcAft>
              <a:buClr>
                <a:srgbClr val="758D9A"/>
              </a:buClr>
              <a:buSzPts val="1400"/>
              <a:buChar char="■"/>
              <a:defRPr>
                <a:solidFill>
                  <a:srgbClr val="758D9A"/>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dankt - changemaker QR-CODE">
  <p:cSld name="CUSTOM_4">
    <p:spTree>
      <p:nvGrpSpPr>
        <p:cNvPr id="92" name="Shape 92"/>
        <p:cNvGrpSpPr/>
        <p:nvPr/>
      </p:nvGrpSpPr>
      <p:grpSpPr>
        <a:xfrm>
          <a:off x="0" y="0"/>
          <a:ext cx="0" cy="0"/>
          <a:chOff x="0" y="0"/>
          <a:chExt cx="0" cy="0"/>
        </a:xfrm>
      </p:grpSpPr>
      <p:pic>
        <p:nvPicPr>
          <p:cNvPr id="93" name="Google Shape;93;p50"/>
          <p:cNvPicPr preferRelativeResize="0"/>
          <p:nvPr/>
        </p:nvPicPr>
        <p:blipFill rotWithShape="1">
          <a:blip r:embed="rId2">
            <a:alphaModFix/>
          </a:blip>
          <a:srcRect b="0" l="0" r="0" t="0"/>
          <a:stretch/>
        </p:blipFill>
        <p:spPr>
          <a:xfrm>
            <a:off x="102575" y="0"/>
            <a:ext cx="8455277" cy="4756101"/>
          </a:xfrm>
          <a:prstGeom prst="rect">
            <a:avLst/>
          </a:prstGeom>
          <a:noFill/>
          <a:ln>
            <a:noFill/>
          </a:ln>
        </p:spPr>
      </p:pic>
      <p:sp>
        <p:nvSpPr>
          <p:cNvPr id="94" name="Google Shape;94;p50"/>
          <p:cNvSpPr/>
          <p:nvPr>
            <p:ph idx="2" type="pic"/>
          </p:nvPr>
        </p:nvSpPr>
        <p:spPr>
          <a:xfrm>
            <a:off x="6964675" y="2593550"/>
            <a:ext cx="1858200" cy="1882800"/>
          </a:xfrm>
          <a:prstGeom prst="roundRect">
            <a:avLst>
              <a:gd fmla="val 16667" name="adj"/>
            </a:avLst>
          </a:prstGeom>
          <a:noFill/>
          <a:ln>
            <a:noFill/>
          </a:ln>
        </p:spPr>
      </p:sp>
      <p:sp>
        <p:nvSpPr>
          <p:cNvPr id="95" name="Google Shape;95;p50"/>
          <p:cNvSpPr txBox="1"/>
          <p:nvPr>
            <p:ph type="title"/>
          </p:nvPr>
        </p:nvSpPr>
        <p:spPr>
          <a:xfrm>
            <a:off x="464050" y="616750"/>
            <a:ext cx="5895600" cy="1126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6" name="Google Shape;96;p50"/>
          <p:cNvSpPr txBox="1"/>
          <p:nvPr>
            <p:ph idx="1" type="body"/>
          </p:nvPr>
        </p:nvSpPr>
        <p:spPr>
          <a:xfrm>
            <a:off x="3849550" y="2593550"/>
            <a:ext cx="2794800" cy="1882800"/>
          </a:xfrm>
          <a:prstGeom prst="rect">
            <a:avLst/>
          </a:prstGeom>
          <a:noFill/>
          <a:ln>
            <a:noFill/>
          </a:ln>
        </p:spPr>
        <p:txBody>
          <a:bodyPr anchorCtr="0" anchor="t" bIns="91425" lIns="91425" spcFirstLastPara="1" rIns="91425" wrap="square" tIns="91425">
            <a:normAutofit/>
          </a:bodyPr>
          <a:lstStyle>
            <a:lvl1pPr indent="-355600" lvl="0" marL="457200" algn="l">
              <a:lnSpc>
                <a:spcPct val="115000"/>
              </a:lnSpc>
              <a:spcBef>
                <a:spcPts val="0"/>
              </a:spcBef>
              <a:spcAft>
                <a:spcPts val="0"/>
              </a:spcAft>
              <a:buSzPts val="2000"/>
              <a:buChar char="●"/>
              <a:defRPr/>
            </a:lvl1pPr>
            <a:lvl2pPr indent="-330200" lvl="1" marL="914400" algn="l">
              <a:lnSpc>
                <a:spcPct val="115000"/>
              </a:lnSpc>
              <a:spcBef>
                <a:spcPts val="0"/>
              </a:spcBef>
              <a:spcAft>
                <a:spcPts val="0"/>
              </a:spcAft>
              <a:buSzPts val="16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p:cSld name="[Inhoud van twee]">
    <p:spTree>
      <p:nvGrpSpPr>
        <p:cNvPr id="20" name="Shape 20"/>
        <p:cNvGrpSpPr/>
        <p:nvPr/>
      </p:nvGrpSpPr>
      <p:grpSpPr>
        <a:xfrm>
          <a:off x="0" y="0"/>
          <a:ext cx="0" cy="0"/>
          <a:chOff x="0" y="0"/>
          <a:chExt cx="0" cy="0"/>
        </a:xfrm>
      </p:grpSpPr>
      <p:sp>
        <p:nvSpPr>
          <p:cNvPr id="21" name="Google Shape;21;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33"/>
          <p:cNvSpPr txBox="1"/>
          <p:nvPr>
            <p:ph idx="1" type="body"/>
          </p:nvPr>
        </p:nvSpPr>
        <p:spPr>
          <a:xfrm>
            <a:off x="542925" y="1562100"/>
            <a:ext cx="3905250" cy="2819400"/>
          </a:xfrm>
          <a:prstGeom prst="rect">
            <a:avLst/>
          </a:prstGeom>
          <a:noFill/>
          <a:ln>
            <a:noFill/>
          </a:ln>
        </p:spPr>
        <p:txBody>
          <a:bodyPr anchorCtr="0" anchor="t" bIns="91425" lIns="91425" spcFirstLastPara="1" rIns="91425" wrap="square" tIns="91425">
            <a:normAutofit/>
          </a:bodyPr>
          <a:lstStyle>
            <a:lvl1pPr indent="-355600" lvl="0" marL="457200" algn="l">
              <a:lnSpc>
                <a:spcPct val="115000"/>
              </a:lnSpc>
              <a:spcBef>
                <a:spcPts val="0"/>
              </a:spcBef>
              <a:spcAft>
                <a:spcPts val="0"/>
              </a:spcAft>
              <a:buSzPts val="2000"/>
              <a:buChar char="●"/>
              <a:defRPr/>
            </a:lvl1pPr>
            <a:lvl2pPr indent="-330200" lvl="1" marL="914400" algn="l">
              <a:lnSpc>
                <a:spcPct val="115000"/>
              </a:lnSpc>
              <a:spcBef>
                <a:spcPts val="0"/>
              </a:spcBef>
              <a:spcAft>
                <a:spcPts val="0"/>
              </a:spcAft>
              <a:buSzPts val="16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3" name="Google Shape;23;p33"/>
          <p:cNvSpPr txBox="1"/>
          <p:nvPr>
            <p:ph idx="2" type="body"/>
          </p:nvPr>
        </p:nvSpPr>
        <p:spPr>
          <a:xfrm>
            <a:off x="4705350" y="1562100"/>
            <a:ext cx="3905250" cy="2819400"/>
          </a:xfrm>
          <a:prstGeom prst="rect">
            <a:avLst/>
          </a:prstGeom>
          <a:noFill/>
          <a:ln>
            <a:noFill/>
          </a:ln>
        </p:spPr>
        <p:txBody>
          <a:bodyPr anchorCtr="0" anchor="t" bIns="91425" lIns="91425" spcFirstLastPara="1" rIns="91425" wrap="square" tIns="91425">
            <a:normAutofit/>
          </a:bodyPr>
          <a:lstStyle>
            <a:lvl1pPr indent="-355600" lvl="0" marL="457200" algn="l">
              <a:lnSpc>
                <a:spcPct val="115000"/>
              </a:lnSpc>
              <a:spcBef>
                <a:spcPts val="0"/>
              </a:spcBef>
              <a:spcAft>
                <a:spcPts val="0"/>
              </a:spcAft>
              <a:buSzPts val="2000"/>
              <a:buChar char="●"/>
              <a:defRPr/>
            </a:lvl1pPr>
            <a:lvl2pPr indent="-330200" lvl="1" marL="914400" algn="l">
              <a:lnSpc>
                <a:spcPct val="115000"/>
              </a:lnSpc>
              <a:spcBef>
                <a:spcPts val="0"/>
              </a:spcBef>
              <a:spcAft>
                <a:spcPts val="0"/>
              </a:spcAft>
              <a:buSzPts val="16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4" name="Google Shape;24;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000"/>
              <a:buNone/>
              <a:defRPr/>
            </a:lvl1pPr>
            <a:lvl2pPr indent="0" lvl="1" marL="0" algn="r">
              <a:lnSpc>
                <a:spcPct val="100000"/>
              </a:lnSpc>
              <a:spcBef>
                <a:spcPts val="0"/>
              </a:spcBef>
              <a:spcAft>
                <a:spcPts val="0"/>
              </a:spcAft>
              <a:buSzPts val="1000"/>
              <a:buNone/>
              <a:defRPr/>
            </a:lvl2pPr>
            <a:lvl3pPr indent="0" lvl="2" marL="0" algn="r">
              <a:lnSpc>
                <a:spcPct val="100000"/>
              </a:lnSpc>
              <a:spcBef>
                <a:spcPts val="0"/>
              </a:spcBef>
              <a:spcAft>
                <a:spcPts val="0"/>
              </a:spcAft>
              <a:buSzPts val="1000"/>
              <a:buNone/>
              <a:defRPr/>
            </a:lvl3pPr>
            <a:lvl4pPr indent="0" lvl="3" marL="0" algn="r">
              <a:lnSpc>
                <a:spcPct val="100000"/>
              </a:lnSpc>
              <a:spcBef>
                <a:spcPts val="0"/>
              </a:spcBef>
              <a:spcAft>
                <a:spcPts val="0"/>
              </a:spcAft>
              <a:buSzPts val="1000"/>
              <a:buNone/>
              <a:defRPr/>
            </a:lvl4pPr>
            <a:lvl5pPr indent="0" lvl="4" marL="0" algn="r">
              <a:lnSpc>
                <a:spcPct val="100000"/>
              </a:lnSpc>
              <a:spcBef>
                <a:spcPts val="0"/>
              </a:spcBef>
              <a:spcAft>
                <a:spcPts val="0"/>
              </a:spcAft>
              <a:buSzPts val="1000"/>
              <a:buNone/>
              <a:defRPr/>
            </a:lvl5pPr>
            <a:lvl6pPr indent="0" lvl="5" marL="0" algn="r">
              <a:lnSpc>
                <a:spcPct val="100000"/>
              </a:lnSpc>
              <a:spcBef>
                <a:spcPts val="0"/>
              </a:spcBef>
              <a:spcAft>
                <a:spcPts val="0"/>
              </a:spcAft>
              <a:buSzPts val="1000"/>
              <a:buNone/>
              <a:defRPr/>
            </a:lvl6pPr>
            <a:lvl7pPr indent="0" lvl="6" marL="0" algn="r">
              <a:lnSpc>
                <a:spcPct val="100000"/>
              </a:lnSpc>
              <a:spcBef>
                <a:spcPts val="0"/>
              </a:spcBef>
              <a:spcAft>
                <a:spcPts val="0"/>
              </a:spcAft>
              <a:buSzPts val="1000"/>
              <a:buNone/>
              <a:defRPr/>
            </a:lvl7pPr>
            <a:lvl8pPr indent="0" lvl="7" marL="0" algn="r">
              <a:lnSpc>
                <a:spcPct val="100000"/>
              </a:lnSpc>
              <a:spcBef>
                <a:spcPts val="0"/>
              </a:spcBef>
              <a:spcAft>
                <a:spcPts val="0"/>
              </a:spcAft>
              <a:buSzPts val="1000"/>
              <a:buNone/>
              <a:defRPr/>
            </a:lvl8pPr>
            <a:lvl9pPr indent="0" lvl="8" marL="0" algn="r">
              <a:lnSpc>
                <a:spcPct val="100000"/>
              </a:lnSpc>
              <a:spcBef>
                <a:spcPts val="0"/>
              </a:spcBef>
              <a:spcAft>
                <a:spcPts val="0"/>
              </a:spcAft>
              <a:buSzPts val="100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25" name="Shape 25"/>
        <p:cNvGrpSpPr/>
        <p:nvPr/>
      </p:nvGrpSpPr>
      <p:grpSpPr>
        <a:xfrm>
          <a:off x="0" y="0"/>
          <a:ext cx="0" cy="0"/>
          <a:chOff x="0" y="0"/>
          <a:chExt cx="0" cy="0"/>
        </a:xfrm>
      </p:grpSpPr>
      <p:sp>
        <p:nvSpPr>
          <p:cNvPr id="26" name="Google Shape;26;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3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55600" lvl="0" marL="457200" algn="l">
              <a:lnSpc>
                <a:spcPct val="115000"/>
              </a:lnSpc>
              <a:spcBef>
                <a:spcPts val="0"/>
              </a:spcBef>
              <a:spcAft>
                <a:spcPts val="0"/>
              </a:spcAft>
              <a:buSzPts val="2000"/>
              <a:buChar char="●"/>
              <a:defRPr/>
            </a:lvl1pPr>
            <a:lvl2pPr indent="-330200" lvl="1" marL="914400" algn="l">
              <a:lnSpc>
                <a:spcPct val="115000"/>
              </a:lnSpc>
              <a:spcBef>
                <a:spcPts val="0"/>
              </a:spcBef>
              <a:spcAft>
                <a:spcPts val="0"/>
              </a:spcAft>
              <a:buSzPts val="16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8" name="Google Shape;28;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titel]" type="titleOnly">
  <p:cSld name="TITLE_ONLY">
    <p:spTree>
      <p:nvGrpSpPr>
        <p:cNvPr id="29" name="Shape 29"/>
        <p:cNvGrpSpPr/>
        <p:nvPr/>
      </p:nvGrpSpPr>
      <p:grpSpPr>
        <a:xfrm>
          <a:off x="0" y="0"/>
          <a:ext cx="0" cy="0"/>
          <a:chOff x="0" y="0"/>
          <a:chExt cx="0" cy="0"/>
        </a:xfrm>
      </p:grpSpPr>
      <p:sp>
        <p:nvSpPr>
          <p:cNvPr id="30" name="Google Shape;30;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1" name="Google Shape;31;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000"/>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oersquote - op kennis terugvallen">
  <p:cSld name="BIG_NUMBER_1">
    <p:spTree>
      <p:nvGrpSpPr>
        <p:cNvPr id="32" name="Shape 32"/>
        <p:cNvGrpSpPr/>
        <p:nvPr/>
      </p:nvGrpSpPr>
      <p:grpSpPr>
        <a:xfrm>
          <a:off x="0" y="0"/>
          <a:ext cx="0" cy="0"/>
          <a:chOff x="0" y="0"/>
          <a:chExt cx="0" cy="0"/>
        </a:xfrm>
      </p:grpSpPr>
      <p:sp>
        <p:nvSpPr>
          <p:cNvPr id="33" name="Google Shape;33;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34" name="Google Shape;34;p36"/>
          <p:cNvPicPr preferRelativeResize="0"/>
          <p:nvPr/>
        </p:nvPicPr>
        <p:blipFill rotWithShape="1">
          <a:blip r:embed="rId2">
            <a:alphaModFix/>
          </a:blip>
          <a:srcRect b="6803" l="0" r="0" t="0"/>
          <a:stretch/>
        </p:blipFill>
        <p:spPr>
          <a:xfrm>
            <a:off x="-155200" y="-174600"/>
            <a:ext cx="9454402" cy="495644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foto rechts" type="secHead">
  <p:cSld name="SECTION_HEADER">
    <p:spTree>
      <p:nvGrpSpPr>
        <p:cNvPr id="35" name="Shape 35"/>
        <p:cNvGrpSpPr/>
        <p:nvPr/>
      </p:nvGrpSpPr>
      <p:grpSpPr>
        <a:xfrm>
          <a:off x="0" y="0"/>
          <a:ext cx="0" cy="0"/>
          <a:chOff x="0" y="0"/>
          <a:chExt cx="0" cy="0"/>
        </a:xfrm>
      </p:grpSpPr>
      <p:sp>
        <p:nvSpPr>
          <p:cNvPr id="36" name="Google Shape;36;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7" name="Google Shape;37;p37"/>
          <p:cNvSpPr/>
          <p:nvPr>
            <p:ph idx="2" type="pic"/>
          </p:nvPr>
        </p:nvSpPr>
        <p:spPr>
          <a:xfrm>
            <a:off x="5107850" y="905400"/>
            <a:ext cx="3456900" cy="2988600"/>
          </a:xfrm>
          <a:prstGeom prst="roundRect">
            <a:avLst>
              <a:gd fmla="val 16667" name="adj"/>
            </a:avLst>
          </a:prstGeom>
          <a:noFill/>
          <a:ln>
            <a:noFill/>
          </a:ln>
        </p:spPr>
      </p:sp>
      <p:sp>
        <p:nvSpPr>
          <p:cNvPr id="38" name="Google Shape;38;p37"/>
          <p:cNvSpPr txBox="1"/>
          <p:nvPr>
            <p:ph type="title"/>
          </p:nvPr>
        </p:nvSpPr>
        <p:spPr>
          <a:xfrm>
            <a:off x="444450" y="616588"/>
            <a:ext cx="3796500" cy="1265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9" name="Google Shape;39;p37"/>
          <p:cNvSpPr txBox="1"/>
          <p:nvPr>
            <p:ph idx="1" type="body"/>
          </p:nvPr>
        </p:nvSpPr>
        <p:spPr>
          <a:xfrm>
            <a:off x="444450" y="1943413"/>
            <a:ext cx="4060500" cy="2719800"/>
          </a:xfrm>
          <a:prstGeom prst="rect">
            <a:avLst/>
          </a:prstGeom>
          <a:noFill/>
          <a:ln>
            <a:noFill/>
          </a:ln>
        </p:spPr>
        <p:txBody>
          <a:bodyPr anchorCtr="0" anchor="t" bIns="91425" lIns="91425" spcFirstLastPara="1" rIns="91425" wrap="square" tIns="91425">
            <a:normAutofit/>
          </a:bodyPr>
          <a:lstStyle>
            <a:lvl1pPr indent="-355600" lvl="0" marL="457200" algn="l">
              <a:lnSpc>
                <a:spcPct val="115000"/>
              </a:lnSpc>
              <a:spcBef>
                <a:spcPts val="0"/>
              </a:spcBef>
              <a:spcAft>
                <a:spcPts val="0"/>
              </a:spcAft>
              <a:buSzPts val="2000"/>
              <a:buChar char="●"/>
              <a:defRPr/>
            </a:lvl1pPr>
            <a:lvl2pPr indent="-330200" lvl="1" marL="914400" algn="l">
              <a:lnSpc>
                <a:spcPct val="115000"/>
              </a:lnSpc>
              <a:spcBef>
                <a:spcPts val="0"/>
              </a:spcBef>
              <a:spcAft>
                <a:spcPts val="0"/>
              </a:spcAft>
              <a:buSzPts val="16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foto links">
  <p:cSld name="SECTION_HEADER_1">
    <p:spTree>
      <p:nvGrpSpPr>
        <p:cNvPr id="40" name="Shape 40"/>
        <p:cNvGrpSpPr/>
        <p:nvPr/>
      </p:nvGrpSpPr>
      <p:grpSpPr>
        <a:xfrm>
          <a:off x="0" y="0"/>
          <a:ext cx="0" cy="0"/>
          <a:chOff x="0" y="0"/>
          <a:chExt cx="0" cy="0"/>
        </a:xfrm>
      </p:grpSpPr>
      <p:sp>
        <p:nvSpPr>
          <p:cNvPr id="41" name="Google Shape;41;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2" name="Google Shape;42;p38"/>
          <p:cNvSpPr/>
          <p:nvPr>
            <p:ph idx="2" type="pic"/>
          </p:nvPr>
        </p:nvSpPr>
        <p:spPr>
          <a:xfrm>
            <a:off x="592225" y="933800"/>
            <a:ext cx="3456900" cy="2988600"/>
          </a:xfrm>
          <a:prstGeom prst="roundRect">
            <a:avLst>
              <a:gd fmla="val 16667" name="adj"/>
            </a:avLst>
          </a:prstGeom>
          <a:noFill/>
          <a:ln>
            <a:noFill/>
          </a:ln>
        </p:spPr>
      </p:sp>
      <p:sp>
        <p:nvSpPr>
          <p:cNvPr id="43" name="Google Shape;43;p38"/>
          <p:cNvSpPr txBox="1"/>
          <p:nvPr>
            <p:ph type="title"/>
          </p:nvPr>
        </p:nvSpPr>
        <p:spPr>
          <a:xfrm>
            <a:off x="4667500" y="616588"/>
            <a:ext cx="3796500" cy="1265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4" name="Google Shape;44;p38"/>
          <p:cNvSpPr txBox="1"/>
          <p:nvPr>
            <p:ph idx="1" type="body"/>
          </p:nvPr>
        </p:nvSpPr>
        <p:spPr>
          <a:xfrm>
            <a:off x="4667500" y="1943413"/>
            <a:ext cx="4060500" cy="2719800"/>
          </a:xfrm>
          <a:prstGeom prst="rect">
            <a:avLst/>
          </a:prstGeom>
          <a:noFill/>
          <a:ln>
            <a:noFill/>
          </a:ln>
        </p:spPr>
        <p:txBody>
          <a:bodyPr anchorCtr="0" anchor="t" bIns="91425" lIns="91425" spcFirstLastPara="1" rIns="91425" wrap="square" tIns="91425">
            <a:normAutofit/>
          </a:bodyPr>
          <a:lstStyle>
            <a:lvl1pPr indent="-355600" lvl="0" marL="457200" algn="l">
              <a:lnSpc>
                <a:spcPct val="115000"/>
              </a:lnSpc>
              <a:spcBef>
                <a:spcPts val="0"/>
              </a:spcBef>
              <a:spcAft>
                <a:spcPts val="0"/>
              </a:spcAft>
              <a:buSzPts val="2000"/>
              <a:buChar char="●"/>
              <a:defRPr/>
            </a:lvl1pPr>
            <a:lvl2pPr indent="-330200" lvl="1" marL="914400" algn="l">
              <a:lnSpc>
                <a:spcPct val="115000"/>
              </a:lnSpc>
              <a:spcBef>
                <a:spcPts val="0"/>
              </a:spcBef>
              <a:spcAft>
                <a:spcPts val="0"/>
              </a:spcAft>
              <a:buSzPts val="16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nge tekst - foto rechts" type="tx">
  <p:cSld name="TITLE_AND_BODY">
    <p:spTree>
      <p:nvGrpSpPr>
        <p:cNvPr id="45" name="Shape 45"/>
        <p:cNvGrpSpPr/>
        <p:nvPr/>
      </p:nvGrpSpPr>
      <p:grpSpPr>
        <a:xfrm>
          <a:off x="0" y="0"/>
          <a:ext cx="0" cy="0"/>
          <a:chOff x="0" y="0"/>
          <a:chExt cx="0" cy="0"/>
        </a:xfrm>
      </p:grpSpPr>
      <p:sp>
        <p:nvSpPr>
          <p:cNvPr id="46" name="Google Shape;46;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7" name="Google Shape;47;p39"/>
          <p:cNvSpPr/>
          <p:nvPr>
            <p:ph idx="2" type="pic"/>
          </p:nvPr>
        </p:nvSpPr>
        <p:spPr>
          <a:xfrm>
            <a:off x="5118400" y="884300"/>
            <a:ext cx="3456900" cy="2988600"/>
          </a:xfrm>
          <a:prstGeom prst="roundRect">
            <a:avLst>
              <a:gd fmla="val 16667" name="adj"/>
            </a:avLst>
          </a:prstGeom>
          <a:noFill/>
          <a:ln>
            <a:noFill/>
          </a:ln>
        </p:spPr>
      </p:sp>
      <p:sp>
        <p:nvSpPr>
          <p:cNvPr id="48" name="Google Shape;48;p39"/>
          <p:cNvSpPr txBox="1"/>
          <p:nvPr>
            <p:ph type="title"/>
          </p:nvPr>
        </p:nvSpPr>
        <p:spPr>
          <a:xfrm>
            <a:off x="311700" y="616750"/>
            <a:ext cx="3796500" cy="1265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9" name="Google Shape;49;p39"/>
          <p:cNvSpPr txBox="1"/>
          <p:nvPr>
            <p:ph idx="1" type="body"/>
          </p:nvPr>
        </p:nvSpPr>
        <p:spPr>
          <a:xfrm>
            <a:off x="311700" y="1943413"/>
            <a:ext cx="4060500" cy="2719800"/>
          </a:xfrm>
          <a:prstGeom prst="rect">
            <a:avLst/>
          </a:prstGeom>
          <a:noFill/>
          <a:ln>
            <a:noFill/>
          </a:ln>
        </p:spPr>
        <p:txBody>
          <a:bodyPr anchorCtr="0" anchor="t" bIns="91425" lIns="91425" spcFirstLastPara="1" rIns="91425" wrap="square" tIns="91425">
            <a:normAutofit/>
          </a:bodyPr>
          <a:lstStyle>
            <a:lvl1pPr indent="-355600" lvl="0" marL="457200" algn="l">
              <a:lnSpc>
                <a:spcPct val="115000"/>
              </a:lnSpc>
              <a:spcBef>
                <a:spcPts val="0"/>
              </a:spcBef>
              <a:spcAft>
                <a:spcPts val="0"/>
              </a:spcAft>
              <a:buSzPts val="2000"/>
              <a:buChar char="●"/>
              <a:defRPr/>
            </a:lvl1pPr>
            <a:lvl2pPr indent="-330200" lvl="1" marL="914400" algn="l">
              <a:lnSpc>
                <a:spcPct val="115000"/>
              </a:lnSpc>
              <a:spcBef>
                <a:spcPts val="0"/>
              </a:spcBef>
              <a:spcAft>
                <a:spcPts val="0"/>
              </a:spcAft>
              <a:buSzPts val="16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theme" Target="../theme/theme1.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id="6" name="Google Shape;6;p30"/>
          <p:cNvPicPr preferRelativeResize="0"/>
          <p:nvPr/>
        </p:nvPicPr>
        <p:blipFill rotWithShape="1">
          <a:blip r:embed="rId1">
            <a:alphaModFix/>
          </a:blip>
          <a:srcRect b="0" l="0" r="0" t="0"/>
          <a:stretch/>
        </p:blipFill>
        <p:spPr>
          <a:xfrm>
            <a:off x="-49550" y="-27875"/>
            <a:ext cx="9243100" cy="5199250"/>
          </a:xfrm>
          <a:prstGeom prst="rect">
            <a:avLst/>
          </a:prstGeom>
          <a:noFill/>
          <a:ln>
            <a:noFill/>
          </a:ln>
        </p:spPr>
      </p:pic>
      <p:sp>
        <p:nvSpPr>
          <p:cNvPr id="7" name="Google Shape;7;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ED037C"/>
              </a:buClr>
              <a:buSzPts val="2600"/>
              <a:buFont typeface="Open Sans"/>
              <a:buNone/>
              <a:defRPr b="1" i="0" sz="2600" u="none" cap="none" strike="noStrike">
                <a:solidFill>
                  <a:srgbClr val="ED037C"/>
                </a:solidFill>
                <a:latin typeface="Open Sans"/>
                <a:ea typeface="Open Sans"/>
                <a:cs typeface="Open Sans"/>
                <a:sym typeface="Open Sans"/>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8" name="Google Shape;8;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55600" lvl="0" marL="457200" marR="0" rtl="0" algn="l">
              <a:lnSpc>
                <a:spcPct val="115000"/>
              </a:lnSpc>
              <a:spcBef>
                <a:spcPts val="0"/>
              </a:spcBef>
              <a:spcAft>
                <a:spcPts val="0"/>
              </a:spcAft>
              <a:buClr>
                <a:srgbClr val="748C99"/>
              </a:buClr>
              <a:buSzPts val="2000"/>
              <a:buFont typeface="Open Sans Medium"/>
              <a:buChar char="●"/>
              <a:defRPr b="0" i="0" sz="2000" u="none" cap="none" strike="noStrike">
                <a:solidFill>
                  <a:srgbClr val="748C99"/>
                </a:solidFill>
                <a:latin typeface="Open Sans Medium"/>
                <a:ea typeface="Open Sans Medium"/>
                <a:cs typeface="Open Sans Medium"/>
                <a:sym typeface="Open Sans Medium"/>
              </a:defRPr>
            </a:lvl1pPr>
            <a:lvl2pPr indent="-330200" lvl="1" marL="914400" marR="0" rtl="0" algn="l">
              <a:lnSpc>
                <a:spcPct val="115000"/>
              </a:lnSpc>
              <a:spcBef>
                <a:spcPts val="0"/>
              </a:spcBef>
              <a:spcAft>
                <a:spcPts val="0"/>
              </a:spcAft>
              <a:buClr>
                <a:srgbClr val="748C99"/>
              </a:buClr>
              <a:buSzPts val="1600"/>
              <a:buFont typeface="Open Sans Medium"/>
              <a:buChar char="○"/>
              <a:defRPr b="0" i="0" sz="1600" u="none" cap="none" strike="noStrike">
                <a:solidFill>
                  <a:srgbClr val="748C99"/>
                </a:solidFill>
                <a:latin typeface="Open Sans Medium"/>
                <a:ea typeface="Open Sans Medium"/>
                <a:cs typeface="Open Sans Medium"/>
                <a:sym typeface="Open Sans Medium"/>
              </a:defRPr>
            </a:lvl2pPr>
            <a:lvl3pPr indent="-317500" lvl="2" marL="1371600" marR="0" rtl="0" algn="l">
              <a:lnSpc>
                <a:spcPct val="115000"/>
              </a:lnSpc>
              <a:spcBef>
                <a:spcPts val="0"/>
              </a:spcBef>
              <a:spcAft>
                <a:spcPts val="0"/>
              </a:spcAft>
              <a:buClr>
                <a:srgbClr val="748C99"/>
              </a:buClr>
              <a:buSzPts val="1400"/>
              <a:buFont typeface="Open Sans Medium"/>
              <a:buChar char="■"/>
              <a:defRPr b="0" i="0" sz="1400" u="none" cap="none" strike="noStrike">
                <a:solidFill>
                  <a:srgbClr val="748C99"/>
                </a:solidFill>
                <a:latin typeface="Open Sans Medium"/>
                <a:ea typeface="Open Sans Medium"/>
                <a:cs typeface="Open Sans Medium"/>
                <a:sym typeface="Open Sans Medium"/>
              </a:defRPr>
            </a:lvl3pPr>
            <a:lvl4pPr indent="-317500" lvl="3" marL="1828800" marR="0" rtl="0" algn="l">
              <a:lnSpc>
                <a:spcPct val="115000"/>
              </a:lnSpc>
              <a:spcBef>
                <a:spcPts val="0"/>
              </a:spcBef>
              <a:spcAft>
                <a:spcPts val="0"/>
              </a:spcAft>
              <a:buClr>
                <a:srgbClr val="748C99"/>
              </a:buClr>
              <a:buSzPts val="1400"/>
              <a:buFont typeface="Open Sans"/>
              <a:buChar char="●"/>
              <a:defRPr b="0" i="0" sz="1400" u="none" cap="none" strike="noStrike">
                <a:solidFill>
                  <a:srgbClr val="748C99"/>
                </a:solidFill>
                <a:latin typeface="Open Sans"/>
                <a:ea typeface="Open Sans"/>
                <a:cs typeface="Open Sans"/>
                <a:sym typeface="Open Sans"/>
              </a:defRPr>
            </a:lvl4pPr>
            <a:lvl5pPr indent="-317500" lvl="4" marL="2286000" marR="0" rtl="0" algn="l">
              <a:lnSpc>
                <a:spcPct val="115000"/>
              </a:lnSpc>
              <a:spcBef>
                <a:spcPts val="0"/>
              </a:spcBef>
              <a:spcAft>
                <a:spcPts val="0"/>
              </a:spcAft>
              <a:buClr>
                <a:srgbClr val="748C99"/>
              </a:buClr>
              <a:buSzPts val="1400"/>
              <a:buFont typeface="Open Sans"/>
              <a:buChar char="○"/>
              <a:defRPr b="0" i="0" sz="1400" u="none" cap="none" strike="noStrike">
                <a:solidFill>
                  <a:srgbClr val="748C99"/>
                </a:solidFill>
                <a:latin typeface="Open Sans"/>
                <a:ea typeface="Open Sans"/>
                <a:cs typeface="Open Sans"/>
                <a:sym typeface="Open Sans"/>
              </a:defRPr>
            </a:lvl5pPr>
            <a:lvl6pPr indent="-317500" lvl="5" marL="2743200" marR="0" rtl="0" algn="l">
              <a:lnSpc>
                <a:spcPct val="115000"/>
              </a:lnSpc>
              <a:spcBef>
                <a:spcPts val="0"/>
              </a:spcBef>
              <a:spcAft>
                <a:spcPts val="0"/>
              </a:spcAft>
              <a:buClr>
                <a:srgbClr val="748C99"/>
              </a:buClr>
              <a:buSzPts val="1400"/>
              <a:buFont typeface="Open Sans"/>
              <a:buChar char="■"/>
              <a:defRPr b="0" i="0" sz="1400" u="none" cap="none" strike="noStrike">
                <a:solidFill>
                  <a:srgbClr val="748C99"/>
                </a:solidFill>
                <a:latin typeface="Open Sans"/>
                <a:ea typeface="Open Sans"/>
                <a:cs typeface="Open Sans"/>
                <a:sym typeface="Open Sans"/>
              </a:defRPr>
            </a:lvl6pPr>
            <a:lvl7pPr indent="-317500" lvl="6" marL="3200400" marR="0" rtl="0" algn="l">
              <a:lnSpc>
                <a:spcPct val="115000"/>
              </a:lnSpc>
              <a:spcBef>
                <a:spcPts val="0"/>
              </a:spcBef>
              <a:spcAft>
                <a:spcPts val="0"/>
              </a:spcAft>
              <a:buClr>
                <a:srgbClr val="748C99"/>
              </a:buClr>
              <a:buSzPts val="1400"/>
              <a:buFont typeface="Open Sans"/>
              <a:buChar char="●"/>
              <a:defRPr b="0" i="0" sz="1400" u="none" cap="none" strike="noStrike">
                <a:solidFill>
                  <a:srgbClr val="748C99"/>
                </a:solidFill>
                <a:latin typeface="Open Sans"/>
                <a:ea typeface="Open Sans"/>
                <a:cs typeface="Open Sans"/>
                <a:sym typeface="Open Sans"/>
              </a:defRPr>
            </a:lvl7pPr>
            <a:lvl8pPr indent="-317500" lvl="7" marL="3657600" marR="0" rtl="0" algn="l">
              <a:lnSpc>
                <a:spcPct val="115000"/>
              </a:lnSpc>
              <a:spcBef>
                <a:spcPts val="0"/>
              </a:spcBef>
              <a:spcAft>
                <a:spcPts val="0"/>
              </a:spcAft>
              <a:buClr>
                <a:srgbClr val="748C99"/>
              </a:buClr>
              <a:buSzPts val="1400"/>
              <a:buFont typeface="Open Sans"/>
              <a:buChar char="○"/>
              <a:defRPr b="0" i="0" sz="1400" u="none" cap="none" strike="noStrike">
                <a:solidFill>
                  <a:srgbClr val="748C99"/>
                </a:solidFill>
                <a:latin typeface="Open Sans"/>
                <a:ea typeface="Open Sans"/>
                <a:cs typeface="Open Sans"/>
                <a:sym typeface="Open Sans"/>
              </a:defRPr>
            </a:lvl8pPr>
            <a:lvl9pPr indent="-317500" lvl="8" marL="4114800" marR="0" rtl="0" algn="l">
              <a:lnSpc>
                <a:spcPct val="115000"/>
              </a:lnSpc>
              <a:spcBef>
                <a:spcPts val="0"/>
              </a:spcBef>
              <a:spcAft>
                <a:spcPts val="0"/>
              </a:spcAft>
              <a:buClr>
                <a:srgbClr val="748C99"/>
              </a:buClr>
              <a:buSzPts val="1400"/>
              <a:buFont typeface="Open Sans"/>
              <a:buChar char="■"/>
              <a:defRPr b="0" i="0" sz="1400" u="none" cap="none" strike="noStrike">
                <a:solidFill>
                  <a:srgbClr val="748C99"/>
                </a:solidFill>
                <a:latin typeface="Open Sans"/>
                <a:ea typeface="Open Sans"/>
                <a:cs typeface="Open Sans"/>
                <a:sym typeface="Open Sans"/>
              </a:defRPr>
            </a:lvl9pPr>
          </a:lstStyle>
          <a:p/>
        </p:txBody>
      </p:sp>
      <p:sp>
        <p:nvSpPr>
          <p:cNvPr id="9" name="Google Shape;9;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mc:AlternateContent>
    <mc:Choice Requires="p14">
      <p:transition p14:dur="100">
        <p:fade/>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14.png"/><Relationship Id="rId5" Type="http://schemas.openxmlformats.org/officeDocument/2006/relationships/hyperlink" Target="https://www.pharos.nl/vgv-hoe-werken-we-same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27.png"/><Relationship Id="rId5"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www.jgzrichtlijnen.nl/praktijkmodule/gespreksvoering/" TargetMode="External"/><Relationship Id="rId4" Type="http://schemas.openxmlformats.org/officeDocument/2006/relationships/hyperlink" Target="https://knmg-meldcode.maglr.com/meldcode-kindermishandeling-en-huiselijk-geweld/bijlage-8-tips-voor-gesprekken-met-ouders-en-kinderen"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
          <p:cNvSpPr txBox="1"/>
          <p:nvPr>
            <p:ph type="title"/>
          </p:nvPr>
        </p:nvSpPr>
        <p:spPr>
          <a:xfrm>
            <a:off x="311700" y="479675"/>
            <a:ext cx="3796500" cy="1265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JGZ-richtlijn Vrouwelijke Genitale Verminking </a:t>
            </a:r>
            <a:endParaRPr/>
          </a:p>
        </p:txBody>
      </p:sp>
      <p:sp>
        <p:nvSpPr>
          <p:cNvPr id="102" name="Google Shape;102;p1"/>
          <p:cNvSpPr txBox="1"/>
          <p:nvPr>
            <p:ph idx="1" type="subTitle"/>
          </p:nvPr>
        </p:nvSpPr>
        <p:spPr>
          <a:xfrm>
            <a:off x="311700" y="1745375"/>
            <a:ext cx="3633600" cy="87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US" sz="1600"/>
              <a:t>Scholing voor implementatie</a:t>
            </a:r>
            <a:endParaRPr/>
          </a:p>
          <a:p>
            <a:pPr indent="0" lvl="0" marL="0" rtl="0" algn="l">
              <a:lnSpc>
                <a:spcPct val="115000"/>
              </a:lnSpc>
              <a:spcBef>
                <a:spcPts val="1200"/>
              </a:spcBef>
              <a:spcAft>
                <a:spcPts val="1200"/>
              </a:spcAft>
              <a:buSzPts val="1800"/>
              <a:buNone/>
            </a:pPr>
            <a:r>
              <a:rPr lang="en-US" sz="1600"/>
              <a:t> </a:t>
            </a:r>
            <a:endParaRPr sz="1600"/>
          </a:p>
        </p:txBody>
      </p:sp>
      <p:pic>
        <p:nvPicPr>
          <p:cNvPr id="103" name="Google Shape;103;p1"/>
          <p:cNvPicPr preferRelativeResize="0"/>
          <p:nvPr>
            <p:ph idx="2" type="pic"/>
          </p:nvPr>
        </p:nvPicPr>
        <p:blipFill rotWithShape="1">
          <a:blip r:embed="rId3">
            <a:alphaModFix/>
          </a:blip>
          <a:srcRect b="35245" l="0" r="0" t="7051"/>
          <a:stretch/>
        </p:blipFill>
        <p:spPr>
          <a:xfrm>
            <a:off x="4271425" y="418125"/>
            <a:ext cx="4693500" cy="4057500"/>
          </a:xfrm>
          <a:prstGeom prst="roundRect">
            <a:avLst>
              <a:gd fmla="val 16667" name="adj"/>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Signaleren </a:t>
            </a:r>
            <a:endParaRPr/>
          </a:p>
        </p:txBody>
      </p:sp>
      <p:sp>
        <p:nvSpPr>
          <p:cNvPr id="164" name="Google Shape;164;p10"/>
          <p:cNvSpPr txBox="1"/>
          <p:nvPr/>
        </p:nvSpPr>
        <p:spPr>
          <a:xfrm>
            <a:off x="542925" y="1301156"/>
            <a:ext cx="8067675" cy="2819400"/>
          </a:xfrm>
          <a:prstGeom prst="rect">
            <a:avLst/>
          </a:prstGeom>
          <a:noFill/>
          <a:ln>
            <a:noFill/>
          </a:ln>
        </p:spPr>
        <p:txBody>
          <a:bodyPr anchorCtr="0" anchor="t" bIns="0" lIns="0" spcFirstLastPara="1" rIns="0" wrap="square" tIns="0">
            <a:noAutofit/>
          </a:bodyPr>
          <a:lstStyle/>
          <a:p>
            <a:pPr indent="0" lvl="0" marL="0" marR="0" rtl="0" algn="l">
              <a:lnSpc>
                <a:spcPct val="135000"/>
              </a:lnSpc>
              <a:spcBef>
                <a:spcPts val="0"/>
              </a:spcBef>
              <a:spcAft>
                <a:spcPts val="0"/>
              </a:spcAft>
              <a:buClr>
                <a:schemeClr val="accent1"/>
              </a:buClr>
              <a:buSzPts val="1200"/>
              <a:buFont typeface="Poppins"/>
              <a:buNone/>
            </a:pPr>
            <a:r>
              <a:rPr b="0" i="0" lang="en-US" sz="1200" u="none" cap="none" strike="noStrike">
                <a:solidFill>
                  <a:schemeClr val="dk1"/>
                </a:solidFill>
                <a:latin typeface="Arial"/>
                <a:ea typeface="Arial"/>
                <a:cs typeface="Arial"/>
                <a:sym typeface="Arial"/>
              </a:rPr>
              <a:t>Toevoeging van 5 landen in de lijst met VGV prevalentielanden </a:t>
            </a:r>
            <a:endParaRPr/>
          </a:p>
          <a:p>
            <a:pPr indent="0" lvl="2" marL="135000" marR="0" rtl="0" algn="l">
              <a:lnSpc>
                <a:spcPct val="135000"/>
              </a:lnSpc>
              <a:spcBef>
                <a:spcPts val="0"/>
              </a:spcBef>
              <a:spcAft>
                <a:spcPts val="0"/>
              </a:spcAft>
              <a:buClr>
                <a:schemeClr val="accent1"/>
              </a:buClr>
              <a:buSzPts val="1200"/>
              <a:buFont typeface="Poppins"/>
              <a:buNone/>
            </a:pPr>
            <a:r>
              <a:t/>
            </a:r>
            <a:endParaRPr b="0" i="0" sz="1200" u="none" cap="none" strike="noStrike">
              <a:solidFill>
                <a:schemeClr val="dk1"/>
              </a:solidFill>
              <a:latin typeface="Arial"/>
              <a:ea typeface="Arial"/>
              <a:cs typeface="Arial"/>
              <a:sym typeface="Arial"/>
            </a:endParaRPr>
          </a:p>
          <a:p>
            <a:pPr indent="-103800" lvl="0" marL="180000" marR="0" rtl="0" algn="l">
              <a:lnSpc>
                <a:spcPct val="135000"/>
              </a:lnSpc>
              <a:spcBef>
                <a:spcPts val="0"/>
              </a:spcBef>
              <a:spcAft>
                <a:spcPts val="0"/>
              </a:spcAft>
              <a:buClr>
                <a:schemeClr val="accent1"/>
              </a:buClr>
              <a:buSzPts val="1200"/>
              <a:buFont typeface="Poppins"/>
              <a:buNone/>
            </a:pPr>
            <a:r>
              <a:t/>
            </a:r>
            <a:endParaRPr b="0" i="0" sz="1200" u="none" cap="none" strike="noStrike">
              <a:solidFill>
                <a:schemeClr val="dk1"/>
              </a:solidFill>
              <a:latin typeface="Arial"/>
              <a:ea typeface="Arial"/>
              <a:cs typeface="Arial"/>
              <a:sym typeface="Arial"/>
            </a:endParaRPr>
          </a:p>
          <a:p>
            <a:pPr indent="-103800" lvl="0" marL="180000" marR="0" rtl="0" algn="l">
              <a:lnSpc>
                <a:spcPct val="135000"/>
              </a:lnSpc>
              <a:spcBef>
                <a:spcPts val="0"/>
              </a:spcBef>
              <a:spcAft>
                <a:spcPts val="0"/>
              </a:spcAft>
              <a:buClr>
                <a:schemeClr val="accent1"/>
              </a:buClr>
              <a:buSzPts val="1200"/>
              <a:buFont typeface="Poppins"/>
              <a:buNone/>
            </a:pPr>
            <a:r>
              <a:t/>
            </a:r>
            <a:endParaRPr b="0" i="0" sz="1200" u="none" cap="none" strike="noStrike">
              <a:solidFill>
                <a:schemeClr val="dk1"/>
              </a:solidFill>
              <a:latin typeface="Arial"/>
              <a:ea typeface="Arial"/>
              <a:cs typeface="Arial"/>
              <a:sym typeface="Arial"/>
            </a:endParaRPr>
          </a:p>
        </p:txBody>
      </p:sp>
      <p:sp>
        <p:nvSpPr>
          <p:cNvPr id="165" name="Google Shape;165;p10"/>
          <p:cNvSpPr/>
          <p:nvPr/>
        </p:nvSpPr>
        <p:spPr>
          <a:xfrm>
            <a:off x="5652778" y="3779835"/>
            <a:ext cx="546481" cy="225218"/>
          </a:xfrm>
          <a:prstGeom prst="ellipse">
            <a:avLst/>
          </a:prstGeom>
          <a:noFill/>
          <a:ln cap="flat" cmpd="sng" w="2540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25000"/>
              </a:lnSpc>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166" name="Google Shape;166;p10"/>
          <p:cNvSpPr/>
          <p:nvPr/>
        </p:nvSpPr>
        <p:spPr>
          <a:xfrm>
            <a:off x="3964067" y="3776593"/>
            <a:ext cx="370332" cy="204049"/>
          </a:xfrm>
          <a:prstGeom prst="ellipse">
            <a:avLst/>
          </a:prstGeom>
          <a:noFill/>
          <a:ln cap="flat" cmpd="sng" w="2540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25000"/>
              </a:lnSpc>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167" name="Google Shape;167;p10"/>
          <p:cNvSpPr/>
          <p:nvPr/>
        </p:nvSpPr>
        <p:spPr>
          <a:xfrm>
            <a:off x="3607770" y="3943232"/>
            <a:ext cx="1166296" cy="204048"/>
          </a:xfrm>
          <a:prstGeom prst="ellipse">
            <a:avLst/>
          </a:prstGeom>
          <a:noFill/>
          <a:ln cap="flat" cmpd="sng" w="2540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25000"/>
              </a:lnSpc>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168" name="Google Shape;168;p10"/>
          <p:cNvSpPr/>
          <p:nvPr/>
        </p:nvSpPr>
        <p:spPr>
          <a:xfrm>
            <a:off x="4940181" y="3776593"/>
            <a:ext cx="546481" cy="225218"/>
          </a:xfrm>
          <a:prstGeom prst="ellipse">
            <a:avLst/>
          </a:prstGeom>
          <a:noFill/>
          <a:ln cap="flat" cmpd="sng" w="2540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25000"/>
              </a:lnSpc>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169" name="Google Shape;169;p10"/>
          <p:cNvSpPr/>
          <p:nvPr/>
        </p:nvSpPr>
        <p:spPr>
          <a:xfrm>
            <a:off x="4403559" y="4168449"/>
            <a:ext cx="707904" cy="247178"/>
          </a:xfrm>
          <a:prstGeom prst="ellipse">
            <a:avLst/>
          </a:prstGeom>
          <a:noFill/>
          <a:ln cap="flat" cmpd="sng" w="2540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25000"/>
              </a:lnSpc>
              <a:spcBef>
                <a:spcPts val="0"/>
              </a:spcBef>
              <a:spcAft>
                <a:spcPts val="0"/>
              </a:spcAft>
              <a:buNone/>
            </a:pPr>
            <a:r>
              <a:t/>
            </a:r>
            <a:endParaRPr b="0" i="0" sz="1200" u="none" cap="none" strike="noStrike">
              <a:solidFill>
                <a:schemeClr val="dk1"/>
              </a:solidFill>
              <a:latin typeface="Arial"/>
              <a:ea typeface="Arial"/>
              <a:cs typeface="Arial"/>
              <a:sym typeface="Arial"/>
            </a:endParaRPr>
          </a:p>
        </p:txBody>
      </p:sp>
      <p:graphicFrame>
        <p:nvGraphicFramePr>
          <p:cNvPr id="170" name="Google Shape;170;p10"/>
          <p:cNvGraphicFramePr/>
          <p:nvPr/>
        </p:nvGraphicFramePr>
        <p:xfrm>
          <a:off x="542925" y="1652537"/>
          <a:ext cx="3000000" cy="3000000"/>
        </p:xfrm>
        <a:graphic>
          <a:graphicData uri="http://schemas.openxmlformats.org/drawingml/2006/table">
            <a:tbl>
              <a:tblPr bandRow="1" firstRow="1">
                <a:noFill/>
                <a:tableStyleId>{48BC0F20-368B-492C-9E7F-5F60FC6D6666}</a:tableStyleId>
              </a:tblPr>
              <a:tblGrid>
                <a:gridCol w="3048000"/>
                <a:gridCol w="3048000"/>
              </a:tblGrid>
              <a:tr h="278125">
                <a:tc>
                  <a:txBody>
                    <a:bodyPr/>
                    <a:lstStyle/>
                    <a:p>
                      <a:pPr indent="0" lvl="0" marL="0" marR="0" rtl="0" algn="l">
                        <a:lnSpc>
                          <a:spcPct val="100000"/>
                        </a:lnSpc>
                        <a:spcBef>
                          <a:spcPts val="0"/>
                        </a:spcBef>
                        <a:spcAft>
                          <a:spcPts val="0"/>
                        </a:spcAft>
                        <a:buNone/>
                      </a:pPr>
                      <a:r>
                        <a:rPr lang="en-US" sz="1100" u="none" cap="none" strike="noStrike"/>
                        <a:t>Regio </a:t>
                      </a:r>
                      <a:endParaRPr/>
                    </a:p>
                  </a:txBody>
                  <a:tcPr marT="34300" marB="34300" marR="68575" marL="68575"/>
                </a:tc>
                <a:tc>
                  <a:txBody>
                    <a:bodyPr/>
                    <a:lstStyle/>
                    <a:p>
                      <a:pPr indent="0" lvl="0" marL="0" marR="0" rtl="0" algn="l">
                        <a:lnSpc>
                          <a:spcPct val="100000"/>
                        </a:lnSpc>
                        <a:spcBef>
                          <a:spcPts val="0"/>
                        </a:spcBef>
                        <a:spcAft>
                          <a:spcPts val="0"/>
                        </a:spcAft>
                        <a:buNone/>
                      </a:pPr>
                      <a:r>
                        <a:rPr lang="en-US" sz="1100" u="none" cap="none" strike="noStrike"/>
                        <a:t>Landen </a:t>
                      </a:r>
                      <a:endParaRPr/>
                    </a:p>
                  </a:txBody>
                  <a:tcPr marT="34300" marB="34300" marR="68575" marL="68575"/>
                </a:tc>
              </a:tr>
              <a:tr h="708650">
                <a:tc>
                  <a:txBody>
                    <a:bodyPr/>
                    <a:lstStyle/>
                    <a:p>
                      <a:pPr indent="0" lvl="0" marL="0" marR="0" rtl="0" algn="l">
                        <a:lnSpc>
                          <a:spcPct val="100000"/>
                        </a:lnSpc>
                        <a:spcBef>
                          <a:spcPts val="0"/>
                        </a:spcBef>
                        <a:spcAft>
                          <a:spcPts val="0"/>
                        </a:spcAft>
                        <a:buNone/>
                      </a:pPr>
                      <a:r>
                        <a:rPr lang="en-US" sz="1100" u="none" cap="none" strike="noStrike"/>
                        <a:t>West- Afrika </a:t>
                      </a:r>
                      <a:endParaRPr/>
                    </a:p>
                  </a:txBody>
                  <a:tcPr marT="34300" marB="34300" marR="68575" marL="68575"/>
                </a:tc>
                <a:tc>
                  <a:txBody>
                    <a:bodyPr/>
                    <a:lstStyle/>
                    <a:p>
                      <a:pPr indent="0" lvl="0" marL="0" marR="0" rtl="0" algn="l">
                        <a:lnSpc>
                          <a:spcPct val="100000"/>
                        </a:lnSpc>
                        <a:spcBef>
                          <a:spcPts val="0"/>
                        </a:spcBef>
                        <a:spcAft>
                          <a:spcPts val="0"/>
                        </a:spcAft>
                        <a:buNone/>
                      </a:pPr>
                      <a:r>
                        <a:rPr lang="en-US" sz="1100" u="none" cap="none" strike="noStrike"/>
                        <a:t>Benin, Burkina Faso, Guinee, Guinee-Bissau, Ivoorkust, Ghana, Gambia, Liberia, Mali, Mauritanië, Niger, Nigeria, Senegal, Sierra Leone, Togo</a:t>
                      </a:r>
                      <a:endParaRPr/>
                    </a:p>
                  </a:txBody>
                  <a:tcPr marT="34300" marB="34300" marR="68575" marL="68575"/>
                </a:tc>
              </a:tr>
              <a:tr h="388625">
                <a:tc>
                  <a:txBody>
                    <a:bodyPr/>
                    <a:lstStyle/>
                    <a:p>
                      <a:pPr indent="0" lvl="0" marL="0" marR="0" rtl="0" algn="l">
                        <a:lnSpc>
                          <a:spcPct val="100000"/>
                        </a:lnSpc>
                        <a:spcBef>
                          <a:spcPts val="0"/>
                        </a:spcBef>
                        <a:spcAft>
                          <a:spcPts val="0"/>
                        </a:spcAft>
                        <a:buNone/>
                      </a:pPr>
                      <a:r>
                        <a:rPr lang="en-US" sz="1100" u="none" cap="none" strike="noStrike"/>
                        <a:t>Oost-Afrika/Hoorn van Afrika </a:t>
                      </a:r>
                      <a:endParaRPr/>
                    </a:p>
                  </a:txBody>
                  <a:tcPr marT="34300" marB="34300" marR="68575" marL="68575"/>
                </a:tc>
                <a:tc>
                  <a:txBody>
                    <a:bodyPr/>
                    <a:lstStyle/>
                    <a:p>
                      <a:pPr indent="0" lvl="0" marL="0" marR="0" rtl="0" algn="l">
                        <a:lnSpc>
                          <a:spcPct val="100000"/>
                        </a:lnSpc>
                        <a:spcBef>
                          <a:spcPts val="0"/>
                        </a:spcBef>
                        <a:spcAft>
                          <a:spcPts val="0"/>
                        </a:spcAft>
                        <a:buNone/>
                      </a:pPr>
                      <a:r>
                        <a:rPr lang="en-US" sz="1100" u="none" cap="none" strike="noStrike"/>
                        <a:t>Djibouti, Eritrea, Ethiopië, Kenia, Somalië, Tanzania, Oeganda</a:t>
                      </a:r>
                      <a:endParaRPr/>
                    </a:p>
                  </a:txBody>
                  <a:tcPr marT="34300" marB="34300" marR="68575" marL="68575"/>
                </a:tc>
              </a:tr>
              <a:tr h="388625">
                <a:tc>
                  <a:txBody>
                    <a:bodyPr/>
                    <a:lstStyle/>
                    <a:p>
                      <a:pPr indent="0" lvl="0" marL="0" marR="0" rtl="0" algn="l">
                        <a:lnSpc>
                          <a:spcPct val="100000"/>
                        </a:lnSpc>
                        <a:spcBef>
                          <a:spcPts val="0"/>
                        </a:spcBef>
                        <a:spcAft>
                          <a:spcPts val="0"/>
                        </a:spcAft>
                        <a:buNone/>
                      </a:pPr>
                      <a:r>
                        <a:rPr lang="en-US" sz="1100" u="none" cap="none" strike="noStrike"/>
                        <a:t>Centraal-Afrika</a:t>
                      </a:r>
                      <a:endParaRPr/>
                    </a:p>
                  </a:txBody>
                  <a:tcPr marT="34300" marB="34300" marR="68575" marL="68575"/>
                </a:tc>
                <a:tc>
                  <a:txBody>
                    <a:bodyPr/>
                    <a:lstStyle/>
                    <a:p>
                      <a:pPr indent="0" lvl="0" marL="0" marR="0" rtl="0" algn="l">
                        <a:lnSpc>
                          <a:spcPct val="100000"/>
                        </a:lnSpc>
                        <a:spcBef>
                          <a:spcPts val="0"/>
                        </a:spcBef>
                        <a:spcAft>
                          <a:spcPts val="0"/>
                        </a:spcAft>
                        <a:buNone/>
                      </a:pPr>
                      <a:r>
                        <a:rPr lang="en-US" sz="1100" u="none" cap="none" strike="noStrike"/>
                        <a:t>Centraal-Afrikaanse Republiek, Kameroen, Tsjaad</a:t>
                      </a:r>
                      <a:endParaRPr/>
                    </a:p>
                  </a:txBody>
                  <a:tcPr marT="34300" marB="34300" marR="68575" marL="68575"/>
                </a:tc>
              </a:tr>
              <a:tr h="278125">
                <a:tc>
                  <a:txBody>
                    <a:bodyPr/>
                    <a:lstStyle/>
                    <a:p>
                      <a:pPr indent="0" lvl="0" marL="0" marR="0" rtl="0" algn="l">
                        <a:lnSpc>
                          <a:spcPct val="100000"/>
                        </a:lnSpc>
                        <a:spcBef>
                          <a:spcPts val="0"/>
                        </a:spcBef>
                        <a:spcAft>
                          <a:spcPts val="0"/>
                        </a:spcAft>
                        <a:buNone/>
                      </a:pPr>
                      <a:r>
                        <a:rPr lang="en-US" sz="1100" u="none" cap="none" strike="noStrike"/>
                        <a:t>Noord-Afrika</a:t>
                      </a:r>
                      <a:endParaRPr/>
                    </a:p>
                  </a:txBody>
                  <a:tcPr marT="34300" marB="34300" marR="68575" marL="68575"/>
                </a:tc>
                <a:tc>
                  <a:txBody>
                    <a:bodyPr/>
                    <a:lstStyle/>
                    <a:p>
                      <a:pPr indent="0" lvl="0" marL="0" marR="0" rtl="0" algn="l">
                        <a:lnSpc>
                          <a:spcPct val="100000"/>
                        </a:lnSpc>
                        <a:spcBef>
                          <a:spcPts val="0"/>
                        </a:spcBef>
                        <a:spcAft>
                          <a:spcPts val="0"/>
                        </a:spcAft>
                        <a:buNone/>
                      </a:pPr>
                      <a:r>
                        <a:rPr lang="en-US" sz="1100" u="none" cap="none" strike="noStrike"/>
                        <a:t>Egypte, Sudan </a:t>
                      </a:r>
                      <a:endParaRPr/>
                    </a:p>
                  </a:txBody>
                  <a:tcPr marT="34300" marB="34300" marR="68575" marL="68575"/>
                </a:tc>
              </a:tr>
              <a:tr h="388625">
                <a:tc>
                  <a:txBody>
                    <a:bodyPr/>
                    <a:lstStyle/>
                    <a:p>
                      <a:pPr indent="0" lvl="0" marL="0" marR="0" rtl="0" algn="l">
                        <a:lnSpc>
                          <a:spcPct val="100000"/>
                        </a:lnSpc>
                        <a:spcBef>
                          <a:spcPts val="0"/>
                        </a:spcBef>
                        <a:spcAft>
                          <a:spcPts val="0"/>
                        </a:spcAft>
                        <a:buNone/>
                      </a:pPr>
                      <a:r>
                        <a:rPr lang="en-US" sz="1100" u="none" cap="none" strike="noStrike"/>
                        <a:t>Zuidwest-Azië</a:t>
                      </a:r>
                      <a:endParaRPr/>
                    </a:p>
                  </a:txBody>
                  <a:tcPr marT="34300" marB="34300" marR="68575" marL="68575"/>
                </a:tc>
                <a:tc>
                  <a:txBody>
                    <a:bodyPr/>
                    <a:lstStyle/>
                    <a:p>
                      <a:pPr indent="0" lvl="0" marL="0" marR="0" rtl="0" algn="l">
                        <a:lnSpc>
                          <a:spcPct val="100000"/>
                        </a:lnSpc>
                        <a:spcBef>
                          <a:spcPts val="0"/>
                        </a:spcBef>
                        <a:spcAft>
                          <a:spcPts val="0"/>
                        </a:spcAft>
                        <a:buNone/>
                      </a:pPr>
                      <a:r>
                        <a:rPr lang="en-US" sz="1100" u="none" cap="none" strike="noStrike"/>
                        <a:t>Irak, Iran*, Jemen, Koeweit*, Oman*, Saoedi-Arabië* </a:t>
                      </a:r>
                      <a:endParaRPr/>
                    </a:p>
                  </a:txBody>
                  <a:tcPr marT="34300" marB="34300" marR="68575" marL="68575"/>
                </a:tc>
              </a:tr>
              <a:tr h="278125">
                <a:tc>
                  <a:txBody>
                    <a:bodyPr/>
                    <a:lstStyle/>
                    <a:p>
                      <a:pPr indent="0" lvl="0" marL="0" marR="0" rtl="0" algn="l">
                        <a:lnSpc>
                          <a:spcPct val="100000"/>
                        </a:lnSpc>
                        <a:spcBef>
                          <a:spcPts val="0"/>
                        </a:spcBef>
                        <a:spcAft>
                          <a:spcPts val="0"/>
                        </a:spcAft>
                        <a:buNone/>
                      </a:pPr>
                      <a:r>
                        <a:rPr lang="en-US" sz="1100" u="none" cap="none" strike="noStrike"/>
                        <a:t>Zuid/zuidoost-Azië</a:t>
                      </a:r>
                      <a:endParaRPr sz="1100" u="none" cap="none" strike="noStrike"/>
                    </a:p>
                  </a:txBody>
                  <a:tcPr marT="34300" marB="34300" marR="68575" marL="68575"/>
                </a:tc>
                <a:tc>
                  <a:txBody>
                    <a:bodyPr/>
                    <a:lstStyle/>
                    <a:p>
                      <a:pPr indent="0" lvl="0" marL="0" marR="0" rtl="0" algn="l">
                        <a:lnSpc>
                          <a:spcPct val="100000"/>
                        </a:lnSpc>
                        <a:spcBef>
                          <a:spcPts val="0"/>
                        </a:spcBef>
                        <a:spcAft>
                          <a:spcPts val="0"/>
                        </a:spcAft>
                        <a:buNone/>
                      </a:pPr>
                      <a:r>
                        <a:rPr lang="en-US" sz="1100" u="none" cap="none" strike="noStrike"/>
                        <a:t>Indonesië, Maleisië*, Malediven </a:t>
                      </a:r>
                      <a:endParaRPr/>
                    </a:p>
                  </a:txBody>
                  <a:tcPr marT="34300" marB="34300" marR="68575" marL="68575"/>
                </a:tc>
              </a:tr>
            </a:tbl>
          </a:graphicData>
        </a:graphic>
      </p:graphicFrame>
      <p:sp>
        <p:nvSpPr>
          <p:cNvPr id="171" name="Google Shape;171;p10"/>
          <p:cNvSpPr/>
          <p:nvPr/>
        </p:nvSpPr>
        <p:spPr>
          <a:xfrm>
            <a:off x="3945327" y="3760150"/>
            <a:ext cx="370332" cy="204048"/>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2" name="Google Shape;172;p10"/>
          <p:cNvSpPr/>
          <p:nvPr/>
        </p:nvSpPr>
        <p:spPr>
          <a:xfrm>
            <a:off x="4812700" y="3776593"/>
            <a:ext cx="567147" cy="187605"/>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3" name="Google Shape;173;p10"/>
          <p:cNvSpPr/>
          <p:nvPr/>
        </p:nvSpPr>
        <p:spPr>
          <a:xfrm>
            <a:off x="5388831" y="3777596"/>
            <a:ext cx="567147" cy="187605"/>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4" name="Google Shape;174;p10"/>
          <p:cNvSpPr/>
          <p:nvPr/>
        </p:nvSpPr>
        <p:spPr>
          <a:xfrm>
            <a:off x="3640992" y="3943232"/>
            <a:ext cx="567147" cy="187605"/>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5" name="Google Shape;175;p10"/>
          <p:cNvSpPr/>
          <p:nvPr/>
        </p:nvSpPr>
        <p:spPr>
          <a:xfrm>
            <a:off x="4288426" y="4190530"/>
            <a:ext cx="707904" cy="225097"/>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Risico inschatting </a:t>
            </a:r>
            <a:endParaRPr/>
          </a:p>
        </p:txBody>
      </p:sp>
      <p:graphicFrame>
        <p:nvGraphicFramePr>
          <p:cNvPr id="182" name="Google Shape;182;p11"/>
          <p:cNvGraphicFramePr/>
          <p:nvPr/>
        </p:nvGraphicFramePr>
        <p:xfrm>
          <a:off x="542925" y="1156877"/>
          <a:ext cx="3000000" cy="3000000"/>
        </p:xfrm>
        <a:graphic>
          <a:graphicData uri="http://schemas.openxmlformats.org/drawingml/2006/table">
            <a:tbl>
              <a:tblPr bandRow="1" firstRow="1">
                <a:noFill/>
                <a:tableStyleId>{246D3A3E-5106-41DA-AD1B-B155F78EA107}</a:tableStyleId>
              </a:tblPr>
              <a:tblGrid>
                <a:gridCol w="2937350"/>
                <a:gridCol w="2937350"/>
              </a:tblGrid>
              <a:tr h="278125">
                <a:tc>
                  <a:txBody>
                    <a:bodyPr/>
                    <a:lstStyle/>
                    <a:p>
                      <a:pPr indent="0" lvl="0" marL="0" marR="0" rtl="0" algn="l">
                        <a:lnSpc>
                          <a:spcPct val="100000"/>
                        </a:lnSpc>
                        <a:spcBef>
                          <a:spcPts val="0"/>
                        </a:spcBef>
                        <a:spcAft>
                          <a:spcPts val="0"/>
                        </a:spcAft>
                        <a:buNone/>
                      </a:pPr>
                      <a:r>
                        <a:rPr lang="en-US" sz="1100" u="none" cap="none" strike="noStrike"/>
                        <a:t>Categorie richtlijn VGV </a:t>
                      </a:r>
                      <a:endParaRPr/>
                    </a:p>
                  </a:txBody>
                  <a:tcPr marT="34300" marB="34300" marR="68575" marL="68575"/>
                </a:tc>
                <a:tc>
                  <a:txBody>
                    <a:bodyPr/>
                    <a:lstStyle/>
                    <a:p>
                      <a:pPr indent="0" lvl="0" marL="0" marR="0" rtl="0" algn="l">
                        <a:lnSpc>
                          <a:spcPct val="100000"/>
                        </a:lnSpc>
                        <a:spcBef>
                          <a:spcPts val="0"/>
                        </a:spcBef>
                        <a:spcAft>
                          <a:spcPts val="0"/>
                        </a:spcAft>
                        <a:buNone/>
                      </a:pPr>
                      <a:r>
                        <a:rPr lang="en-US" sz="1100" u="none" cap="none" strike="noStrike"/>
                        <a:t>BDS 1414 categorie </a:t>
                      </a:r>
                      <a:endParaRPr/>
                    </a:p>
                  </a:txBody>
                  <a:tcPr marT="34300" marB="34300" marR="68575" marL="68575"/>
                </a:tc>
              </a:tr>
              <a:tr h="278125">
                <a:tc>
                  <a:txBody>
                    <a:bodyPr/>
                    <a:lstStyle/>
                    <a:p>
                      <a:pPr indent="0" lvl="0" marL="0" marR="0" rtl="0" algn="l">
                        <a:lnSpc>
                          <a:spcPct val="100000"/>
                        </a:lnSpc>
                        <a:spcBef>
                          <a:spcPts val="0"/>
                        </a:spcBef>
                        <a:spcAft>
                          <a:spcPts val="0"/>
                        </a:spcAft>
                        <a:buNone/>
                      </a:pPr>
                      <a:r>
                        <a:rPr lang="en-US" sz="1100" u="none" cap="none" strike="noStrike"/>
                        <a:t>Geen risico op dit moment </a:t>
                      </a:r>
                      <a:endParaRPr/>
                    </a:p>
                  </a:txBody>
                  <a:tcPr marT="34300" marB="34300" marR="68575" marL="68575"/>
                </a:tc>
                <a:tc>
                  <a:txBody>
                    <a:bodyPr/>
                    <a:lstStyle/>
                    <a:p>
                      <a:pPr indent="0" lvl="0" marL="0" marR="0" rtl="0" algn="l">
                        <a:lnSpc>
                          <a:spcPct val="100000"/>
                        </a:lnSpc>
                        <a:spcBef>
                          <a:spcPts val="0"/>
                        </a:spcBef>
                        <a:spcAft>
                          <a:spcPts val="0"/>
                        </a:spcAft>
                        <a:buNone/>
                      </a:pPr>
                      <a:r>
                        <a:rPr lang="en-US" sz="1100" u="none" cap="none" strike="noStrike"/>
                        <a:t>Geen risico </a:t>
                      </a:r>
                      <a:endParaRPr/>
                    </a:p>
                  </a:txBody>
                  <a:tcPr marT="34300" marB="34300" marR="68575" marL="68575"/>
                </a:tc>
              </a:tr>
              <a:tr h="278125">
                <a:tc>
                  <a:txBody>
                    <a:bodyPr/>
                    <a:lstStyle/>
                    <a:p>
                      <a:pPr indent="0" lvl="0" marL="0" marR="0" rtl="0" algn="l">
                        <a:lnSpc>
                          <a:spcPct val="100000"/>
                        </a:lnSpc>
                        <a:spcBef>
                          <a:spcPts val="0"/>
                        </a:spcBef>
                        <a:spcAft>
                          <a:spcPts val="0"/>
                        </a:spcAft>
                        <a:buNone/>
                      </a:pPr>
                      <a:r>
                        <a:rPr lang="en-US" sz="1100" u="none" cap="none" strike="noStrike"/>
                        <a:t>Risico aanwezig </a:t>
                      </a:r>
                      <a:endParaRPr/>
                    </a:p>
                  </a:txBody>
                  <a:tcPr marT="34300" marB="34300" marR="68575" marL="68575"/>
                </a:tc>
                <a:tc>
                  <a:txBody>
                    <a:bodyPr/>
                    <a:lstStyle/>
                    <a:p>
                      <a:pPr indent="0" lvl="0" marL="0" marR="0" rtl="0" algn="l">
                        <a:lnSpc>
                          <a:spcPct val="100000"/>
                        </a:lnSpc>
                        <a:spcBef>
                          <a:spcPts val="0"/>
                        </a:spcBef>
                        <a:spcAft>
                          <a:spcPts val="0"/>
                        </a:spcAft>
                        <a:buNone/>
                      </a:pPr>
                      <a:r>
                        <a:rPr lang="en-US" sz="1100" u="none" cap="none" strike="noStrike"/>
                        <a:t>Twijfelachtig risico, reëel risico </a:t>
                      </a:r>
                      <a:endParaRPr/>
                    </a:p>
                  </a:txBody>
                  <a:tcPr marT="34300" marB="34300" marR="68575" marL="68575"/>
                </a:tc>
              </a:tr>
              <a:tr h="278125">
                <a:tc>
                  <a:txBody>
                    <a:bodyPr/>
                    <a:lstStyle/>
                    <a:p>
                      <a:pPr indent="0" lvl="0" marL="0" marR="0" rtl="0" algn="l">
                        <a:lnSpc>
                          <a:spcPct val="100000"/>
                        </a:lnSpc>
                        <a:spcBef>
                          <a:spcPts val="0"/>
                        </a:spcBef>
                        <a:spcAft>
                          <a:spcPts val="0"/>
                        </a:spcAft>
                        <a:buNone/>
                      </a:pPr>
                      <a:r>
                        <a:rPr lang="en-US" sz="1100" u="none" cap="none" strike="noStrike"/>
                        <a:t>VGV vastgesteld </a:t>
                      </a:r>
                      <a:endParaRPr/>
                    </a:p>
                  </a:txBody>
                  <a:tcPr marT="34300" marB="34300" marR="68575" marL="68575"/>
                </a:tc>
                <a:tc>
                  <a:txBody>
                    <a:bodyPr/>
                    <a:lstStyle/>
                    <a:p>
                      <a:pPr indent="0" lvl="0" marL="0" marR="0" rtl="0" algn="l">
                        <a:lnSpc>
                          <a:spcPct val="100000"/>
                        </a:lnSpc>
                        <a:spcBef>
                          <a:spcPts val="0"/>
                        </a:spcBef>
                        <a:spcAft>
                          <a:spcPts val="0"/>
                        </a:spcAft>
                        <a:buNone/>
                      </a:pPr>
                      <a:r>
                        <a:rPr lang="en-US" sz="1100" u="none" cap="none" strike="noStrike"/>
                        <a:t>Vermoeden VGV uitgevoerd, VGV vastgesteld </a:t>
                      </a:r>
                      <a:endParaRPr/>
                    </a:p>
                  </a:txBody>
                  <a:tcPr marT="34300" marB="34300" marR="68575" marL="68575"/>
                </a:tc>
              </a:tr>
            </a:tbl>
          </a:graphicData>
        </a:graphic>
      </p:graphicFrame>
      <p:pic>
        <p:nvPicPr>
          <p:cNvPr id="183" name="Google Shape;183;p11"/>
          <p:cNvPicPr preferRelativeResize="0"/>
          <p:nvPr/>
        </p:nvPicPr>
        <p:blipFill rotWithShape="1">
          <a:blip r:embed="rId3">
            <a:alphaModFix/>
          </a:blip>
          <a:srcRect b="0" l="0" r="0" t="0"/>
          <a:stretch/>
        </p:blipFill>
        <p:spPr>
          <a:xfrm>
            <a:off x="542925" y="2534279"/>
            <a:ext cx="6213856" cy="1541184"/>
          </a:xfrm>
          <a:prstGeom prst="rect">
            <a:avLst/>
          </a:prstGeom>
          <a:noFill/>
          <a:ln cap="flat" cmpd="sng" w="9525">
            <a:solidFill>
              <a:schemeClr val="lt2"/>
            </a:solidFill>
            <a:prstDash val="solid"/>
            <a:round/>
            <a:headEnd len="sm" w="sm" type="none"/>
            <a:tailEnd len="sm" w="sm" type="none"/>
          </a:ln>
        </p:spPr>
      </p:pic>
      <p:sp>
        <p:nvSpPr>
          <p:cNvPr id="184" name="Google Shape;184;p11"/>
          <p:cNvSpPr txBox="1"/>
          <p:nvPr/>
        </p:nvSpPr>
        <p:spPr>
          <a:xfrm>
            <a:off x="269811" y="4151949"/>
            <a:ext cx="6760083" cy="640881"/>
          </a:xfrm>
          <a:prstGeom prst="rect">
            <a:avLst/>
          </a:prstGeom>
          <a:noFill/>
          <a:ln>
            <a:noFill/>
          </a:ln>
        </p:spPr>
        <p:txBody>
          <a:bodyPr anchorCtr="0" anchor="t" bIns="45700" lIns="91425" spcFirstLastPara="1" rIns="91425" wrap="square" tIns="45700">
            <a:spAutoFit/>
          </a:bodyPr>
          <a:lstStyle/>
          <a:p>
            <a:pPr indent="0" lvl="2" marL="180000" marR="0" rtl="0" algn="l">
              <a:lnSpc>
                <a:spcPct val="115000"/>
              </a:lnSpc>
              <a:spcBef>
                <a:spcPts val="0"/>
              </a:spcBef>
              <a:spcAft>
                <a:spcPts val="0"/>
              </a:spcAft>
              <a:buNone/>
            </a:pPr>
            <a:r>
              <a:rPr b="1" i="0" lang="en-US" sz="1600" u="none" cap="none" strike="noStrike">
                <a:solidFill>
                  <a:srgbClr val="758D9A"/>
                </a:solidFill>
                <a:latin typeface="Open Sans Medium"/>
                <a:ea typeface="Open Sans Medium"/>
                <a:cs typeface="Open Sans Medium"/>
                <a:sym typeface="Open Sans Medium"/>
              </a:rPr>
              <a:t>Risico-inschatting is complex: </a:t>
            </a:r>
            <a:r>
              <a:rPr b="0" i="0" lang="en-US" sz="1600" u="none" cap="none" strike="noStrike">
                <a:solidFill>
                  <a:srgbClr val="758D9A"/>
                </a:solidFill>
                <a:latin typeface="Open Sans Medium"/>
                <a:ea typeface="Open Sans Medium"/>
                <a:cs typeface="Open Sans Medium"/>
                <a:sym typeface="Open Sans Medium"/>
              </a:rPr>
              <a:t>signalering is geen eenmalig moment, maar vraagt herhaald contact en continue afweging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2"/>
          <p:cNvSpPr txBox="1"/>
          <p:nvPr>
            <p:ph type="title"/>
          </p:nvPr>
        </p:nvSpPr>
        <p:spPr>
          <a:xfrm>
            <a:off x="311700" y="616750"/>
            <a:ext cx="8073000" cy="658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600"/>
              <a:buNone/>
            </a:pPr>
            <a:r>
              <a:rPr lang="en-US"/>
              <a:t>Module Begeleiden en Ondersteunen </a:t>
            </a:r>
            <a:endParaRPr/>
          </a:p>
        </p:txBody>
      </p:sp>
      <p:sp>
        <p:nvSpPr>
          <p:cNvPr id="190" name="Google Shape;190;p12"/>
          <p:cNvSpPr txBox="1"/>
          <p:nvPr/>
        </p:nvSpPr>
        <p:spPr>
          <a:xfrm>
            <a:off x="311700" y="1120916"/>
            <a:ext cx="7811008" cy="3759200"/>
          </a:xfrm>
          <a:prstGeom prst="rect">
            <a:avLst/>
          </a:prstGeom>
          <a:noFill/>
          <a:ln>
            <a:noFill/>
          </a:ln>
        </p:spPr>
        <p:txBody>
          <a:bodyPr anchorCtr="0" anchor="t" bIns="91425" lIns="91425" spcFirstLastPara="1" rIns="91425" wrap="square" tIns="91425">
            <a:normAutofit/>
          </a:bodyPr>
          <a:lstStyle/>
          <a:p>
            <a:pPr indent="0" lvl="0" marL="0" marR="0" rtl="0" algn="l">
              <a:lnSpc>
                <a:spcPct val="115000"/>
              </a:lnSpc>
              <a:spcBef>
                <a:spcPts val="0"/>
              </a:spcBef>
              <a:spcAft>
                <a:spcPts val="0"/>
              </a:spcAft>
              <a:buClr>
                <a:srgbClr val="758D9A"/>
              </a:buClr>
              <a:buSzPts val="2000"/>
              <a:buFont typeface="Open Sans Medium"/>
              <a:buNone/>
            </a:pPr>
            <a:r>
              <a:rPr b="0" i="0" lang="en-US" sz="2000" u="none" cap="none" strike="noStrike">
                <a:solidFill>
                  <a:srgbClr val="758D9A"/>
                </a:solidFill>
                <a:latin typeface="Open Sans Medium"/>
                <a:ea typeface="Open Sans Medium"/>
                <a:cs typeface="Open Sans Medium"/>
                <a:sym typeface="Open Sans Medium"/>
              </a:rPr>
              <a:t>Begeleiding bij de volgende uitkomsten: </a:t>
            </a:r>
            <a:endParaRPr/>
          </a:p>
          <a:p>
            <a:pPr indent="-330200" lvl="1" marL="914400" marR="0" rtl="0" algn="l">
              <a:lnSpc>
                <a:spcPct val="115000"/>
              </a:lnSpc>
              <a:spcBef>
                <a:spcPts val="0"/>
              </a:spcBef>
              <a:spcAft>
                <a:spcPts val="0"/>
              </a:spcAft>
              <a:buClr>
                <a:srgbClr val="758D9A"/>
              </a:buClr>
              <a:buSzPts val="1600"/>
              <a:buFont typeface="Open Sans Medium"/>
              <a:buChar char="○"/>
            </a:pPr>
            <a:r>
              <a:rPr b="0" i="0" lang="en-US" sz="1600" u="none" cap="none" strike="noStrike">
                <a:solidFill>
                  <a:srgbClr val="758D9A"/>
                </a:solidFill>
                <a:latin typeface="Open Sans Medium"/>
                <a:ea typeface="Open Sans Medium"/>
                <a:cs typeface="Open Sans Medium"/>
                <a:sym typeface="Open Sans Medium"/>
              </a:rPr>
              <a:t>1. Geen risico op VGV op dit moment </a:t>
            </a:r>
            <a:endParaRPr/>
          </a:p>
          <a:p>
            <a:pPr indent="-330200" lvl="1" marL="914400" marR="0" rtl="0" algn="l">
              <a:lnSpc>
                <a:spcPct val="115000"/>
              </a:lnSpc>
              <a:spcBef>
                <a:spcPts val="0"/>
              </a:spcBef>
              <a:spcAft>
                <a:spcPts val="0"/>
              </a:spcAft>
              <a:buClr>
                <a:srgbClr val="758D9A"/>
              </a:buClr>
              <a:buSzPts val="1600"/>
              <a:buFont typeface="Open Sans Medium"/>
              <a:buChar char="○"/>
            </a:pPr>
            <a:r>
              <a:rPr b="0" i="0" lang="en-US" sz="1600" u="none" cap="none" strike="noStrike">
                <a:solidFill>
                  <a:srgbClr val="758D9A"/>
                </a:solidFill>
                <a:latin typeface="Open Sans Medium"/>
                <a:ea typeface="Open Sans Medium"/>
                <a:cs typeface="Open Sans Medium"/>
                <a:sym typeface="Open Sans Medium"/>
              </a:rPr>
              <a:t>2. Risico op VGV – er zijn zorgen dat VGV in de toekomst mogelijk zal plaatsvinden </a:t>
            </a:r>
            <a:endParaRPr/>
          </a:p>
          <a:p>
            <a:pPr indent="-330200" lvl="1" marL="914400" marR="0" rtl="0" algn="l">
              <a:lnSpc>
                <a:spcPct val="115000"/>
              </a:lnSpc>
              <a:spcBef>
                <a:spcPts val="0"/>
              </a:spcBef>
              <a:spcAft>
                <a:spcPts val="0"/>
              </a:spcAft>
              <a:buClr>
                <a:srgbClr val="758D9A"/>
              </a:buClr>
              <a:buSzPts val="1600"/>
              <a:buFont typeface="Open Sans Medium"/>
              <a:buChar char="○"/>
            </a:pPr>
            <a:r>
              <a:rPr b="0" i="0" lang="en-US" sz="1600" u="none" cap="none" strike="noStrike">
                <a:solidFill>
                  <a:srgbClr val="758D9A"/>
                </a:solidFill>
                <a:latin typeface="Open Sans Medium"/>
                <a:ea typeface="Open Sans Medium"/>
                <a:cs typeface="Open Sans Medium"/>
                <a:sym typeface="Open Sans Medium"/>
              </a:rPr>
              <a:t>3. VGV vastgesteld </a:t>
            </a:r>
            <a:endParaRPr/>
          </a:p>
          <a:p>
            <a:pPr indent="-317500" lvl="2" marL="1371600" marR="0" rtl="0" algn="l">
              <a:lnSpc>
                <a:spcPct val="115000"/>
              </a:lnSpc>
              <a:spcBef>
                <a:spcPts val="0"/>
              </a:spcBef>
              <a:spcAft>
                <a:spcPts val="0"/>
              </a:spcAft>
              <a:buClr>
                <a:srgbClr val="758D9A"/>
              </a:buClr>
              <a:buSzPts val="1400"/>
              <a:buFont typeface="Open Sans Medium"/>
              <a:buChar char="■"/>
            </a:pPr>
            <a:r>
              <a:rPr b="0" i="0" lang="en-US" sz="1400" u="none" cap="none" strike="noStrike">
                <a:solidFill>
                  <a:srgbClr val="758D9A"/>
                </a:solidFill>
                <a:latin typeface="Open Sans Medium"/>
                <a:ea typeface="Open Sans Medium"/>
                <a:cs typeface="Open Sans Medium"/>
                <a:sym typeface="Open Sans Medium"/>
              </a:rPr>
              <a:t>3a. VGV is uitgevoerd voor migratie naar NL </a:t>
            </a:r>
            <a:endParaRPr/>
          </a:p>
          <a:p>
            <a:pPr indent="-317500" lvl="2" marL="1371600" marR="0" rtl="0" algn="l">
              <a:lnSpc>
                <a:spcPct val="115000"/>
              </a:lnSpc>
              <a:spcBef>
                <a:spcPts val="0"/>
              </a:spcBef>
              <a:spcAft>
                <a:spcPts val="0"/>
              </a:spcAft>
              <a:buClr>
                <a:srgbClr val="758D9A"/>
              </a:buClr>
              <a:buSzPts val="1400"/>
              <a:buFont typeface="Open Sans Medium"/>
              <a:buChar char="■"/>
            </a:pPr>
            <a:r>
              <a:rPr b="0" i="0" lang="en-US" sz="1400" u="none" cap="none" strike="noStrike">
                <a:solidFill>
                  <a:srgbClr val="758D9A"/>
                </a:solidFill>
                <a:latin typeface="Open Sans Medium"/>
                <a:ea typeface="Open Sans Medium"/>
                <a:cs typeface="Open Sans Medium"/>
                <a:sym typeface="Open Sans Medium"/>
              </a:rPr>
              <a:t>3b. VGV is recentelijk uitgevoerd na migratie naar NL, terwijl het gezin onder het Nederlands recht valt </a:t>
            </a:r>
            <a:endParaRPr/>
          </a:p>
          <a:p>
            <a:pPr indent="0" lvl="2" marL="180000" marR="0" rtl="0" algn="l">
              <a:lnSpc>
                <a:spcPct val="115000"/>
              </a:lnSpc>
              <a:spcBef>
                <a:spcPts val="0"/>
              </a:spcBef>
              <a:spcAft>
                <a:spcPts val="0"/>
              </a:spcAft>
              <a:buClr>
                <a:srgbClr val="758D9A"/>
              </a:buClr>
              <a:buSzPts val="1400"/>
              <a:buFont typeface="Open Sans Medium"/>
              <a:buNone/>
            </a:pPr>
            <a:r>
              <a:t/>
            </a:r>
            <a:endParaRPr b="0" i="0" sz="1400" u="none" cap="none" strike="noStrike">
              <a:solidFill>
                <a:srgbClr val="758D9A"/>
              </a:solidFill>
              <a:latin typeface="Open Sans Medium"/>
              <a:ea typeface="Open Sans Medium"/>
              <a:cs typeface="Open Sans Medium"/>
              <a:sym typeface="Open Sans Medium"/>
            </a:endParaRPr>
          </a:p>
          <a:p>
            <a:pPr indent="0" lvl="2" marL="180000" marR="0" rtl="0" algn="l">
              <a:lnSpc>
                <a:spcPct val="115000"/>
              </a:lnSpc>
              <a:spcBef>
                <a:spcPts val="0"/>
              </a:spcBef>
              <a:spcAft>
                <a:spcPts val="0"/>
              </a:spcAft>
              <a:buClr>
                <a:srgbClr val="758D9A"/>
              </a:buClr>
              <a:buSzPts val="1400"/>
              <a:buFont typeface="Open Sans Medium"/>
              <a:buNone/>
            </a:pPr>
            <a:r>
              <a:rPr b="0" i="0" lang="en-US" sz="1600" u="none" cap="none" strike="noStrike">
                <a:solidFill>
                  <a:srgbClr val="758D9A"/>
                </a:solidFill>
                <a:latin typeface="Open Sans Medium"/>
                <a:ea typeface="Open Sans Medium"/>
                <a:cs typeface="Open Sans Medium"/>
                <a:sym typeface="Open Sans Medium"/>
              </a:rPr>
              <a:t>Praktijkgerichte adviezen met aandacht voor (cultuur)sensitieve gespreksvoering </a:t>
            </a:r>
            <a:endParaRPr/>
          </a:p>
          <a:p>
            <a:pPr indent="0" lvl="2" marL="180000" marR="0" rtl="0" algn="l">
              <a:lnSpc>
                <a:spcPct val="115000"/>
              </a:lnSpc>
              <a:spcBef>
                <a:spcPts val="0"/>
              </a:spcBef>
              <a:spcAft>
                <a:spcPts val="0"/>
              </a:spcAft>
              <a:buClr>
                <a:srgbClr val="758D9A"/>
              </a:buClr>
              <a:buSzPts val="1400"/>
              <a:buFont typeface="Open Sans Medium"/>
              <a:buNone/>
            </a:pPr>
            <a:r>
              <a:rPr b="0" i="0" lang="en-US" sz="1600" u="none" cap="none" strike="noStrike">
                <a:solidFill>
                  <a:srgbClr val="758D9A"/>
                </a:solidFill>
                <a:latin typeface="Open Sans Medium"/>
                <a:ea typeface="Open Sans Medium"/>
                <a:cs typeface="Open Sans Medium"/>
                <a:sym typeface="Open Sans Medium"/>
              </a:rPr>
              <a:t>Bijlage met voorbeeldzinnen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Verwijzing naar andere materialen en richtlijnen  </a:t>
            </a:r>
            <a:endParaRPr/>
          </a:p>
        </p:txBody>
      </p:sp>
      <p:pic>
        <p:nvPicPr>
          <p:cNvPr id="197" name="Google Shape;197;p13"/>
          <p:cNvPicPr preferRelativeResize="0"/>
          <p:nvPr>
            <p:ph idx="1" type="body"/>
          </p:nvPr>
        </p:nvPicPr>
        <p:blipFill rotWithShape="1">
          <a:blip r:embed="rId3">
            <a:alphaModFix/>
          </a:blip>
          <a:srcRect b="81254" l="0" r="28623" t="0"/>
          <a:stretch/>
        </p:blipFill>
        <p:spPr>
          <a:xfrm>
            <a:off x="4450175" y="1369698"/>
            <a:ext cx="2468816" cy="459502"/>
          </a:xfrm>
          <a:prstGeom prst="rect">
            <a:avLst/>
          </a:prstGeom>
          <a:noFill/>
          <a:ln>
            <a:noFill/>
          </a:ln>
        </p:spPr>
      </p:pic>
      <p:pic>
        <p:nvPicPr>
          <p:cNvPr id="198" name="Google Shape;198;p13"/>
          <p:cNvPicPr preferRelativeResize="0"/>
          <p:nvPr/>
        </p:nvPicPr>
        <p:blipFill rotWithShape="1">
          <a:blip r:embed="rId4">
            <a:alphaModFix/>
          </a:blip>
          <a:srcRect b="0" l="0" r="0" t="0"/>
          <a:stretch/>
        </p:blipFill>
        <p:spPr>
          <a:xfrm>
            <a:off x="542925" y="1735489"/>
            <a:ext cx="1861812" cy="2601437"/>
          </a:xfrm>
          <a:prstGeom prst="rect">
            <a:avLst/>
          </a:prstGeom>
          <a:noFill/>
          <a:ln>
            <a:noFill/>
          </a:ln>
        </p:spPr>
      </p:pic>
      <p:pic>
        <p:nvPicPr>
          <p:cNvPr id="199" name="Google Shape;199;p13"/>
          <p:cNvPicPr preferRelativeResize="0"/>
          <p:nvPr/>
        </p:nvPicPr>
        <p:blipFill rotWithShape="1">
          <a:blip r:embed="rId5">
            <a:alphaModFix/>
          </a:blip>
          <a:srcRect b="0" l="0" r="0" t="0"/>
          <a:stretch/>
        </p:blipFill>
        <p:spPr>
          <a:xfrm>
            <a:off x="2554776" y="1735488"/>
            <a:ext cx="1861812" cy="2614675"/>
          </a:xfrm>
          <a:prstGeom prst="rect">
            <a:avLst/>
          </a:prstGeom>
          <a:noFill/>
          <a:ln>
            <a:noFill/>
          </a:ln>
        </p:spPr>
      </p:pic>
      <p:pic>
        <p:nvPicPr>
          <p:cNvPr id="200" name="Google Shape;200;p13"/>
          <p:cNvPicPr preferRelativeResize="0"/>
          <p:nvPr/>
        </p:nvPicPr>
        <p:blipFill rotWithShape="1">
          <a:blip r:embed="rId6">
            <a:alphaModFix/>
          </a:blip>
          <a:srcRect b="0" l="0" r="0" t="0"/>
          <a:stretch/>
        </p:blipFill>
        <p:spPr>
          <a:xfrm>
            <a:off x="4433381" y="2000600"/>
            <a:ext cx="2036090" cy="1993751"/>
          </a:xfrm>
          <a:prstGeom prst="rect">
            <a:avLst/>
          </a:prstGeom>
          <a:noFill/>
          <a:ln>
            <a:noFill/>
          </a:ln>
        </p:spPr>
      </p:pic>
      <p:pic>
        <p:nvPicPr>
          <p:cNvPr id="201" name="Google Shape;201;p13"/>
          <p:cNvPicPr preferRelativeResize="0"/>
          <p:nvPr/>
        </p:nvPicPr>
        <p:blipFill rotWithShape="1">
          <a:blip r:embed="rId7">
            <a:alphaModFix/>
          </a:blip>
          <a:srcRect b="2535" l="15525" r="7642" t="-2535"/>
          <a:stretch/>
        </p:blipFill>
        <p:spPr>
          <a:xfrm>
            <a:off x="6486265" y="2078063"/>
            <a:ext cx="2647225" cy="191628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Module Samenwerken en verwijzen </a:t>
            </a:r>
            <a:endParaRPr/>
          </a:p>
        </p:txBody>
      </p:sp>
      <p:pic>
        <p:nvPicPr>
          <p:cNvPr id="208" name="Google Shape;208;p14"/>
          <p:cNvPicPr preferRelativeResize="0"/>
          <p:nvPr/>
        </p:nvPicPr>
        <p:blipFill rotWithShape="1">
          <a:blip r:embed="rId3">
            <a:alphaModFix/>
          </a:blip>
          <a:srcRect b="0" l="0" r="0" t="0"/>
          <a:stretch/>
        </p:blipFill>
        <p:spPr>
          <a:xfrm>
            <a:off x="5520267" y="2618064"/>
            <a:ext cx="3132460" cy="2080411"/>
          </a:xfrm>
          <a:prstGeom prst="rect">
            <a:avLst/>
          </a:prstGeom>
          <a:noFill/>
          <a:ln>
            <a:noFill/>
          </a:ln>
        </p:spPr>
      </p:pic>
      <p:pic>
        <p:nvPicPr>
          <p:cNvPr id="209" name="Google Shape;209;p14"/>
          <p:cNvPicPr preferRelativeResize="0"/>
          <p:nvPr/>
        </p:nvPicPr>
        <p:blipFill rotWithShape="1">
          <a:blip r:embed="rId4">
            <a:alphaModFix/>
          </a:blip>
          <a:srcRect b="0" l="0" r="0" t="0"/>
          <a:stretch/>
        </p:blipFill>
        <p:spPr>
          <a:xfrm>
            <a:off x="5909733" y="504052"/>
            <a:ext cx="2226734" cy="2012709"/>
          </a:xfrm>
          <a:prstGeom prst="rect">
            <a:avLst/>
          </a:prstGeom>
          <a:noFill/>
          <a:ln>
            <a:noFill/>
          </a:ln>
        </p:spPr>
      </p:pic>
      <p:sp>
        <p:nvSpPr>
          <p:cNvPr id="210" name="Google Shape;210;p14"/>
          <p:cNvSpPr txBox="1"/>
          <p:nvPr>
            <p:ph idx="1" type="body"/>
          </p:nvPr>
        </p:nvSpPr>
        <p:spPr>
          <a:xfrm>
            <a:off x="380999" y="1005607"/>
            <a:ext cx="4605868" cy="3219259"/>
          </a:xfrm>
          <a:prstGeom prst="rect">
            <a:avLst/>
          </a:prstGeom>
          <a:noFill/>
          <a:ln>
            <a:noFill/>
          </a:ln>
        </p:spPr>
        <p:txBody>
          <a:bodyPr anchorCtr="0" anchor="t" bIns="91425" lIns="91425" spcFirstLastPara="1" rIns="91425" wrap="square" tIns="91425">
            <a:normAutofit fontScale="92500" lnSpcReduction="10000"/>
          </a:bodyPr>
          <a:lstStyle/>
          <a:p>
            <a:pPr indent="0" lvl="0" marL="101600" rtl="0" algn="l">
              <a:lnSpc>
                <a:spcPct val="115000"/>
              </a:lnSpc>
              <a:spcBef>
                <a:spcPts val="0"/>
              </a:spcBef>
              <a:spcAft>
                <a:spcPts val="0"/>
              </a:spcAft>
              <a:buSzPct val="108108"/>
              <a:buNone/>
            </a:pPr>
            <a:r>
              <a:t/>
            </a:r>
            <a:endParaRPr/>
          </a:p>
          <a:p>
            <a:pPr indent="-355600" lvl="0" marL="457200" rtl="0" algn="l">
              <a:lnSpc>
                <a:spcPct val="115000"/>
              </a:lnSpc>
              <a:spcBef>
                <a:spcPts val="0"/>
              </a:spcBef>
              <a:spcAft>
                <a:spcPts val="0"/>
              </a:spcAft>
              <a:buSzPct val="98280"/>
              <a:buChar char="●"/>
            </a:pPr>
            <a:r>
              <a:rPr lang="en-US" sz="2200" u="sng">
                <a:solidFill>
                  <a:schemeClr val="hlink"/>
                </a:solidFill>
                <a:hlinkClick r:id="rId5"/>
              </a:rPr>
              <a:t>Landelijke ketenaanpak VGV </a:t>
            </a:r>
            <a:endParaRPr sz="2200"/>
          </a:p>
          <a:p>
            <a:pPr indent="-330200" lvl="1" marL="914400" rtl="0" algn="l">
              <a:lnSpc>
                <a:spcPct val="115000"/>
              </a:lnSpc>
              <a:spcBef>
                <a:spcPts val="0"/>
              </a:spcBef>
              <a:spcAft>
                <a:spcPts val="0"/>
              </a:spcAft>
              <a:buSzPct val="101749"/>
              <a:buChar char="○"/>
            </a:pPr>
            <a:r>
              <a:rPr lang="en-US" sz="1700"/>
              <a:t>JGZ: sleutelrol in de keten</a:t>
            </a:r>
            <a:endParaRPr/>
          </a:p>
          <a:p>
            <a:pPr indent="0" lvl="0" marL="0" rtl="0" algn="l">
              <a:lnSpc>
                <a:spcPct val="115000"/>
              </a:lnSpc>
              <a:spcBef>
                <a:spcPts val="0"/>
              </a:spcBef>
              <a:spcAft>
                <a:spcPts val="0"/>
              </a:spcAft>
              <a:buSzPct val="108108"/>
              <a:buNone/>
            </a:pPr>
            <a:r>
              <a:rPr lang="en-US"/>
              <a:t> </a:t>
            </a:r>
            <a:endParaRPr/>
          </a:p>
          <a:p>
            <a:pPr indent="-342900" lvl="0" marL="342900" rtl="0" algn="l">
              <a:lnSpc>
                <a:spcPct val="115000"/>
              </a:lnSpc>
              <a:spcBef>
                <a:spcPts val="0"/>
              </a:spcBef>
              <a:spcAft>
                <a:spcPts val="0"/>
              </a:spcAft>
              <a:buSzPct val="113798"/>
              <a:buChar char="●"/>
            </a:pPr>
            <a:r>
              <a:rPr lang="en-US" sz="1900"/>
              <a:t>Advies: maak lokaal afspraken rondom samenwerking en doorverwijzing</a:t>
            </a:r>
            <a:endParaRPr/>
          </a:p>
          <a:p>
            <a:pPr indent="-342900" lvl="1" marL="800100" rtl="0" algn="l">
              <a:lnSpc>
                <a:spcPct val="115000"/>
              </a:lnSpc>
              <a:spcBef>
                <a:spcPts val="0"/>
              </a:spcBef>
              <a:spcAft>
                <a:spcPts val="0"/>
              </a:spcAft>
              <a:buSzPct val="101749"/>
              <a:buChar char="○"/>
            </a:pPr>
            <a:r>
              <a:rPr lang="en-US" sz="1700"/>
              <a:t>Bv. met onderwijs</a:t>
            </a:r>
            <a:endParaRPr/>
          </a:p>
          <a:p>
            <a:pPr indent="-342900" lvl="1" marL="800100" rtl="0" algn="l">
              <a:lnSpc>
                <a:spcPct val="115000"/>
              </a:lnSpc>
              <a:spcBef>
                <a:spcPts val="0"/>
              </a:spcBef>
              <a:spcAft>
                <a:spcPts val="0"/>
              </a:spcAft>
              <a:buSzPct val="101749"/>
              <a:buChar char="○"/>
            </a:pPr>
            <a:r>
              <a:rPr lang="en-US" sz="1700"/>
              <a:t>nazorg voor vrouwen en meisjes die besneden zijn</a:t>
            </a:r>
            <a:endParaRPr/>
          </a:p>
          <a:p>
            <a:pPr indent="0" lvl="0" marL="0" rtl="0" algn="l">
              <a:lnSpc>
                <a:spcPct val="115000"/>
              </a:lnSpc>
              <a:spcBef>
                <a:spcPts val="0"/>
              </a:spcBef>
              <a:spcAft>
                <a:spcPts val="0"/>
              </a:spcAft>
              <a:buSzPct val="108108"/>
              <a:buNone/>
            </a:pPr>
            <a:r>
              <a:t/>
            </a:r>
            <a:endParaRPr/>
          </a:p>
          <a:p>
            <a:pPr indent="0" lvl="0" marL="0" rtl="0" algn="l">
              <a:lnSpc>
                <a:spcPct val="115000"/>
              </a:lnSpc>
              <a:spcBef>
                <a:spcPts val="0"/>
              </a:spcBef>
              <a:spcAft>
                <a:spcPts val="0"/>
              </a:spcAft>
              <a:buSzPct val="108108"/>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Samenwerking met </a:t>
            </a:r>
            <a:br>
              <a:rPr lang="en-US"/>
            </a:br>
            <a:r>
              <a:rPr lang="en-US"/>
              <a:t>Sleutelpersonen </a:t>
            </a:r>
            <a:endParaRPr/>
          </a:p>
        </p:txBody>
      </p:sp>
      <p:pic>
        <p:nvPicPr>
          <p:cNvPr descr="Our partners | Libin" id="217" name="Google Shape;217;p15"/>
          <p:cNvPicPr preferRelativeResize="0"/>
          <p:nvPr>
            <p:ph idx="1" type="body"/>
          </p:nvPr>
        </p:nvPicPr>
        <p:blipFill rotWithShape="1">
          <a:blip r:embed="rId3">
            <a:alphaModFix/>
          </a:blip>
          <a:srcRect b="0" l="0" r="0" t="0"/>
          <a:stretch/>
        </p:blipFill>
        <p:spPr>
          <a:xfrm>
            <a:off x="2726267" y="3292075"/>
            <a:ext cx="2205490" cy="1406399"/>
          </a:xfrm>
          <a:prstGeom prst="rect">
            <a:avLst/>
          </a:prstGeom>
          <a:noFill/>
          <a:ln>
            <a:noFill/>
          </a:ln>
        </p:spPr>
      </p:pic>
      <p:sp>
        <p:nvSpPr>
          <p:cNvPr id="218" name="Google Shape;218;p15"/>
          <p:cNvSpPr txBox="1"/>
          <p:nvPr/>
        </p:nvSpPr>
        <p:spPr>
          <a:xfrm>
            <a:off x="313365" y="1396011"/>
            <a:ext cx="4825803" cy="161281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en-US" sz="1600" u="none" cap="none" strike="noStrike">
                <a:solidFill>
                  <a:srgbClr val="748C99"/>
                </a:solidFill>
                <a:latin typeface="Open Sans Medium"/>
                <a:ea typeface="Open Sans Medium"/>
                <a:cs typeface="Open Sans Medium"/>
                <a:sym typeface="Open Sans Medium"/>
              </a:rPr>
              <a:t>Sleutelpersonen spelen een belangrijke rol bij het overbruggen van taal- en cultuurverschillen en het bieden van gerichte ondersteuning. </a:t>
            </a:r>
            <a:endParaRPr/>
          </a:p>
          <a:p>
            <a:pPr indent="0" lvl="0" marL="0" marR="0" rtl="0" algn="l">
              <a:lnSpc>
                <a:spcPct val="150000"/>
              </a:lnSpc>
              <a:spcBef>
                <a:spcPts val="0"/>
              </a:spcBef>
              <a:spcAft>
                <a:spcPts val="0"/>
              </a:spcAft>
              <a:buNone/>
            </a:pPr>
            <a:r>
              <a:t/>
            </a:r>
            <a:endParaRPr b="0" i="0" sz="2000" u="none" cap="none" strike="noStrike">
              <a:solidFill>
                <a:srgbClr val="748C99"/>
              </a:solidFill>
              <a:latin typeface="Open Sans Medium"/>
              <a:ea typeface="Open Sans Medium"/>
              <a:cs typeface="Open Sans Medium"/>
              <a:sym typeface="Open Sans Medium"/>
            </a:endParaRPr>
          </a:p>
        </p:txBody>
      </p:sp>
      <p:pic>
        <p:nvPicPr>
          <p:cNvPr id="219" name="Google Shape;219;p15"/>
          <p:cNvPicPr preferRelativeResize="0"/>
          <p:nvPr/>
        </p:nvPicPr>
        <p:blipFill rotWithShape="1">
          <a:blip r:embed="rId4">
            <a:alphaModFix/>
          </a:blip>
          <a:srcRect b="0" l="0" r="0" t="0"/>
          <a:stretch/>
        </p:blipFill>
        <p:spPr>
          <a:xfrm>
            <a:off x="5291489" y="378989"/>
            <a:ext cx="3362498" cy="396260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Het gesprek over VGV bij een taalbarrière</a:t>
            </a:r>
            <a:endParaRPr/>
          </a:p>
        </p:txBody>
      </p:sp>
      <p:pic>
        <p:nvPicPr>
          <p:cNvPr id="226" name="Google Shape;226;p16"/>
          <p:cNvPicPr preferRelativeResize="0"/>
          <p:nvPr>
            <p:ph idx="1" type="body"/>
          </p:nvPr>
        </p:nvPicPr>
        <p:blipFill rotWithShape="1">
          <a:blip r:embed="rId3">
            <a:alphaModFix/>
          </a:blip>
          <a:srcRect b="0" l="0" r="0" t="0"/>
          <a:stretch/>
        </p:blipFill>
        <p:spPr>
          <a:xfrm>
            <a:off x="3219590" y="1231652"/>
            <a:ext cx="2031707" cy="2859084"/>
          </a:xfrm>
          <a:prstGeom prst="rect">
            <a:avLst/>
          </a:prstGeom>
          <a:noFill/>
          <a:ln>
            <a:noFill/>
          </a:ln>
        </p:spPr>
      </p:pic>
      <p:pic>
        <p:nvPicPr>
          <p:cNvPr id="227" name="Google Shape;227;p16"/>
          <p:cNvPicPr preferRelativeResize="0"/>
          <p:nvPr/>
        </p:nvPicPr>
        <p:blipFill rotWithShape="1">
          <a:blip r:embed="rId4">
            <a:alphaModFix/>
          </a:blip>
          <a:srcRect b="0" l="0" r="0" t="0"/>
          <a:stretch/>
        </p:blipFill>
        <p:spPr>
          <a:xfrm>
            <a:off x="446800" y="1240263"/>
            <a:ext cx="2017002" cy="2850474"/>
          </a:xfrm>
          <a:prstGeom prst="rect">
            <a:avLst/>
          </a:prstGeom>
          <a:noFill/>
          <a:ln>
            <a:noFill/>
          </a:ln>
        </p:spPr>
      </p:pic>
      <p:sp>
        <p:nvSpPr>
          <p:cNvPr id="228" name="Google Shape;228;p16"/>
          <p:cNvSpPr txBox="1"/>
          <p:nvPr/>
        </p:nvSpPr>
        <p:spPr>
          <a:xfrm>
            <a:off x="711337" y="4090737"/>
            <a:ext cx="8432663"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748C99"/>
                </a:solidFill>
                <a:latin typeface="Open Sans Medium"/>
                <a:ea typeface="Open Sans Medium"/>
                <a:cs typeface="Open Sans Medium"/>
                <a:sym typeface="Open Sans Medium"/>
              </a:rPr>
              <a:t>De Richtlijn                               Beslisboom 		   Samenvatting </a:t>
            </a:r>
            <a:endParaRPr/>
          </a:p>
        </p:txBody>
      </p:sp>
      <p:pic>
        <p:nvPicPr>
          <p:cNvPr descr="Afbeelding met tekst, schermopname, menu, Afdrukken&#10;&#10;Door AI gegenereerde inhoud is mogelijk onjuist." id="229" name="Google Shape;229;p16"/>
          <p:cNvPicPr preferRelativeResize="0"/>
          <p:nvPr/>
        </p:nvPicPr>
        <p:blipFill rotWithShape="1">
          <a:blip r:embed="rId5">
            <a:alphaModFix/>
          </a:blip>
          <a:srcRect b="0" l="0" r="0" t="0"/>
          <a:stretch/>
        </p:blipFill>
        <p:spPr>
          <a:xfrm>
            <a:off x="6007086" y="1101989"/>
            <a:ext cx="2113136" cy="2988747"/>
          </a:xfrm>
          <a:prstGeom prst="rect">
            <a:avLst/>
          </a:prstGeom>
          <a:noFill/>
          <a:ln>
            <a:noFill/>
          </a:ln>
        </p:spPr>
      </p:pic>
      <p:sp>
        <p:nvSpPr>
          <p:cNvPr id="230" name="Google Shape;230;p16"/>
          <p:cNvSpPr txBox="1"/>
          <p:nvPr/>
        </p:nvSpPr>
        <p:spPr>
          <a:xfrm>
            <a:off x="-286754" y="4393712"/>
            <a:ext cx="4753449" cy="30476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1050" u="none" cap="none" strike="noStrike">
                <a:solidFill>
                  <a:srgbClr val="000000"/>
                </a:solidFill>
                <a:latin typeface="Arial"/>
                <a:ea typeface="Arial"/>
                <a:cs typeface="Arial"/>
                <a:sym typeface="Arial"/>
              </a:rPr>
              <a:t>Geautoriseerd door o.a. :   KAMG en V&amp;VN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7"/>
          <p:cNvSpPr txBox="1"/>
          <p:nvPr/>
        </p:nvSpPr>
        <p:spPr>
          <a:xfrm>
            <a:off x="371840" y="1473124"/>
            <a:ext cx="7816100" cy="698717"/>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rgbClr val="000000"/>
              </a:buClr>
              <a:buSzPts val="1400"/>
              <a:buFont typeface="Arial"/>
              <a:buChar char="•"/>
            </a:pPr>
            <a:r>
              <a:rPr b="0" i="0" lang="en-US" sz="1400" u="none" cap="none" strike="noStrike">
                <a:solidFill>
                  <a:srgbClr val="7F7F7F"/>
                </a:solidFill>
                <a:latin typeface="Open Sans Medium"/>
                <a:ea typeface="Open Sans Medium"/>
                <a:cs typeface="Open Sans Medium"/>
                <a:sym typeface="Open Sans Medium"/>
              </a:rPr>
              <a:t>Op basis van taalniveau, gespreksonderwerp en haalbaarheid</a:t>
            </a:r>
            <a:endParaRPr/>
          </a:p>
          <a:p>
            <a:pPr indent="-342900" lvl="0" marL="342900" marR="0" rtl="0" algn="l">
              <a:lnSpc>
                <a:spcPct val="150000"/>
              </a:lnSpc>
              <a:spcBef>
                <a:spcPts val="0"/>
              </a:spcBef>
              <a:spcAft>
                <a:spcPts val="0"/>
              </a:spcAft>
              <a:buClr>
                <a:srgbClr val="000000"/>
              </a:buClr>
              <a:buSzPts val="1400"/>
              <a:buFont typeface="Arial"/>
              <a:buChar char="•"/>
            </a:pPr>
            <a:r>
              <a:rPr b="0" i="0" lang="en-US" sz="1400" u="none" cap="none" strike="noStrike">
                <a:solidFill>
                  <a:srgbClr val="7F7F7F"/>
                </a:solidFill>
                <a:latin typeface="Open Sans Medium"/>
                <a:ea typeface="Open Sans Medium"/>
                <a:cs typeface="Open Sans Medium"/>
                <a:sym typeface="Open Sans Medium"/>
              </a:rPr>
              <a:t>Samen met de patiënt of cliënt</a:t>
            </a:r>
            <a:endParaRPr/>
          </a:p>
        </p:txBody>
      </p:sp>
      <p:sp>
        <p:nvSpPr>
          <p:cNvPr id="237" name="Google Shape;237;p17"/>
          <p:cNvSpPr txBox="1"/>
          <p:nvPr>
            <p:ph type="title"/>
          </p:nvPr>
        </p:nvSpPr>
        <p:spPr>
          <a:xfrm>
            <a:off x="542925" y="628650"/>
            <a:ext cx="8036045" cy="85725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Hoe bepaal je de juiste vorm van taalondersteuning?</a:t>
            </a:r>
            <a:br>
              <a:rPr lang="en-US"/>
            </a:br>
            <a:br>
              <a:rPr lang="en-US"/>
            </a:br>
            <a:endParaRPr/>
          </a:p>
        </p:txBody>
      </p:sp>
      <p:pic>
        <p:nvPicPr>
          <p:cNvPr id="238" name="Google Shape;238;p17"/>
          <p:cNvPicPr preferRelativeResize="0"/>
          <p:nvPr/>
        </p:nvPicPr>
        <p:blipFill rotWithShape="1">
          <a:blip r:embed="rId3">
            <a:alphaModFix/>
          </a:blip>
          <a:srcRect b="0" l="0" r="0" t="0"/>
          <a:stretch/>
        </p:blipFill>
        <p:spPr>
          <a:xfrm>
            <a:off x="1426481" y="2136190"/>
            <a:ext cx="6291039" cy="24935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Rol aandachtfunctionaris VGV/kindermishandeling </a:t>
            </a:r>
            <a:endParaRPr/>
          </a:p>
        </p:txBody>
      </p:sp>
      <p:sp>
        <p:nvSpPr>
          <p:cNvPr id="245" name="Google Shape;245;p18"/>
          <p:cNvSpPr txBox="1"/>
          <p:nvPr/>
        </p:nvSpPr>
        <p:spPr>
          <a:xfrm>
            <a:off x="311700" y="1385321"/>
            <a:ext cx="7816100" cy="335175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i="0" lang="en-US" sz="2000" u="none" cap="none" strike="noStrike">
                <a:solidFill>
                  <a:srgbClr val="758D9A"/>
                </a:solidFill>
                <a:latin typeface="Open Sans Medium"/>
                <a:ea typeface="Open Sans Medium"/>
                <a:cs typeface="Open Sans Medium"/>
                <a:sym typeface="Open Sans Medium"/>
              </a:rPr>
              <a:t>VGV onder de aandacht brengen/houden door:</a:t>
            </a:r>
            <a:endParaRPr/>
          </a:p>
          <a:p>
            <a:pPr indent="-214313" lvl="0" marL="214313"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758D9A"/>
                </a:solidFill>
                <a:latin typeface="Open Sans Medium"/>
                <a:ea typeface="Open Sans Medium"/>
                <a:cs typeface="Open Sans Medium"/>
                <a:sym typeface="Open Sans Medium"/>
              </a:rPr>
              <a:t>Nieuwe JGZ-medewerkers scholen </a:t>
            </a:r>
            <a:endParaRPr/>
          </a:p>
          <a:p>
            <a:pPr indent="-214313" lvl="0" marL="214313"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758D9A"/>
                </a:solidFill>
                <a:latin typeface="Open Sans Medium"/>
                <a:ea typeface="Open Sans Medium"/>
                <a:cs typeface="Open Sans Medium"/>
                <a:sym typeface="Open Sans Medium"/>
              </a:rPr>
              <a:t>Relevante (voorlichtings)materialen evalueren en verspreiden binnen de organisatie </a:t>
            </a:r>
            <a:endParaRPr/>
          </a:p>
          <a:p>
            <a:pPr indent="-214313" lvl="0" marL="214313"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758D9A"/>
                </a:solidFill>
                <a:latin typeface="Open Sans Medium"/>
                <a:ea typeface="Open Sans Medium"/>
                <a:cs typeface="Open Sans Medium"/>
                <a:sym typeface="Open Sans Medium"/>
              </a:rPr>
              <a:t>Casuïstiek bespreken met medewerkers </a:t>
            </a:r>
            <a:endParaRPr/>
          </a:p>
          <a:p>
            <a:pPr indent="-214313" lvl="0" marL="214313"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758D9A"/>
                </a:solidFill>
                <a:latin typeface="Open Sans Medium"/>
                <a:ea typeface="Open Sans Medium"/>
                <a:cs typeface="Open Sans Medium"/>
                <a:sym typeface="Open Sans Medium"/>
              </a:rPr>
              <a:t>Contacten met management en leidinggevenden onderhouden over knelpunten </a:t>
            </a:r>
            <a:endParaRPr/>
          </a:p>
          <a:p>
            <a:pPr indent="-214313" lvl="0" marL="214313" marR="0" rtl="0" algn="l">
              <a:lnSpc>
                <a:spcPct val="150000"/>
              </a:lnSpc>
              <a:spcBef>
                <a:spcPts val="0"/>
              </a:spcBef>
              <a:spcAft>
                <a:spcPts val="0"/>
              </a:spcAft>
              <a:buClr>
                <a:srgbClr val="000000"/>
              </a:buClr>
              <a:buSzPts val="1600"/>
              <a:buFont typeface="Arial"/>
              <a:buChar char="•"/>
            </a:pPr>
            <a:r>
              <a:rPr b="0" i="0" lang="en-US" sz="1600" u="none" cap="none" strike="noStrike">
                <a:solidFill>
                  <a:srgbClr val="758D9A"/>
                </a:solidFill>
                <a:latin typeface="Open Sans Medium"/>
                <a:ea typeface="Open Sans Medium"/>
                <a:cs typeface="Open Sans Medium"/>
                <a:sym typeface="Open Sans Medium"/>
              </a:rPr>
              <a:t>Contact leggen en behouden met ketenpartners</a:t>
            </a:r>
            <a:endParaRPr/>
          </a:p>
          <a:p>
            <a:pPr indent="-147638" lvl="0" marL="214313" marR="0" rtl="0" algn="l">
              <a:lnSpc>
                <a:spcPct val="15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Slimme Richtlijn module</a:t>
            </a:r>
            <a:endParaRPr/>
          </a:p>
        </p:txBody>
      </p:sp>
      <p:sp>
        <p:nvSpPr>
          <p:cNvPr id="252" name="Google Shape;252;p19"/>
          <p:cNvSpPr txBox="1"/>
          <p:nvPr>
            <p:ph idx="1" type="body"/>
          </p:nvPr>
        </p:nvSpPr>
        <p:spPr>
          <a:xfrm>
            <a:off x="538162" y="1066801"/>
            <a:ext cx="8067675" cy="2819400"/>
          </a:xfrm>
          <a:prstGeom prst="rect">
            <a:avLst/>
          </a:prstGeom>
          <a:noFill/>
          <a:ln>
            <a:noFill/>
          </a:ln>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SzPts val="2000"/>
              <a:buChar char="●"/>
            </a:pPr>
            <a:r>
              <a:rPr lang="en-US" sz="1600"/>
              <a:t>Digitale beslissingsondersteuning </a:t>
            </a:r>
            <a:endParaRPr/>
          </a:p>
          <a:p>
            <a:pPr indent="-355600" lvl="0" marL="457200" rtl="0" algn="l">
              <a:lnSpc>
                <a:spcPct val="115000"/>
              </a:lnSpc>
              <a:spcBef>
                <a:spcPts val="0"/>
              </a:spcBef>
              <a:spcAft>
                <a:spcPts val="0"/>
              </a:spcAft>
              <a:buSzPts val="2000"/>
              <a:buChar char="●"/>
            </a:pPr>
            <a:r>
              <a:rPr lang="en-US" sz="1600"/>
              <a:t>Doel: richtlijn direct toepasbaar maken in de praktijk door vertaling van de JGZ-richtlijn VGV naar adviezen op maat </a:t>
            </a:r>
            <a:endParaRPr/>
          </a:p>
          <a:p>
            <a:pPr indent="-355600" lvl="0" marL="457200" rtl="0" algn="l">
              <a:lnSpc>
                <a:spcPct val="115000"/>
              </a:lnSpc>
              <a:spcBef>
                <a:spcPts val="0"/>
              </a:spcBef>
              <a:spcAft>
                <a:spcPts val="0"/>
              </a:spcAft>
              <a:buSzPts val="2000"/>
              <a:buChar char="●"/>
            </a:pPr>
            <a:r>
              <a:rPr lang="en-US" sz="1600"/>
              <a:t>Ontwikkeld door TNO in samenwerking met Pharos en met input van JGZ-professionals </a:t>
            </a:r>
            <a:endParaRPr/>
          </a:p>
        </p:txBody>
      </p:sp>
      <p:pic>
        <p:nvPicPr>
          <p:cNvPr id="253" name="Google Shape;253;p19"/>
          <p:cNvPicPr preferRelativeResize="0"/>
          <p:nvPr/>
        </p:nvPicPr>
        <p:blipFill rotWithShape="1">
          <a:blip r:embed="rId3">
            <a:alphaModFix/>
          </a:blip>
          <a:srcRect b="5231" l="0" r="0" t="5231"/>
          <a:stretch/>
        </p:blipFill>
        <p:spPr>
          <a:xfrm>
            <a:off x="967479" y="2666999"/>
            <a:ext cx="2832508" cy="1847851"/>
          </a:xfrm>
          <a:prstGeom prst="rect">
            <a:avLst/>
          </a:prstGeom>
          <a:solidFill>
            <a:srgbClr val="ECECEC"/>
          </a:solidFill>
          <a:ln cap="sq" cmpd="sng" w="88900">
            <a:solidFill>
              <a:srgbClr val="FFFFFF"/>
            </a:solidFill>
            <a:prstDash val="solid"/>
            <a:miter lim="8000"/>
            <a:headEnd len="sm" w="sm" type="none"/>
            <a:tailEnd len="sm" w="sm" type="none"/>
          </a:ln>
          <a:effectLst>
            <a:outerShdw blurRad="55000" rotWithShape="0" algn="tl" dir="5400000" dist="18000">
              <a:srgbClr val="000000">
                <a:alpha val="40000"/>
              </a:srgbClr>
            </a:outerShdw>
          </a:effectLst>
        </p:spPr>
      </p:pic>
      <p:pic>
        <p:nvPicPr>
          <p:cNvPr id="254" name="Google Shape;254;p19"/>
          <p:cNvPicPr preferRelativeResize="0"/>
          <p:nvPr/>
        </p:nvPicPr>
        <p:blipFill rotWithShape="1">
          <a:blip r:embed="rId4">
            <a:alphaModFix/>
          </a:blip>
          <a:srcRect b="0" l="0" r="0" t="0"/>
          <a:stretch/>
        </p:blipFill>
        <p:spPr>
          <a:xfrm>
            <a:off x="3996266" y="2423338"/>
            <a:ext cx="3933514" cy="2091512"/>
          </a:xfrm>
          <a:prstGeom prst="rect">
            <a:avLst/>
          </a:prstGeom>
          <a:solidFill>
            <a:srgbClr val="ECECEC"/>
          </a:solidFill>
          <a:ln cap="sq" cmpd="sng" w="88900">
            <a:solidFill>
              <a:srgbClr val="FFFFFF"/>
            </a:solidFill>
            <a:prstDash val="solid"/>
            <a:miter lim="8000"/>
            <a:headEnd len="sm" w="sm" type="none"/>
            <a:tailEnd len="sm" w="sm" type="none"/>
          </a:ln>
          <a:effectLst>
            <a:outerShdw blurRad="55000" rotWithShape="0" algn="tl" dir="5400000" dist="18000">
              <a:srgbClr val="000000">
                <a:alpha val="40000"/>
              </a:srgbClr>
            </a:outerShdw>
          </a:effectLst>
        </p:spPr>
      </p:pic>
      <p:pic>
        <p:nvPicPr>
          <p:cNvPr descr="Geschiedenis: Het TNO logo - Museum Waalsdorp" id="255" name="Google Shape;255;p19"/>
          <p:cNvPicPr preferRelativeResize="0"/>
          <p:nvPr/>
        </p:nvPicPr>
        <p:blipFill rotWithShape="1">
          <a:blip r:embed="rId5">
            <a:alphaModFix/>
          </a:blip>
          <a:srcRect b="0" l="0" r="0" t="0"/>
          <a:stretch/>
        </p:blipFill>
        <p:spPr>
          <a:xfrm>
            <a:off x="8126059" y="4076699"/>
            <a:ext cx="534286" cy="47591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500"/>
                                        <p:tgtEl>
                                          <p:spTgt spid="253"/>
                                        </p:tgtEl>
                                      </p:cBhvr>
                                    </p:animEffect>
                                  </p:childTnLst>
                                </p:cTn>
                              </p:par>
                              <p:par>
                                <p:cTn fill="hold" nodeType="with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500"/>
                                        <p:tgtEl>
                                          <p:spTgt spid="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
          <p:cNvSpPr txBox="1"/>
          <p:nvPr>
            <p:ph type="title"/>
          </p:nvPr>
        </p:nvSpPr>
        <p:spPr>
          <a:xfrm>
            <a:off x="311700" y="616750"/>
            <a:ext cx="8073000" cy="658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600"/>
              <a:buNone/>
            </a:pPr>
            <a:r>
              <a:rPr lang="en-US"/>
              <a:t>Colofon</a:t>
            </a:r>
            <a:endParaRPr/>
          </a:p>
        </p:txBody>
      </p:sp>
      <p:sp>
        <p:nvSpPr>
          <p:cNvPr id="109" name="Google Shape;109;p2"/>
          <p:cNvSpPr txBox="1"/>
          <p:nvPr>
            <p:ph idx="1" type="body"/>
          </p:nvPr>
        </p:nvSpPr>
        <p:spPr>
          <a:xfrm>
            <a:off x="311700" y="1274875"/>
            <a:ext cx="7865100" cy="3135900"/>
          </a:xfrm>
          <a:prstGeom prst="rect">
            <a:avLst/>
          </a:prstGeom>
          <a:noFill/>
          <a:ln>
            <a:noFill/>
          </a:ln>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SzPts val="2000"/>
              <a:buChar char="●"/>
            </a:pPr>
            <a:r>
              <a:rPr lang="en-US"/>
              <a:t>Auteurs: C. Steuten, R. Kawous, I. van den Elsen </a:t>
            </a:r>
            <a:endParaRPr/>
          </a:p>
          <a:p>
            <a:pPr indent="-355600" lvl="0" marL="457200" rtl="0" algn="l">
              <a:lnSpc>
                <a:spcPct val="115000"/>
              </a:lnSpc>
              <a:spcBef>
                <a:spcPts val="0"/>
              </a:spcBef>
              <a:spcAft>
                <a:spcPts val="0"/>
              </a:spcAft>
              <a:buSzPts val="2000"/>
              <a:buChar char="●"/>
            </a:pPr>
            <a:r>
              <a:rPr lang="en-US"/>
              <a:t>In samenwerking met TNO: R. Vink, C. Lanting, O. Blanson Henkemans, S. Vugs </a:t>
            </a:r>
            <a:endParaRPr/>
          </a:p>
          <a:p>
            <a:pPr indent="-355600" lvl="0" marL="457200" rtl="0" algn="l">
              <a:lnSpc>
                <a:spcPct val="115000"/>
              </a:lnSpc>
              <a:spcBef>
                <a:spcPts val="0"/>
              </a:spcBef>
              <a:spcAft>
                <a:spcPts val="0"/>
              </a:spcAft>
              <a:buSzPts val="2000"/>
              <a:buChar char="●"/>
            </a:pPr>
            <a:r>
              <a:rPr lang="en-US"/>
              <a:t>Cluster-subgroep: opgroeien en ondersteunen, aanvullende richtlijnwerkgroep VGV </a:t>
            </a:r>
            <a:endParaRPr/>
          </a:p>
          <a:p>
            <a:pPr indent="-355600" lvl="0" marL="457200" rtl="0" algn="l">
              <a:lnSpc>
                <a:spcPct val="115000"/>
              </a:lnSpc>
              <a:spcBef>
                <a:spcPts val="0"/>
              </a:spcBef>
              <a:spcAft>
                <a:spcPts val="0"/>
              </a:spcAft>
              <a:buSzPts val="2000"/>
              <a:buChar char="●"/>
            </a:pPr>
            <a:r>
              <a:rPr lang="en-US"/>
              <a:t>Publicatie datum: 23 april 2026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Randvoorwaardelijke implicaties </a:t>
            </a:r>
            <a:endParaRPr/>
          </a:p>
        </p:txBody>
      </p:sp>
      <p:sp>
        <p:nvSpPr>
          <p:cNvPr id="262" name="Google Shape;262;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228600" lvl="0" marL="457200" rtl="0" algn="l">
              <a:lnSpc>
                <a:spcPct val="115000"/>
              </a:lnSpc>
              <a:spcBef>
                <a:spcPts val="0"/>
              </a:spcBef>
              <a:spcAft>
                <a:spcPts val="0"/>
              </a:spcAft>
              <a:buSzPts val="2000"/>
              <a:buNone/>
            </a:pPr>
            <a:r>
              <a:t/>
            </a:r>
            <a:endParaRPr/>
          </a:p>
          <a:p>
            <a:pPr indent="-228600" lvl="0" marL="457200" rtl="0" algn="l">
              <a:lnSpc>
                <a:spcPct val="115000"/>
              </a:lnSpc>
              <a:spcBef>
                <a:spcPts val="0"/>
              </a:spcBef>
              <a:spcAft>
                <a:spcPts val="0"/>
              </a:spcAft>
              <a:buSzPts val="2000"/>
              <a:buNone/>
            </a:pPr>
            <a:r>
              <a:t/>
            </a:r>
            <a:endParaRPr/>
          </a:p>
        </p:txBody>
      </p:sp>
      <p:graphicFrame>
        <p:nvGraphicFramePr>
          <p:cNvPr id="263" name="Google Shape;263;p20"/>
          <p:cNvGraphicFramePr/>
          <p:nvPr/>
        </p:nvGraphicFramePr>
        <p:xfrm>
          <a:off x="946484" y="1413242"/>
          <a:ext cx="3000000" cy="3000000"/>
        </p:xfrm>
        <a:graphic>
          <a:graphicData uri="http://schemas.openxmlformats.org/drawingml/2006/table">
            <a:tbl>
              <a:tblPr bandRow="1" firstRow="1">
                <a:noFill/>
                <a:tableStyleId>{48BC0F20-368B-492C-9E7F-5F60FC6D6666}</a:tableStyleId>
              </a:tblPr>
              <a:tblGrid>
                <a:gridCol w="1524000"/>
                <a:gridCol w="1524000"/>
                <a:gridCol w="1524000"/>
                <a:gridCol w="1524000"/>
              </a:tblGrid>
              <a:tr h="548650">
                <a:tc>
                  <a:txBody>
                    <a:bodyPr/>
                    <a:lstStyle/>
                    <a:p>
                      <a:pPr indent="0" lvl="0" marL="0" marR="0" rtl="0" algn="l">
                        <a:lnSpc>
                          <a:spcPct val="100000"/>
                        </a:lnSpc>
                        <a:spcBef>
                          <a:spcPts val="0"/>
                        </a:spcBef>
                        <a:spcAft>
                          <a:spcPts val="0"/>
                        </a:spcAft>
                        <a:buNone/>
                      </a:pPr>
                      <a:r>
                        <a:rPr lang="en-US" sz="1100" u="none" cap="none" strike="noStrike"/>
                        <a:t>Verandering in:</a:t>
                      </a:r>
                      <a:endParaRPr/>
                    </a:p>
                  </a:txBody>
                  <a:tcPr marT="34300" marB="34300" marR="68575" marL="68575"/>
                </a:tc>
                <a:tc>
                  <a:txBody>
                    <a:bodyPr/>
                    <a:lstStyle/>
                    <a:p>
                      <a:pPr indent="0" lvl="0" marL="0" marR="0" rtl="0" algn="l">
                        <a:lnSpc>
                          <a:spcPct val="100000"/>
                        </a:lnSpc>
                        <a:spcBef>
                          <a:spcPts val="0"/>
                        </a:spcBef>
                        <a:spcAft>
                          <a:spcPts val="0"/>
                        </a:spcAft>
                        <a:buNone/>
                      </a:pPr>
                      <a:r>
                        <a:rPr lang="en-US" sz="1100" u="none" cap="none" strike="noStrike"/>
                        <a:t>Professioneel handelen</a:t>
                      </a:r>
                      <a:endParaRPr/>
                    </a:p>
                  </a:txBody>
                  <a:tcPr marT="34300" marB="34300" marR="68575" marL="68575"/>
                </a:tc>
                <a:tc>
                  <a:txBody>
                    <a:bodyPr/>
                    <a:lstStyle/>
                    <a:p>
                      <a:pPr indent="0" lvl="0" marL="0" marR="0" rtl="0" algn="l">
                        <a:lnSpc>
                          <a:spcPct val="100000"/>
                        </a:lnSpc>
                        <a:spcBef>
                          <a:spcPts val="0"/>
                        </a:spcBef>
                        <a:spcAft>
                          <a:spcPts val="0"/>
                        </a:spcAft>
                        <a:buNone/>
                      </a:pPr>
                      <a:r>
                        <a:rPr lang="en-US" sz="1100" u="none" cap="none" strike="noStrike"/>
                        <a:t>Benodigde praktische en organisatorische aanpassingen </a:t>
                      </a:r>
                      <a:endParaRPr/>
                    </a:p>
                  </a:txBody>
                  <a:tcPr marT="34300" marB="34300" marR="68575" marL="68575"/>
                </a:tc>
                <a:tc>
                  <a:txBody>
                    <a:bodyPr/>
                    <a:lstStyle/>
                    <a:p>
                      <a:pPr indent="0" lvl="0" marL="0" marR="0" rtl="0" algn="l">
                        <a:lnSpc>
                          <a:spcPct val="100000"/>
                        </a:lnSpc>
                        <a:spcBef>
                          <a:spcPts val="0"/>
                        </a:spcBef>
                        <a:spcAft>
                          <a:spcPts val="0"/>
                        </a:spcAft>
                        <a:buNone/>
                      </a:pPr>
                      <a:r>
                        <a:rPr lang="en-US" sz="1100" u="none" cap="none" strike="noStrike"/>
                        <a:t>Benodigde financiële middelen </a:t>
                      </a:r>
                      <a:endParaRPr/>
                    </a:p>
                  </a:txBody>
                  <a:tcPr marT="34300" marB="34300" marR="68575" marL="68575"/>
                </a:tc>
              </a:tr>
              <a:tr h="708650">
                <a:tc>
                  <a:txBody>
                    <a:bodyPr/>
                    <a:lstStyle/>
                    <a:p>
                      <a:pPr indent="0" lvl="0" marL="0" marR="0" rtl="0" algn="l">
                        <a:lnSpc>
                          <a:spcPct val="100000"/>
                        </a:lnSpc>
                        <a:spcBef>
                          <a:spcPts val="0"/>
                        </a:spcBef>
                        <a:spcAft>
                          <a:spcPts val="0"/>
                        </a:spcAft>
                        <a:buNone/>
                      </a:pPr>
                      <a:r>
                        <a:t/>
                      </a:r>
                      <a:endParaRPr sz="1100" u="none" cap="none" strike="noStrike"/>
                    </a:p>
                  </a:txBody>
                  <a:tcPr marT="34300" marB="34300" marR="68575" marL="68575"/>
                </a:tc>
                <a:tc>
                  <a:txBody>
                    <a:bodyPr/>
                    <a:lstStyle/>
                    <a:p>
                      <a:pPr indent="0" lvl="0" marL="0" marR="0" rtl="0" algn="l">
                        <a:lnSpc>
                          <a:spcPct val="100000"/>
                        </a:lnSpc>
                        <a:spcBef>
                          <a:spcPts val="0"/>
                        </a:spcBef>
                        <a:spcAft>
                          <a:spcPts val="0"/>
                        </a:spcAft>
                        <a:buNone/>
                      </a:pPr>
                      <a:r>
                        <a:rPr lang="en-US" sz="1100" u="none" cap="none" strike="noStrike"/>
                        <a:t>Nieuwe landen in de lijst van prevalentielanden </a:t>
                      </a:r>
                      <a:endParaRPr/>
                    </a:p>
                  </a:txBody>
                  <a:tcPr marT="34300" marB="34300" marR="68575" marL="68575"/>
                </a:tc>
                <a:tc>
                  <a:txBody>
                    <a:bodyPr/>
                    <a:lstStyle/>
                    <a:p>
                      <a:pPr indent="0" lvl="0" marL="0" marR="0" rtl="0" algn="l">
                        <a:lnSpc>
                          <a:spcPct val="100000"/>
                        </a:lnSpc>
                        <a:spcBef>
                          <a:spcPts val="0"/>
                        </a:spcBef>
                        <a:spcAft>
                          <a:spcPts val="0"/>
                        </a:spcAft>
                        <a:buNone/>
                      </a:pPr>
                      <a:r>
                        <a:rPr lang="en-US" sz="1100" u="none" cap="none" strike="noStrike"/>
                        <a:t>(Blijvende) aandacht voor cultuursensitieve gespreksvoering over VGV</a:t>
                      </a:r>
                      <a:endParaRPr/>
                    </a:p>
                  </a:txBody>
                  <a:tcPr marT="34300" marB="34300" marR="68575" marL="68575"/>
                </a:tc>
                <a:tc>
                  <a:txBody>
                    <a:bodyPr/>
                    <a:lstStyle/>
                    <a:p>
                      <a:pPr indent="0" lvl="0" marL="0" marR="0" rtl="0" algn="l">
                        <a:lnSpc>
                          <a:spcPct val="100000"/>
                        </a:lnSpc>
                        <a:spcBef>
                          <a:spcPts val="0"/>
                        </a:spcBef>
                        <a:spcAft>
                          <a:spcPts val="0"/>
                        </a:spcAft>
                        <a:buNone/>
                      </a:pPr>
                      <a:r>
                        <a:rPr lang="en-US" sz="1100" u="none" cap="none" strike="noStrike"/>
                        <a:t>Tijd voor AF KM/VGV </a:t>
                      </a:r>
                      <a:endParaRPr/>
                    </a:p>
                  </a:txBody>
                  <a:tcPr marT="34300" marB="34300" marR="68575" marL="68575"/>
                </a:tc>
              </a:tr>
              <a:tr h="708650">
                <a:tc>
                  <a:txBody>
                    <a:bodyPr/>
                    <a:lstStyle/>
                    <a:p>
                      <a:pPr indent="0" lvl="0" marL="0" marR="0" rtl="0" algn="l">
                        <a:lnSpc>
                          <a:spcPct val="100000"/>
                        </a:lnSpc>
                        <a:spcBef>
                          <a:spcPts val="0"/>
                        </a:spcBef>
                        <a:spcAft>
                          <a:spcPts val="0"/>
                        </a:spcAft>
                        <a:buNone/>
                      </a:pPr>
                      <a:r>
                        <a:t/>
                      </a:r>
                      <a:endParaRPr sz="1100" u="none" cap="none" strike="noStrike"/>
                    </a:p>
                  </a:txBody>
                  <a:tcPr marT="34300" marB="34300" marR="68575" marL="68575"/>
                </a:tc>
                <a:tc>
                  <a:txBody>
                    <a:bodyPr/>
                    <a:lstStyle/>
                    <a:p>
                      <a:pPr indent="0" lvl="0" marL="0" marR="0" rtl="0" algn="l">
                        <a:lnSpc>
                          <a:spcPct val="100000"/>
                        </a:lnSpc>
                        <a:spcBef>
                          <a:spcPts val="0"/>
                        </a:spcBef>
                        <a:spcAft>
                          <a:spcPts val="0"/>
                        </a:spcAft>
                        <a:buNone/>
                      </a:pPr>
                      <a:r>
                        <a:rPr lang="en-US" sz="1100" u="none" cap="none" strike="noStrike"/>
                        <a:t>VGV herhaald bespreken &gt; aansluiten bij LPK </a:t>
                      </a:r>
                      <a:endParaRPr/>
                    </a:p>
                    <a:p>
                      <a:pPr indent="0" lvl="0" marL="0" marR="0" rtl="0" algn="l">
                        <a:lnSpc>
                          <a:spcPct val="100000"/>
                        </a:lnSpc>
                        <a:spcBef>
                          <a:spcPts val="0"/>
                        </a:spcBef>
                        <a:spcAft>
                          <a:spcPts val="0"/>
                        </a:spcAft>
                        <a:buNone/>
                      </a:pPr>
                      <a:r>
                        <a:t/>
                      </a:r>
                      <a:endParaRPr sz="1100" u="none" cap="none" strike="noStrike"/>
                    </a:p>
                  </a:txBody>
                  <a:tcPr marT="34300" marB="34300" marR="68575" marL="68575"/>
                </a:tc>
                <a:tc>
                  <a:txBody>
                    <a:bodyPr/>
                    <a:lstStyle/>
                    <a:p>
                      <a:pPr indent="0" lvl="0" marL="0" marR="0" rtl="0" algn="l">
                        <a:lnSpc>
                          <a:spcPct val="100000"/>
                        </a:lnSpc>
                        <a:spcBef>
                          <a:spcPts val="0"/>
                        </a:spcBef>
                        <a:spcAft>
                          <a:spcPts val="0"/>
                        </a:spcAft>
                        <a:buNone/>
                      </a:pPr>
                      <a:r>
                        <a:rPr lang="en-US" sz="1100" u="none" cap="none" strike="noStrike"/>
                        <a:t>Samenwerking met sleutelpersonen faciliteren </a:t>
                      </a:r>
                      <a:endParaRPr/>
                    </a:p>
                  </a:txBody>
                  <a:tcPr marT="34300" marB="34300" marR="68575" marL="68575"/>
                </a:tc>
                <a:tc>
                  <a:txBody>
                    <a:bodyPr/>
                    <a:lstStyle/>
                    <a:p>
                      <a:pPr indent="0" lvl="0" marL="0" marR="0" rtl="0" algn="l">
                        <a:lnSpc>
                          <a:spcPct val="100000"/>
                        </a:lnSpc>
                        <a:spcBef>
                          <a:spcPts val="0"/>
                        </a:spcBef>
                        <a:spcAft>
                          <a:spcPts val="0"/>
                        </a:spcAft>
                        <a:buNone/>
                      </a:pPr>
                      <a:r>
                        <a:rPr lang="en-US" sz="1100" u="none" cap="none" strike="noStrike"/>
                        <a:t>Ruimte voor (extra) gesprek over VGV </a:t>
                      </a:r>
                      <a:endParaRPr/>
                    </a:p>
                  </a:txBody>
                  <a:tcPr marT="34300" marB="34300" marR="68575" marL="68575"/>
                </a:tc>
              </a:tr>
              <a:tr h="388625">
                <a:tc>
                  <a:txBody>
                    <a:bodyPr/>
                    <a:lstStyle/>
                    <a:p>
                      <a:pPr indent="0" lvl="0" marL="0" marR="0" rtl="0" algn="l">
                        <a:lnSpc>
                          <a:spcPct val="100000"/>
                        </a:lnSpc>
                        <a:spcBef>
                          <a:spcPts val="0"/>
                        </a:spcBef>
                        <a:spcAft>
                          <a:spcPts val="0"/>
                        </a:spcAft>
                        <a:buNone/>
                      </a:pPr>
                      <a:r>
                        <a:t/>
                      </a:r>
                      <a:endParaRPr sz="1100" u="none" cap="none" strike="noStrike"/>
                    </a:p>
                  </a:txBody>
                  <a:tcPr marT="34300" marB="34300" marR="68575" marL="68575"/>
                </a:tc>
                <a:tc>
                  <a:txBody>
                    <a:bodyPr/>
                    <a:lstStyle/>
                    <a:p>
                      <a:pPr indent="0" lvl="0" marL="0" marR="0" rtl="0" algn="l">
                        <a:lnSpc>
                          <a:spcPct val="100000"/>
                        </a:lnSpc>
                        <a:spcBef>
                          <a:spcPts val="0"/>
                        </a:spcBef>
                        <a:spcAft>
                          <a:spcPts val="0"/>
                        </a:spcAft>
                        <a:buNone/>
                      </a:pPr>
                      <a:r>
                        <a:rPr lang="en-US" sz="1100" u="none" cap="none" strike="noStrike"/>
                        <a:t>Risico uitkomsten (registratie) </a:t>
                      </a:r>
                      <a:endParaRPr/>
                    </a:p>
                  </a:txBody>
                  <a:tcPr marT="34300" marB="34300" marR="68575" marL="68575"/>
                </a:tc>
                <a:tc>
                  <a:txBody>
                    <a:bodyPr/>
                    <a:lstStyle/>
                    <a:p>
                      <a:pPr indent="0" lvl="0" marL="0" marR="0" rtl="0" algn="l">
                        <a:lnSpc>
                          <a:spcPct val="100000"/>
                        </a:lnSpc>
                        <a:spcBef>
                          <a:spcPts val="0"/>
                        </a:spcBef>
                        <a:spcAft>
                          <a:spcPts val="0"/>
                        </a:spcAft>
                        <a:buNone/>
                      </a:pPr>
                      <a:r>
                        <a:t/>
                      </a:r>
                      <a:endParaRPr sz="1100" u="none" cap="none" strike="noStrike"/>
                    </a:p>
                  </a:txBody>
                  <a:tcPr marT="34300" marB="34300" marR="68575" marL="68575"/>
                </a:tc>
                <a:tc>
                  <a:txBody>
                    <a:bodyPr/>
                    <a:lstStyle/>
                    <a:p>
                      <a:pPr indent="0" lvl="0" marL="0" marR="0" rtl="0" algn="l">
                        <a:lnSpc>
                          <a:spcPct val="100000"/>
                        </a:lnSpc>
                        <a:spcBef>
                          <a:spcPts val="0"/>
                        </a:spcBef>
                        <a:spcAft>
                          <a:spcPts val="0"/>
                        </a:spcAft>
                        <a:buClr>
                          <a:srgbClr val="000000"/>
                        </a:buClr>
                        <a:buSzPts val="1100"/>
                        <a:buFont typeface="Arial"/>
                        <a:buNone/>
                      </a:pPr>
                      <a:r>
                        <a:rPr lang="en-US" sz="1100" u="none" cap="none" strike="noStrike"/>
                        <a:t>Vergoeding tolkeninzet </a:t>
                      </a:r>
                      <a:endParaRPr/>
                    </a:p>
                    <a:p>
                      <a:pPr indent="0" lvl="0" marL="0" marR="0" rtl="0" algn="l">
                        <a:lnSpc>
                          <a:spcPct val="100000"/>
                        </a:lnSpc>
                        <a:spcBef>
                          <a:spcPts val="0"/>
                        </a:spcBef>
                        <a:spcAft>
                          <a:spcPts val="0"/>
                        </a:spcAft>
                        <a:buNone/>
                      </a:pPr>
                      <a:r>
                        <a:t/>
                      </a:r>
                      <a:endParaRPr sz="1100" u="none" cap="none" strike="noStrike"/>
                    </a:p>
                  </a:txBody>
                  <a:tcPr marT="34300" marB="34300" marR="68575" marL="68575"/>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1"/>
          <p:cNvSpPr txBox="1"/>
          <p:nvPr>
            <p:ph type="title"/>
          </p:nvPr>
        </p:nvSpPr>
        <p:spPr>
          <a:xfrm>
            <a:off x="311700" y="275374"/>
            <a:ext cx="8073000" cy="658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600"/>
              <a:buNone/>
            </a:pPr>
            <a:r>
              <a:rPr lang="en-US"/>
              <a:t>Casus</a:t>
            </a:r>
            <a:endParaRPr/>
          </a:p>
        </p:txBody>
      </p:sp>
      <p:sp>
        <p:nvSpPr>
          <p:cNvPr id="269" name="Google Shape;269;p21"/>
          <p:cNvSpPr txBox="1"/>
          <p:nvPr>
            <p:ph idx="1" type="body"/>
          </p:nvPr>
        </p:nvSpPr>
        <p:spPr>
          <a:xfrm>
            <a:off x="311700" y="716621"/>
            <a:ext cx="7865100" cy="3802650"/>
          </a:xfrm>
          <a:prstGeom prst="rect">
            <a:avLst/>
          </a:prstGeom>
          <a:noFill/>
          <a:ln>
            <a:noFill/>
          </a:ln>
        </p:spPr>
        <p:txBody>
          <a:bodyPr anchorCtr="0" anchor="t" bIns="91425" lIns="91425" spcFirstLastPara="1" rIns="91425" wrap="square" tIns="91425">
            <a:normAutofit fontScale="92500"/>
          </a:bodyPr>
          <a:lstStyle/>
          <a:p>
            <a:pPr indent="0" lvl="0" marL="101600" rtl="0" algn="l">
              <a:lnSpc>
                <a:spcPct val="115000"/>
              </a:lnSpc>
              <a:spcBef>
                <a:spcPts val="0"/>
              </a:spcBef>
              <a:spcAft>
                <a:spcPts val="0"/>
              </a:spcAft>
              <a:buSzPct val="135135"/>
              <a:buNone/>
            </a:pPr>
            <a:r>
              <a:rPr lang="en-US" sz="1600"/>
              <a:t>Tijdens een contactmoment ziet de jeugdverpleegkundige (jv) een gezin, bestaande uit vader, moeder en hun 3-jarige dochter. Ze wonen sinds enkele jaren in Nederland. De ouders zijn geboren in Guinee, een land waar VGV wordt uitgevoerd. Omdat de ouders niet zo goed Nederlands spreken besluit de jv een tolk te regelen voorafgaand aan het gesprek. </a:t>
            </a:r>
            <a:endParaRPr sz="1600"/>
          </a:p>
          <a:p>
            <a:pPr indent="-228600" lvl="0" marL="457200" rtl="0" algn="l">
              <a:lnSpc>
                <a:spcPct val="115000"/>
              </a:lnSpc>
              <a:spcBef>
                <a:spcPts val="0"/>
              </a:spcBef>
              <a:spcAft>
                <a:spcPts val="0"/>
              </a:spcAft>
              <a:buClr>
                <a:srgbClr val="758D9A"/>
              </a:buClr>
              <a:buSzPct val="135135"/>
              <a:buNone/>
            </a:pPr>
            <a:r>
              <a:t/>
            </a:r>
            <a:endParaRPr sz="1600"/>
          </a:p>
          <a:p>
            <a:pPr indent="0" lvl="0" marL="101600" rtl="0" algn="l">
              <a:lnSpc>
                <a:spcPct val="115000"/>
              </a:lnSpc>
              <a:spcBef>
                <a:spcPts val="0"/>
              </a:spcBef>
              <a:spcAft>
                <a:spcPts val="0"/>
              </a:spcAft>
              <a:buSzPct val="135135"/>
              <a:buNone/>
            </a:pPr>
            <a:r>
              <a:rPr lang="en-US" sz="1600"/>
              <a:t>Tijdens het gesprek geeft vader aan dat het gezin over 2 weken, op familiebezoek gaat naar Guinee. De jv vraagt naar de traditie van VGV. Vader vertelt dat in hun familie VGV nog steeds voorkomt. De moeder, die zelf besneden is, vertelt dat zij geen klachten heeft ervaren en heeft moeite zich tegen de traditie uit te spreken. Tegelijkertijd begrijpt ze dat de situatie in Nederland anders is. </a:t>
            </a:r>
            <a:endParaRPr/>
          </a:p>
          <a:p>
            <a:pPr indent="0" lvl="0" marL="101600" rtl="0" algn="l">
              <a:lnSpc>
                <a:spcPct val="114999"/>
              </a:lnSpc>
              <a:spcBef>
                <a:spcPts val="0"/>
              </a:spcBef>
              <a:spcAft>
                <a:spcPts val="0"/>
              </a:spcAft>
              <a:buSzPct val="120120"/>
              <a:buNone/>
            </a:pPr>
            <a:r>
              <a:t/>
            </a:r>
            <a:endParaRPr b="1" sz="1800"/>
          </a:p>
          <a:p>
            <a:pPr indent="0" lvl="0" marL="101600" rtl="0" algn="l">
              <a:lnSpc>
                <a:spcPct val="114999"/>
              </a:lnSpc>
              <a:spcBef>
                <a:spcPts val="0"/>
              </a:spcBef>
              <a:spcAft>
                <a:spcPts val="0"/>
              </a:spcAft>
              <a:buSzPct val="113798"/>
              <a:buNone/>
            </a:pPr>
            <a:r>
              <a:rPr lang="en-US" sz="1900"/>
              <a:t>Hoe kun je in deze casus de aanbevelingen van de richtlijn toepassen?</a:t>
            </a:r>
            <a:endParaRPr sz="1900"/>
          </a:p>
          <a:p>
            <a:pPr indent="0" lvl="0" marL="0" rtl="0" algn="l">
              <a:lnSpc>
                <a:spcPct val="115000"/>
              </a:lnSpc>
              <a:spcBef>
                <a:spcPts val="0"/>
              </a:spcBef>
              <a:spcAft>
                <a:spcPts val="0"/>
              </a:spcAft>
              <a:buSzPct val="108108"/>
              <a:buNone/>
            </a:pPr>
            <a:r>
              <a:t/>
            </a:r>
            <a:endParaRPr/>
          </a:p>
          <a:p>
            <a:pPr indent="0" lvl="0" marL="0" rtl="0" algn="l">
              <a:lnSpc>
                <a:spcPct val="115000"/>
              </a:lnSpc>
              <a:spcBef>
                <a:spcPts val="1200"/>
              </a:spcBef>
              <a:spcAft>
                <a:spcPts val="0"/>
              </a:spcAft>
              <a:buSzPct val="108108"/>
              <a:buNone/>
            </a:pPr>
            <a:r>
              <a:t/>
            </a:r>
            <a:endParaRPr/>
          </a:p>
          <a:p>
            <a:pPr indent="0" lvl="0" marL="0" rtl="0" algn="l">
              <a:lnSpc>
                <a:spcPct val="115000"/>
              </a:lnSpc>
              <a:spcBef>
                <a:spcPts val="1200"/>
              </a:spcBef>
              <a:spcAft>
                <a:spcPts val="0"/>
              </a:spcAft>
              <a:buSzPct val="108108"/>
              <a:buNone/>
            </a:pPr>
            <a:r>
              <a:t/>
            </a:r>
            <a:endParaRPr/>
          </a:p>
          <a:p>
            <a:pPr indent="0" lvl="0" marL="0" rtl="0" algn="l">
              <a:lnSpc>
                <a:spcPct val="115000"/>
              </a:lnSpc>
              <a:spcBef>
                <a:spcPts val="1200"/>
              </a:spcBef>
              <a:spcAft>
                <a:spcPts val="0"/>
              </a:spcAft>
              <a:buSzPct val="108108"/>
              <a:buNone/>
            </a:pPr>
            <a:r>
              <a:t/>
            </a:r>
            <a:endParaRPr/>
          </a:p>
          <a:p>
            <a:pPr indent="0" lvl="0" marL="0" rtl="0" algn="l">
              <a:lnSpc>
                <a:spcPct val="115000"/>
              </a:lnSpc>
              <a:spcBef>
                <a:spcPts val="1200"/>
              </a:spcBef>
              <a:spcAft>
                <a:spcPts val="1200"/>
              </a:spcAft>
              <a:buSzPct val="108108"/>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2"/>
          <p:cNvSpPr txBox="1"/>
          <p:nvPr>
            <p:ph type="title"/>
          </p:nvPr>
        </p:nvSpPr>
        <p:spPr>
          <a:xfrm>
            <a:off x="311700" y="616750"/>
            <a:ext cx="8073000" cy="658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600"/>
              <a:buNone/>
            </a:pPr>
            <a:r>
              <a:rPr lang="en-US"/>
              <a:t>Casus: Aanbevelingen module kennis</a:t>
            </a:r>
            <a:endParaRPr/>
          </a:p>
        </p:txBody>
      </p:sp>
      <p:sp>
        <p:nvSpPr>
          <p:cNvPr id="275" name="Google Shape;275;p22"/>
          <p:cNvSpPr txBox="1"/>
          <p:nvPr>
            <p:ph idx="1" type="body"/>
          </p:nvPr>
        </p:nvSpPr>
        <p:spPr>
          <a:xfrm>
            <a:off x="311700" y="1274875"/>
            <a:ext cx="7865100" cy="3135900"/>
          </a:xfrm>
          <a:prstGeom prst="rect">
            <a:avLst/>
          </a:prstGeom>
          <a:noFill/>
          <a:ln>
            <a:noFill/>
          </a:ln>
        </p:spPr>
        <p:txBody>
          <a:bodyPr anchorCtr="0" anchor="t" bIns="91425" lIns="91425" spcFirstLastPara="1" rIns="91425" wrap="square" tIns="91425">
            <a:normAutofit lnSpcReduction="10000"/>
          </a:bodyPr>
          <a:lstStyle/>
          <a:p>
            <a:pPr indent="-355600" lvl="0" marL="457200" rtl="0" algn="l">
              <a:lnSpc>
                <a:spcPct val="115000"/>
              </a:lnSpc>
              <a:spcBef>
                <a:spcPts val="0"/>
              </a:spcBef>
              <a:spcAft>
                <a:spcPts val="0"/>
              </a:spcAft>
              <a:buClr>
                <a:srgbClr val="758D9A"/>
              </a:buClr>
              <a:buSzPts val="2000"/>
              <a:buChar char="●"/>
            </a:pPr>
            <a:r>
              <a:rPr lang="en-US" sz="1800"/>
              <a:t>De module kennis heeft geen specifieke aanbevelingen. </a:t>
            </a:r>
            <a:endParaRPr/>
          </a:p>
          <a:p>
            <a:pPr indent="-355600" lvl="0" marL="457200" rtl="0" algn="l">
              <a:lnSpc>
                <a:spcPct val="114999"/>
              </a:lnSpc>
              <a:spcBef>
                <a:spcPts val="0"/>
              </a:spcBef>
              <a:spcAft>
                <a:spcPts val="0"/>
              </a:spcAft>
              <a:buSzPts val="2000"/>
              <a:buChar char="●"/>
            </a:pPr>
            <a:r>
              <a:rPr lang="en-US" sz="1800"/>
              <a:t>Goed om kernpunten uit richtlijn te kennen: </a:t>
            </a:r>
            <a:endParaRPr/>
          </a:p>
          <a:p>
            <a:pPr indent="-330200" lvl="1" marL="914400" rtl="0" algn="l">
              <a:lnSpc>
                <a:spcPct val="104999"/>
              </a:lnSpc>
              <a:spcBef>
                <a:spcPts val="0"/>
              </a:spcBef>
              <a:spcAft>
                <a:spcPts val="0"/>
              </a:spcAft>
              <a:buSzPts val="1600"/>
              <a:buChar char="○"/>
            </a:pPr>
            <a:r>
              <a:rPr lang="en-US"/>
              <a:t>De redenen voor het uitvoeren van VGV verschillen van familie tot familie en van gemeenschap tot gemeenschap. De keuze voor VGV wordt vaak beïnvloed door de geldende sociale norm: men voelt zich gedwongen en/of het wordt gezien als iets vanzelfsprekends. Uitvragen van de rol van familie of omgeving is nodig. </a:t>
            </a:r>
            <a:endParaRPr/>
          </a:p>
          <a:p>
            <a:pPr indent="-330200" lvl="1" marL="914400" rtl="0" algn="l">
              <a:lnSpc>
                <a:spcPct val="104999"/>
              </a:lnSpc>
              <a:spcBef>
                <a:spcPts val="0"/>
              </a:spcBef>
              <a:spcAft>
                <a:spcPts val="0"/>
              </a:spcAft>
              <a:buSzPts val="1600"/>
              <a:buChar char="○"/>
            </a:pPr>
            <a:r>
              <a:rPr lang="en-US"/>
              <a:t>De leeftijd waarop VGV plaatsvindt, is afhankelijk van lokale tradities en omstandigheden. Achterliggende redenen voor VGV kunnen bepalen op welke leeftijd het gebruikelijk is om een meisje te laten besnijden. Maar migratie kan ervoor zorgen dat de leeftijd wisselend is. </a:t>
            </a:r>
            <a:endParaRPr/>
          </a:p>
          <a:p>
            <a:pPr indent="-228600" lvl="0" marL="457200" rtl="0" algn="l">
              <a:lnSpc>
                <a:spcPct val="114999"/>
              </a:lnSpc>
              <a:spcBef>
                <a:spcPts val="0"/>
              </a:spcBef>
              <a:spcAft>
                <a:spcPts val="0"/>
              </a:spcAft>
              <a:buSzPts val="2000"/>
              <a:buNone/>
            </a:pPr>
            <a:r>
              <a:t/>
            </a:r>
            <a:endParaRPr sz="1400"/>
          </a:p>
          <a:p>
            <a:pPr indent="-228600" lvl="0" marL="457200" rtl="0" algn="l">
              <a:lnSpc>
                <a:spcPct val="114999"/>
              </a:lnSpc>
              <a:spcBef>
                <a:spcPts val="0"/>
              </a:spcBef>
              <a:spcAft>
                <a:spcPts val="0"/>
              </a:spcAft>
              <a:buSzPts val="2000"/>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3"/>
          <p:cNvSpPr txBox="1"/>
          <p:nvPr>
            <p:ph type="title"/>
          </p:nvPr>
        </p:nvSpPr>
        <p:spPr>
          <a:xfrm>
            <a:off x="311700" y="616750"/>
            <a:ext cx="8073000" cy="658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600"/>
              <a:buNone/>
            </a:pPr>
            <a:r>
              <a:rPr lang="en-US"/>
              <a:t>Casus: Aanbevelingen module signaleren </a:t>
            </a:r>
            <a:endParaRPr/>
          </a:p>
        </p:txBody>
      </p:sp>
      <p:sp>
        <p:nvSpPr>
          <p:cNvPr id="281" name="Google Shape;281;p23"/>
          <p:cNvSpPr txBox="1"/>
          <p:nvPr>
            <p:ph idx="1" type="body"/>
          </p:nvPr>
        </p:nvSpPr>
        <p:spPr>
          <a:xfrm>
            <a:off x="311700" y="1274875"/>
            <a:ext cx="7865100" cy="3135900"/>
          </a:xfrm>
          <a:prstGeom prst="rect">
            <a:avLst/>
          </a:prstGeom>
          <a:noFill/>
          <a:ln>
            <a:noFill/>
          </a:ln>
        </p:spPr>
        <p:txBody>
          <a:bodyPr anchorCtr="0" anchor="t" bIns="91425" lIns="91425" spcFirstLastPara="1" rIns="91425" wrap="square" tIns="91425">
            <a:normAutofit/>
          </a:bodyPr>
          <a:lstStyle/>
          <a:p>
            <a:pPr indent="-355600" lvl="0" marL="457200" rtl="0" algn="l">
              <a:lnSpc>
                <a:spcPct val="114999"/>
              </a:lnSpc>
              <a:spcBef>
                <a:spcPts val="0"/>
              </a:spcBef>
              <a:spcAft>
                <a:spcPts val="0"/>
              </a:spcAft>
              <a:buSzPts val="2000"/>
              <a:buChar char="●"/>
            </a:pPr>
            <a:r>
              <a:rPr lang="en-US" sz="1600"/>
              <a:t>Wees altijd alert op mogelijke signalen van VGV bij alle momenten van contact met een jeugdige en/of ouder(s) als één of beide ouders afkomstig zijn uit een land waar VGV prevalent is. Bespreek VGV niet één keer maar meerdere keren. Deze gesprekken vormen een belangrijk onderdeel in de preventie van VGV en moeten plaatsvinden in de periode van de zwangerschap tot aan de leeftijd van 18 jaar. </a:t>
            </a:r>
            <a:endParaRPr/>
          </a:p>
          <a:p>
            <a:pPr indent="-228600" lvl="0" marL="457200" rtl="0" algn="l">
              <a:lnSpc>
                <a:spcPct val="114999"/>
              </a:lnSpc>
              <a:spcBef>
                <a:spcPts val="0"/>
              </a:spcBef>
              <a:spcAft>
                <a:spcPts val="0"/>
              </a:spcAft>
              <a:buSzPts val="2000"/>
              <a:buNone/>
            </a:pPr>
            <a:r>
              <a:t/>
            </a:r>
            <a:endParaRPr sz="1600"/>
          </a:p>
          <a:p>
            <a:pPr indent="-355600" lvl="0" marL="457200" rtl="0" algn="l">
              <a:lnSpc>
                <a:spcPct val="114999"/>
              </a:lnSpc>
              <a:spcBef>
                <a:spcPts val="0"/>
              </a:spcBef>
              <a:spcAft>
                <a:spcPts val="0"/>
              </a:spcAft>
              <a:buSzPts val="2000"/>
              <a:buChar char="●"/>
            </a:pPr>
            <a:r>
              <a:rPr lang="en-US" sz="1600"/>
              <a:t>Start de meldcode wanneer je een vermoeden van VGV hebt en de zorgen in een gesprek met ouders en/of jeugdige niet direct weggenomen zijn.</a:t>
            </a:r>
            <a:endParaRPr/>
          </a:p>
          <a:p>
            <a:pPr indent="-203200" lvl="1" marL="914400" rtl="0" algn="l">
              <a:lnSpc>
                <a:spcPct val="114999"/>
              </a:lnSpc>
              <a:spcBef>
                <a:spcPts val="0"/>
              </a:spcBef>
              <a:spcAft>
                <a:spcPts val="0"/>
              </a:spcAft>
              <a:buSzPts val="2000"/>
              <a:buNone/>
            </a:pPr>
            <a:r>
              <a:t/>
            </a:r>
            <a:endParaRPr sz="1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4"/>
          <p:cNvSpPr txBox="1"/>
          <p:nvPr>
            <p:ph type="title"/>
          </p:nvPr>
        </p:nvSpPr>
        <p:spPr>
          <a:xfrm>
            <a:off x="311700" y="616750"/>
            <a:ext cx="8073000" cy="658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600"/>
              <a:buNone/>
            </a:pPr>
            <a:r>
              <a:rPr lang="en-US"/>
              <a:t>Casus: Aanbevelingen module signaleren </a:t>
            </a:r>
            <a:endParaRPr/>
          </a:p>
        </p:txBody>
      </p:sp>
      <p:sp>
        <p:nvSpPr>
          <p:cNvPr id="287" name="Google Shape;287;p24"/>
          <p:cNvSpPr txBox="1"/>
          <p:nvPr>
            <p:ph idx="1" type="body"/>
          </p:nvPr>
        </p:nvSpPr>
        <p:spPr>
          <a:xfrm>
            <a:off x="311700" y="1274875"/>
            <a:ext cx="7865100" cy="3135900"/>
          </a:xfrm>
          <a:prstGeom prst="rect">
            <a:avLst/>
          </a:prstGeom>
          <a:noFill/>
          <a:ln>
            <a:noFill/>
          </a:ln>
        </p:spPr>
        <p:txBody>
          <a:bodyPr anchorCtr="0" anchor="t" bIns="91425" lIns="91425" spcFirstLastPara="1" rIns="91425" wrap="square" tIns="91425">
            <a:normAutofit fontScale="85000" lnSpcReduction="10000"/>
          </a:bodyPr>
          <a:lstStyle/>
          <a:p>
            <a:pPr indent="-355600" lvl="0" marL="457200" rtl="0" algn="l">
              <a:lnSpc>
                <a:spcPct val="115000"/>
              </a:lnSpc>
              <a:spcBef>
                <a:spcPts val="0"/>
              </a:spcBef>
              <a:spcAft>
                <a:spcPts val="0"/>
              </a:spcAft>
              <a:buClr>
                <a:srgbClr val="758D9A"/>
              </a:buClr>
              <a:buSzPct val="117647"/>
              <a:buChar char="●"/>
            </a:pPr>
            <a:r>
              <a:rPr lang="en-US"/>
              <a:t>Verschil tussen risicofactoren en signalen</a:t>
            </a:r>
            <a:endParaRPr/>
          </a:p>
          <a:p>
            <a:pPr indent="-228600" lvl="0" marL="457200" rtl="0" algn="l">
              <a:lnSpc>
                <a:spcPct val="114999"/>
              </a:lnSpc>
              <a:spcBef>
                <a:spcPts val="0"/>
              </a:spcBef>
              <a:spcAft>
                <a:spcPts val="0"/>
              </a:spcAft>
              <a:buSzPct val="117647"/>
              <a:buNone/>
            </a:pPr>
            <a:r>
              <a:t/>
            </a:r>
            <a:endParaRPr/>
          </a:p>
          <a:p>
            <a:pPr indent="-355600" lvl="0" marL="457200" rtl="0" algn="l">
              <a:lnSpc>
                <a:spcPct val="114999"/>
              </a:lnSpc>
              <a:spcBef>
                <a:spcPts val="0"/>
              </a:spcBef>
              <a:spcAft>
                <a:spcPts val="0"/>
              </a:spcAft>
              <a:buSzPct val="117647"/>
              <a:buChar char="●"/>
            </a:pPr>
            <a:r>
              <a:rPr lang="en-US"/>
              <a:t>De volgende situatie is daarvoor illustrerend: Een meisje van zeven is in Nederland geboren. Haar ouders, afkomstig uit Somalië, wonen al jaren in Nederland en geven aan VGV af te wijzen en voldoende geïnformeerd te zijn om de druk van familie in Somalië te weerstaan. Het gezin reist binnenkort naar Somalië voor familiebezoek. Hoewel er risicofactoren aanwezig zijn, zijn er op dit moment geen signalen zijn van een ophanden zijnde VGV. Alert blijven en het onderwerp periodiek bespreken blijft wel belangrijk.</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5"/>
          <p:cNvSpPr txBox="1"/>
          <p:nvPr>
            <p:ph type="title"/>
          </p:nvPr>
        </p:nvSpPr>
        <p:spPr>
          <a:xfrm>
            <a:off x="311700" y="616750"/>
            <a:ext cx="8073000" cy="658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Casus: Aanbevelingen module begeleiden en ondersteunen</a:t>
            </a:r>
            <a:endParaRPr/>
          </a:p>
        </p:txBody>
      </p:sp>
      <p:sp>
        <p:nvSpPr>
          <p:cNvPr id="293" name="Google Shape;293;p25"/>
          <p:cNvSpPr txBox="1"/>
          <p:nvPr>
            <p:ph idx="1" type="body"/>
          </p:nvPr>
        </p:nvSpPr>
        <p:spPr>
          <a:xfrm>
            <a:off x="311700" y="1274875"/>
            <a:ext cx="7865100" cy="3135900"/>
          </a:xfrm>
          <a:prstGeom prst="rect">
            <a:avLst/>
          </a:prstGeom>
          <a:noFill/>
          <a:ln>
            <a:noFill/>
          </a:ln>
        </p:spPr>
        <p:txBody>
          <a:bodyPr anchorCtr="0" anchor="t" bIns="91425" lIns="91425" spcFirstLastPara="1" rIns="91425" wrap="square" tIns="91425">
            <a:normAutofit/>
          </a:bodyPr>
          <a:lstStyle/>
          <a:p>
            <a:pPr indent="-228600" lvl="0" marL="457200" rtl="0" algn="l">
              <a:lnSpc>
                <a:spcPct val="114999"/>
              </a:lnSpc>
              <a:spcBef>
                <a:spcPts val="0"/>
              </a:spcBef>
              <a:spcAft>
                <a:spcPts val="0"/>
              </a:spcAft>
              <a:buSzPts val="2000"/>
              <a:buNone/>
            </a:pPr>
            <a:r>
              <a:t/>
            </a:r>
            <a:endParaRPr sz="1700"/>
          </a:p>
          <a:p>
            <a:pPr indent="-355600" lvl="0" marL="457200" rtl="0" algn="l">
              <a:lnSpc>
                <a:spcPct val="114999"/>
              </a:lnSpc>
              <a:spcBef>
                <a:spcPts val="0"/>
              </a:spcBef>
              <a:spcAft>
                <a:spcPts val="0"/>
              </a:spcAft>
              <a:buSzPts val="2000"/>
              <a:buChar char="●"/>
            </a:pPr>
            <a:r>
              <a:rPr lang="en-US" sz="1700"/>
              <a:t>Hanteer naast de algemene principes van gespreksvoering rond gevoelige onderwerpen (zie </a:t>
            </a:r>
            <a:r>
              <a:rPr lang="en-US" sz="1700" u="sng">
                <a:solidFill>
                  <a:schemeClr val="hlink"/>
                </a:solidFill>
                <a:hlinkClick r:id="rId3"/>
              </a:rPr>
              <a:t>Praktijkmodule Gespreksvoering</a:t>
            </a:r>
            <a:r>
              <a:rPr lang="en-US" sz="1700"/>
              <a:t> en </a:t>
            </a:r>
            <a:r>
              <a:rPr lang="en-US" sz="1700" u="sng">
                <a:solidFill>
                  <a:schemeClr val="hlink"/>
                </a:solidFill>
                <a:hlinkClick r:id="rId4"/>
              </a:rPr>
              <a:t>bijlage 8 van de KNMG-meldcode</a:t>
            </a:r>
            <a:r>
              <a:rPr lang="en-US" sz="1700"/>
              <a:t>), de basisprincipes van cultuursensitieve gespreksvoering</a:t>
            </a:r>
            <a:r>
              <a:rPr lang="en-US" sz="1100">
                <a:solidFill>
                  <a:srgbClr val="000000"/>
                </a:solidFill>
                <a:highlight>
                  <a:srgbClr val="FFFFFF"/>
                </a:highlight>
                <a:latin typeface="Open Sans"/>
                <a:ea typeface="Open Sans"/>
                <a:cs typeface="Open Sans"/>
                <a:sym typeface="Open Sans"/>
              </a:rPr>
              <a:t>.</a:t>
            </a:r>
            <a:endParaRPr sz="1100">
              <a:solidFill>
                <a:srgbClr val="000000"/>
              </a:solidFill>
              <a:latin typeface="Open Sans"/>
              <a:ea typeface="Open Sans"/>
              <a:cs typeface="Open Sans"/>
              <a:sym typeface="Open Sans"/>
            </a:endParaRPr>
          </a:p>
          <a:p>
            <a:pPr indent="-228600" lvl="0" marL="457200" rtl="0" algn="l">
              <a:lnSpc>
                <a:spcPct val="114999"/>
              </a:lnSpc>
              <a:spcBef>
                <a:spcPts val="0"/>
              </a:spcBef>
              <a:spcAft>
                <a:spcPts val="0"/>
              </a:spcAft>
              <a:buSzPts val="2000"/>
              <a:buNone/>
            </a:pPr>
            <a:r>
              <a:t/>
            </a:r>
            <a:endParaRPr sz="1700"/>
          </a:p>
          <a:p>
            <a:pPr indent="-355600" lvl="0" marL="457200" rtl="0" algn="l">
              <a:lnSpc>
                <a:spcPct val="114999"/>
              </a:lnSpc>
              <a:spcBef>
                <a:spcPts val="0"/>
              </a:spcBef>
              <a:spcAft>
                <a:spcPts val="0"/>
              </a:spcAft>
              <a:buSzPts val="2000"/>
              <a:buChar char="●"/>
            </a:pPr>
            <a:r>
              <a:rPr lang="en-US" sz="1700"/>
              <a:t>Bereid het gesprek / de gesprekken over VGV indien mogelijk voor met de aandachtsfunctionaris VGV of Kindermishandeling. Vraag indien nodig advies aan Veilig Thuis. </a:t>
            </a:r>
            <a:endParaRPr/>
          </a:p>
          <a:p>
            <a:pPr indent="-203200" lvl="1" marL="914400" rtl="0" algn="l">
              <a:lnSpc>
                <a:spcPct val="114999"/>
              </a:lnSpc>
              <a:spcBef>
                <a:spcPts val="0"/>
              </a:spcBef>
              <a:spcAft>
                <a:spcPts val="0"/>
              </a:spcAft>
              <a:buSzPts val="2000"/>
              <a:buNone/>
            </a:pPr>
            <a:r>
              <a:t/>
            </a:r>
            <a:endParaRPr sz="14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26"/>
          <p:cNvSpPr txBox="1"/>
          <p:nvPr>
            <p:ph type="title"/>
          </p:nvPr>
        </p:nvSpPr>
        <p:spPr>
          <a:xfrm>
            <a:off x="311700" y="616750"/>
            <a:ext cx="8073000" cy="658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Casus: Aanbevelingen module samenwerken  en verwijzen </a:t>
            </a:r>
            <a:endParaRPr/>
          </a:p>
        </p:txBody>
      </p:sp>
      <p:sp>
        <p:nvSpPr>
          <p:cNvPr id="299" name="Google Shape;299;p26"/>
          <p:cNvSpPr txBox="1"/>
          <p:nvPr>
            <p:ph idx="1" type="body"/>
          </p:nvPr>
        </p:nvSpPr>
        <p:spPr>
          <a:xfrm>
            <a:off x="311700" y="1274875"/>
            <a:ext cx="7865100" cy="3135900"/>
          </a:xfrm>
          <a:prstGeom prst="rect">
            <a:avLst/>
          </a:prstGeom>
          <a:noFill/>
          <a:ln>
            <a:noFill/>
          </a:ln>
        </p:spPr>
        <p:txBody>
          <a:bodyPr anchorCtr="0" anchor="t" bIns="91425" lIns="91425" spcFirstLastPara="1" rIns="91425" wrap="square" tIns="91425">
            <a:normAutofit/>
          </a:bodyPr>
          <a:lstStyle/>
          <a:p>
            <a:pPr indent="-228600" lvl="0" marL="457200" rtl="0" algn="l">
              <a:lnSpc>
                <a:spcPct val="114999"/>
              </a:lnSpc>
              <a:spcBef>
                <a:spcPts val="0"/>
              </a:spcBef>
              <a:spcAft>
                <a:spcPts val="0"/>
              </a:spcAft>
              <a:buSzPts val="2000"/>
              <a:buNone/>
            </a:pPr>
            <a:r>
              <a:t/>
            </a:r>
            <a:endParaRPr sz="1700"/>
          </a:p>
          <a:p>
            <a:pPr indent="-355600" lvl="0" marL="457200" rtl="0" algn="l">
              <a:lnSpc>
                <a:spcPct val="114999"/>
              </a:lnSpc>
              <a:spcBef>
                <a:spcPts val="0"/>
              </a:spcBef>
              <a:spcAft>
                <a:spcPts val="0"/>
              </a:spcAft>
              <a:buSzPts val="2000"/>
              <a:buChar char="●"/>
            </a:pPr>
            <a:r>
              <a:rPr lang="en-US" sz="1700"/>
              <a:t>Het is belangrijk dat de JGZ-professional samenwerkt met verloskundigen, kraamzorg, kinderartsen, sleutelpersonen, aandachtfunctionarissen VGV/Kindermishandeling, het onderwijs, huisartsen en organisaties zoals Pharos, FSAN en Veilig Thuis. Goede samenwerking en afstemming tussen professionals draagt eraan bij dat signalen van een mogelijk risico op VGV tijdig kunnen worden herkend en het risico zorgvuldig kan worden ingeschat en zo nodig,  dat er adequate vervolgstappen worden genomen. </a:t>
            </a:r>
            <a:endParaRPr/>
          </a:p>
          <a:p>
            <a:pPr indent="-203200" lvl="1" marL="914400" rtl="0" algn="l">
              <a:lnSpc>
                <a:spcPct val="114999"/>
              </a:lnSpc>
              <a:spcBef>
                <a:spcPts val="0"/>
              </a:spcBef>
              <a:spcAft>
                <a:spcPts val="0"/>
              </a:spcAft>
              <a:buSzPts val="2000"/>
              <a:buNone/>
            </a:pPr>
            <a:r>
              <a:t/>
            </a:r>
            <a:endParaRPr sz="14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7"/>
          <p:cNvSpPr txBox="1"/>
          <p:nvPr>
            <p:ph type="title"/>
          </p:nvPr>
        </p:nvSpPr>
        <p:spPr>
          <a:xfrm>
            <a:off x="311700" y="616750"/>
            <a:ext cx="8073000" cy="658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600"/>
              <a:buNone/>
            </a:pPr>
            <a:r>
              <a:rPr lang="en-US"/>
              <a:t>Vragen en discussiepunten</a:t>
            </a:r>
            <a:endParaRPr/>
          </a:p>
        </p:txBody>
      </p:sp>
      <p:sp>
        <p:nvSpPr>
          <p:cNvPr id="305" name="Google Shape;305;p27"/>
          <p:cNvSpPr txBox="1"/>
          <p:nvPr>
            <p:ph idx="1" type="body"/>
          </p:nvPr>
        </p:nvSpPr>
        <p:spPr>
          <a:xfrm>
            <a:off x="311700" y="1274875"/>
            <a:ext cx="7865100" cy="3135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2000"/>
              <a:buNone/>
            </a:pPr>
            <a:r>
              <a:rPr lang="en-US"/>
              <a:t>Wat ga je morgen doen met deze informatie?</a:t>
            </a:r>
            <a:endParaRPr/>
          </a:p>
          <a:p>
            <a:pPr indent="0" lvl="0" marL="0" rtl="0" algn="l">
              <a:lnSpc>
                <a:spcPct val="115000"/>
              </a:lnSpc>
              <a:spcBef>
                <a:spcPts val="1200"/>
              </a:spcBef>
              <a:spcAft>
                <a:spcPts val="0"/>
              </a:spcAft>
              <a:buSzPts val="2000"/>
              <a:buNone/>
            </a:pPr>
            <a:r>
              <a:t/>
            </a:r>
            <a:endParaRPr sz="1400"/>
          </a:p>
          <a:p>
            <a:pPr indent="-355600" lvl="0" marL="457200" rtl="0" algn="l">
              <a:lnSpc>
                <a:spcPct val="115000"/>
              </a:lnSpc>
              <a:spcBef>
                <a:spcPts val="1200"/>
              </a:spcBef>
              <a:spcAft>
                <a:spcPts val="0"/>
              </a:spcAft>
              <a:buSzPts val="2000"/>
              <a:buChar char="●"/>
            </a:pPr>
            <a:r>
              <a:rPr lang="en-US" sz="1400"/>
              <a:t>Wat is er al bij jou in de organisatie?</a:t>
            </a:r>
            <a:endParaRPr sz="1400"/>
          </a:p>
          <a:p>
            <a:pPr indent="-355600" lvl="0" marL="457200" rtl="0" algn="l">
              <a:lnSpc>
                <a:spcPct val="115000"/>
              </a:lnSpc>
              <a:spcBef>
                <a:spcPts val="0"/>
              </a:spcBef>
              <a:spcAft>
                <a:spcPts val="0"/>
              </a:spcAft>
              <a:buSzPts val="2000"/>
              <a:buChar char="●"/>
            </a:pPr>
            <a:r>
              <a:rPr lang="en-US" sz="1400"/>
              <a:t>Wat moet er nog komen?</a:t>
            </a:r>
            <a:endParaRPr sz="1400"/>
          </a:p>
          <a:p>
            <a:pPr indent="-355600" lvl="0" marL="457200" rtl="0" algn="l">
              <a:lnSpc>
                <a:spcPct val="115000"/>
              </a:lnSpc>
              <a:spcBef>
                <a:spcPts val="0"/>
              </a:spcBef>
              <a:spcAft>
                <a:spcPts val="0"/>
              </a:spcAft>
              <a:buSzPts val="2000"/>
              <a:buChar char="●"/>
            </a:pPr>
            <a:r>
              <a:rPr lang="en-US" sz="1400"/>
              <a:t>Voorbeelden van organisaties die het goed hebben geregeld?</a:t>
            </a:r>
            <a:endParaRPr sz="14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28"/>
          <p:cNvSpPr txBox="1"/>
          <p:nvPr>
            <p:ph type="title"/>
          </p:nvPr>
        </p:nvSpPr>
        <p:spPr>
          <a:xfrm>
            <a:off x="311700" y="616750"/>
            <a:ext cx="8073000" cy="658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600"/>
              <a:buNone/>
            </a:pPr>
            <a:r>
              <a:rPr lang="en-US"/>
              <a:t>Contact informatie</a:t>
            </a:r>
            <a:endParaRPr/>
          </a:p>
        </p:txBody>
      </p:sp>
      <p:sp>
        <p:nvSpPr>
          <p:cNvPr id="311" name="Google Shape;311;p28"/>
          <p:cNvSpPr txBox="1"/>
          <p:nvPr>
            <p:ph idx="1" type="body"/>
          </p:nvPr>
        </p:nvSpPr>
        <p:spPr>
          <a:xfrm>
            <a:off x="311700" y="1274875"/>
            <a:ext cx="7865100" cy="31359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l">
              <a:lnSpc>
                <a:spcPct val="115000"/>
              </a:lnSpc>
              <a:spcBef>
                <a:spcPts val="0"/>
              </a:spcBef>
              <a:spcAft>
                <a:spcPts val="0"/>
              </a:spcAft>
              <a:buSzPct val="117647"/>
              <a:buNone/>
            </a:pPr>
            <a:r>
              <a:rPr lang="en-US"/>
              <a:t>Voor vragen over de richtlijn en de implementatie toolkitproducten</a:t>
            </a:r>
            <a:endParaRPr/>
          </a:p>
          <a:p>
            <a:pPr indent="0" lvl="0" marL="0" rtl="0" algn="l">
              <a:lnSpc>
                <a:spcPct val="115000"/>
              </a:lnSpc>
              <a:spcBef>
                <a:spcPts val="1200"/>
              </a:spcBef>
              <a:spcAft>
                <a:spcPts val="0"/>
              </a:spcAft>
              <a:buSzPct val="117647"/>
              <a:buNone/>
            </a:pPr>
            <a:r>
              <a:t/>
            </a:r>
            <a:endParaRPr/>
          </a:p>
          <a:p>
            <a:pPr indent="0" lvl="0" marL="0" rtl="0" algn="l">
              <a:lnSpc>
                <a:spcPct val="115000"/>
              </a:lnSpc>
              <a:spcBef>
                <a:spcPts val="1200"/>
              </a:spcBef>
              <a:spcAft>
                <a:spcPts val="0"/>
              </a:spcAft>
              <a:buSzPct val="117647"/>
              <a:buNone/>
            </a:pPr>
            <a:r>
              <a:rPr b="1" lang="en-US">
                <a:latin typeface="Open Sans"/>
                <a:ea typeface="Open Sans"/>
                <a:cs typeface="Open Sans"/>
                <a:sym typeface="Open Sans"/>
              </a:rPr>
              <a:t>NCJ</a:t>
            </a:r>
            <a:endParaRPr b="1">
              <a:latin typeface="Open Sans"/>
              <a:ea typeface="Open Sans"/>
              <a:cs typeface="Open Sans"/>
              <a:sym typeface="Open Sans"/>
            </a:endParaRPr>
          </a:p>
          <a:p>
            <a:pPr indent="0" lvl="0" marL="0" rtl="0" algn="l">
              <a:lnSpc>
                <a:spcPct val="115000"/>
              </a:lnSpc>
              <a:spcBef>
                <a:spcPts val="1200"/>
              </a:spcBef>
              <a:spcAft>
                <a:spcPts val="0"/>
              </a:spcAft>
              <a:buSzPct val="117647"/>
              <a:buNone/>
            </a:pPr>
            <a:r>
              <a:rPr lang="en-US"/>
              <a:t>richtlijn@ncj.nl</a:t>
            </a:r>
            <a:endParaRPr/>
          </a:p>
          <a:p>
            <a:pPr indent="0" lvl="0" marL="0" rtl="0" algn="l">
              <a:lnSpc>
                <a:spcPct val="115000"/>
              </a:lnSpc>
              <a:spcBef>
                <a:spcPts val="1200"/>
              </a:spcBef>
              <a:spcAft>
                <a:spcPts val="0"/>
              </a:spcAft>
              <a:buSzPct val="117647"/>
              <a:buNone/>
            </a:pPr>
            <a:r>
              <a:t/>
            </a:r>
            <a:endParaRPr/>
          </a:p>
          <a:p>
            <a:pPr indent="0" lvl="0" marL="0" rtl="0" algn="l">
              <a:lnSpc>
                <a:spcPct val="115000"/>
              </a:lnSpc>
              <a:spcBef>
                <a:spcPts val="1200"/>
              </a:spcBef>
              <a:spcAft>
                <a:spcPts val="0"/>
              </a:spcAft>
              <a:buSzPct val="117647"/>
              <a:buNone/>
            </a:pPr>
            <a:r>
              <a:rPr b="1" lang="en-US">
                <a:latin typeface="Open Sans"/>
                <a:ea typeface="Open Sans"/>
                <a:cs typeface="Open Sans"/>
                <a:sym typeface="Open Sans"/>
              </a:rPr>
              <a:t>Richtlijnontwikkelaar(s)</a:t>
            </a:r>
            <a:endParaRPr b="1">
              <a:latin typeface="Open Sans"/>
              <a:ea typeface="Open Sans"/>
              <a:cs typeface="Open Sans"/>
              <a:sym typeface="Open Sans"/>
            </a:endParaRPr>
          </a:p>
          <a:p>
            <a:pPr indent="0" lvl="0" marL="0" rtl="0" algn="l">
              <a:lnSpc>
                <a:spcPct val="115000"/>
              </a:lnSpc>
              <a:spcBef>
                <a:spcPts val="1200"/>
              </a:spcBef>
              <a:spcAft>
                <a:spcPts val="1200"/>
              </a:spcAft>
              <a:buSzPct val="117647"/>
              <a:buNone/>
            </a:pPr>
            <a:r>
              <a:rPr lang="en-US"/>
              <a:t>c.steuten@pharos.nl</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3"/>
          <p:cNvSpPr txBox="1"/>
          <p:nvPr>
            <p:ph type="title"/>
          </p:nvPr>
        </p:nvSpPr>
        <p:spPr>
          <a:xfrm>
            <a:off x="311700" y="616750"/>
            <a:ext cx="8073000" cy="658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600"/>
              <a:buNone/>
            </a:pPr>
            <a:r>
              <a:rPr lang="en-US"/>
              <a:t>Waarom deze JGZ-richtlijn?</a:t>
            </a:r>
            <a:endParaRPr/>
          </a:p>
        </p:txBody>
      </p:sp>
      <p:sp>
        <p:nvSpPr>
          <p:cNvPr id="115" name="Google Shape;115;p3"/>
          <p:cNvSpPr txBox="1"/>
          <p:nvPr>
            <p:ph idx="1" type="body"/>
          </p:nvPr>
        </p:nvSpPr>
        <p:spPr>
          <a:xfrm>
            <a:off x="311700" y="1274875"/>
            <a:ext cx="7865100" cy="3135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2000"/>
              <a:buNone/>
            </a:pPr>
            <a:r>
              <a:t/>
            </a:r>
            <a:endParaRPr/>
          </a:p>
        </p:txBody>
      </p:sp>
      <p:pic>
        <p:nvPicPr>
          <p:cNvPr id="116" name="Google Shape;116;p3"/>
          <p:cNvPicPr preferRelativeResize="0"/>
          <p:nvPr/>
        </p:nvPicPr>
        <p:blipFill rotWithShape="1">
          <a:blip r:embed="rId3">
            <a:alphaModFix/>
          </a:blip>
          <a:srcRect b="0" l="0" r="0" t="0"/>
          <a:stretch/>
        </p:blipFill>
        <p:spPr>
          <a:xfrm>
            <a:off x="398357" y="1274875"/>
            <a:ext cx="2224518" cy="3135900"/>
          </a:xfrm>
          <a:prstGeom prst="rect">
            <a:avLst/>
          </a:prstGeom>
          <a:noFill/>
          <a:ln>
            <a:noFill/>
          </a:ln>
        </p:spPr>
      </p:pic>
      <p:pic>
        <p:nvPicPr>
          <p:cNvPr id="117" name="Google Shape;117;p3"/>
          <p:cNvPicPr preferRelativeResize="0"/>
          <p:nvPr/>
        </p:nvPicPr>
        <p:blipFill rotWithShape="1">
          <a:blip r:embed="rId4">
            <a:alphaModFix/>
          </a:blip>
          <a:srcRect b="0" l="0" r="0" t="0"/>
          <a:stretch/>
        </p:blipFill>
        <p:spPr>
          <a:xfrm>
            <a:off x="4753982" y="1762387"/>
            <a:ext cx="4078318" cy="1935550"/>
          </a:xfrm>
          <a:prstGeom prst="rect">
            <a:avLst/>
          </a:prstGeom>
          <a:noFill/>
          <a:ln cap="flat" cmpd="sng" w="15875">
            <a:solidFill>
              <a:schemeClr val="accent1"/>
            </a:solidFill>
            <a:prstDash val="solid"/>
            <a:round/>
            <a:headEnd len="sm" w="sm" type="none"/>
            <a:tailEnd len="sm" w="sm" type="none"/>
          </a:ln>
        </p:spPr>
      </p:pic>
      <p:sp>
        <p:nvSpPr>
          <p:cNvPr id="118" name="Google Shape;118;p3"/>
          <p:cNvSpPr/>
          <p:nvPr/>
        </p:nvSpPr>
        <p:spPr>
          <a:xfrm>
            <a:off x="3251029" y="2473488"/>
            <a:ext cx="1138990" cy="513347"/>
          </a:xfrm>
          <a:prstGeom prst="rightArrow">
            <a:avLst>
              <a:gd fmla="val 50000" name="adj1"/>
              <a:gd fmla="val 50000" name="adj2"/>
            </a:avLst>
          </a:prstGeom>
          <a:solidFill>
            <a:schemeClr val="accent4"/>
          </a:solidFill>
          <a:ln>
            <a:noFill/>
          </a:ln>
        </p:spPr>
        <p:txBody>
          <a:bodyPr anchorCtr="0" anchor="t" bIns="45700" lIns="91425" spcFirstLastPara="1" rIns="91425" wrap="square" tIns="45700">
            <a:noAutofit/>
          </a:bodyPr>
          <a:lstStyle/>
          <a:p>
            <a:pPr indent="0" lvl="0" marL="0" marR="0" rtl="0" algn="l">
              <a:lnSpc>
                <a:spcPct val="125000"/>
              </a:lnSpc>
              <a:spcBef>
                <a:spcPts val="0"/>
              </a:spcBef>
              <a:spcAft>
                <a:spcPts val="0"/>
              </a:spcAft>
              <a:buNone/>
            </a:pPr>
            <a:r>
              <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4"/>
          <p:cNvSpPr txBox="1"/>
          <p:nvPr>
            <p:ph type="title"/>
          </p:nvPr>
        </p:nvSpPr>
        <p:spPr>
          <a:xfrm>
            <a:off x="311700" y="616750"/>
            <a:ext cx="8073000" cy="658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600"/>
              <a:buNone/>
            </a:pPr>
            <a:r>
              <a:rPr lang="en-US"/>
              <a:t>Wat is nieuw in deze JGZ-richtlijn?</a:t>
            </a:r>
            <a:endParaRPr/>
          </a:p>
        </p:txBody>
      </p:sp>
      <p:sp>
        <p:nvSpPr>
          <p:cNvPr id="124" name="Google Shape;124;p4"/>
          <p:cNvSpPr txBox="1"/>
          <p:nvPr>
            <p:ph idx="1" type="body"/>
          </p:nvPr>
        </p:nvSpPr>
        <p:spPr>
          <a:xfrm>
            <a:off x="311700" y="1274875"/>
            <a:ext cx="7865100" cy="3135900"/>
          </a:xfrm>
          <a:prstGeom prst="rect">
            <a:avLst/>
          </a:prstGeom>
          <a:noFill/>
          <a:ln>
            <a:noFill/>
          </a:ln>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Clr>
                <a:srgbClr val="758D9A"/>
              </a:buClr>
              <a:buSzPts val="2000"/>
              <a:buChar char="●"/>
            </a:pPr>
            <a:r>
              <a:rPr lang="en-US"/>
              <a:t>De richtlijn is bondiger </a:t>
            </a:r>
            <a:endParaRPr/>
          </a:p>
          <a:p>
            <a:pPr indent="-355600" lvl="0" marL="457200" rtl="0" algn="l">
              <a:lnSpc>
                <a:spcPct val="115000"/>
              </a:lnSpc>
              <a:spcBef>
                <a:spcPts val="0"/>
              </a:spcBef>
              <a:spcAft>
                <a:spcPts val="0"/>
              </a:spcAft>
              <a:buClr>
                <a:srgbClr val="758D9A"/>
              </a:buClr>
              <a:buSzPts val="2000"/>
              <a:buChar char="●"/>
            </a:pPr>
            <a:r>
              <a:rPr lang="en-US"/>
              <a:t>Nieuwe literatuur </a:t>
            </a:r>
            <a:endParaRPr/>
          </a:p>
          <a:p>
            <a:pPr indent="-355600" lvl="0" marL="457200" rtl="0" algn="l">
              <a:lnSpc>
                <a:spcPct val="115000"/>
              </a:lnSpc>
              <a:spcBef>
                <a:spcPts val="0"/>
              </a:spcBef>
              <a:spcAft>
                <a:spcPts val="0"/>
              </a:spcAft>
              <a:buClr>
                <a:srgbClr val="758D9A"/>
              </a:buClr>
              <a:buSzPts val="2000"/>
              <a:buChar char="●"/>
            </a:pPr>
            <a:r>
              <a:rPr lang="en-US"/>
              <a:t>Modulaire vorm</a:t>
            </a:r>
            <a:endParaRPr/>
          </a:p>
          <a:p>
            <a:pPr indent="-355600" lvl="0" marL="457200" rtl="0" algn="l">
              <a:lnSpc>
                <a:spcPct val="115000"/>
              </a:lnSpc>
              <a:spcBef>
                <a:spcPts val="0"/>
              </a:spcBef>
              <a:spcAft>
                <a:spcPts val="0"/>
              </a:spcAft>
              <a:buClr>
                <a:srgbClr val="758D9A"/>
              </a:buClr>
              <a:buSzPts val="2000"/>
              <a:buChar char="●"/>
            </a:pPr>
            <a:r>
              <a:rPr lang="en-US"/>
              <a:t>Geactualiseerde aanbevelingen en praktijkgericht (GRADE)</a:t>
            </a:r>
            <a:endParaRPr/>
          </a:p>
          <a:p>
            <a:pPr indent="-355600" lvl="0" marL="457200" rtl="0" algn="l">
              <a:lnSpc>
                <a:spcPct val="115000"/>
              </a:lnSpc>
              <a:spcBef>
                <a:spcPts val="0"/>
              </a:spcBef>
              <a:spcAft>
                <a:spcPts val="0"/>
              </a:spcAft>
              <a:buClr>
                <a:srgbClr val="758D9A"/>
              </a:buClr>
              <a:buSzPts val="2000"/>
              <a:buChar char="●"/>
            </a:pPr>
            <a:r>
              <a:rPr lang="en-US"/>
              <a:t>Digitale beslissingsondersteuning: Slimme richtlijn Module door TNO </a:t>
            </a:r>
            <a:endParaRPr/>
          </a:p>
          <a:p>
            <a:pPr indent="-228600" lvl="0" marL="457200" rtl="0" algn="l">
              <a:lnSpc>
                <a:spcPct val="115000"/>
              </a:lnSpc>
              <a:spcBef>
                <a:spcPts val="0"/>
              </a:spcBef>
              <a:spcAft>
                <a:spcPts val="0"/>
              </a:spcAft>
              <a:buClr>
                <a:srgbClr val="758D9A"/>
              </a:buClr>
              <a:buSzPts val="2000"/>
              <a:buNone/>
            </a:pPr>
            <a:r>
              <a:t/>
            </a:r>
            <a:endParaRPr/>
          </a:p>
          <a:p>
            <a:pPr indent="0" lvl="0" marL="0" rtl="0" algn="l">
              <a:lnSpc>
                <a:spcPct val="115000"/>
              </a:lnSpc>
              <a:spcBef>
                <a:spcPts val="0"/>
              </a:spcBef>
              <a:spcAft>
                <a:spcPts val="1200"/>
              </a:spcAft>
              <a:buSzPts val="20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5"/>
          <p:cNvSpPr txBox="1"/>
          <p:nvPr>
            <p:ph type="title"/>
          </p:nvPr>
        </p:nvSpPr>
        <p:spPr>
          <a:xfrm>
            <a:off x="311700" y="616750"/>
            <a:ext cx="8073000" cy="658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600"/>
              <a:buNone/>
            </a:pPr>
            <a:r>
              <a:rPr lang="en-US"/>
              <a:t>Wat wordt van de JGZ-professional verwacht?</a:t>
            </a:r>
            <a:endParaRPr/>
          </a:p>
        </p:txBody>
      </p:sp>
      <p:sp>
        <p:nvSpPr>
          <p:cNvPr id="130" name="Google Shape;130;p5"/>
          <p:cNvSpPr txBox="1"/>
          <p:nvPr>
            <p:ph idx="1" type="body"/>
          </p:nvPr>
        </p:nvSpPr>
        <p:spPr>
          <a:xfrm>
            <a:off x="311700" y="1274875"/>
            <a:ext cx="7865100" cy="3135900"/>
          </a:xfrm>
          <a:prstGeom prst="rect">
            <a:avLst/>
          </a:prstGeom>
          <a:noFill/>
          <a:ln>
            <a:noFill/>
          </a:ln>
        </p:spPr>
        <p:txBody>
          <a:bodyPr anchorCtr="0" anchor="t" bIns="91425" lIns="91425" spcFirstLastPara="1" rIns="91425" wrap="square" tIns="91425">
            <a:normAutofit/>
          </a:bodyPr>
          <a:lstStyle/>
          <a:p>
            <a:pPr indent="-215900" lvl="0" marL="342900" rtl="0" algn="l">
              <a:lnSpc>
                <a:spcPct val="115000"/>
              </a:lnSpc>
              <a:spcBef>
                <a:spcPts val="0"/>
              </a:spcBef>
              <a:spcAft>
                <a:spcPts val="0"/>
              </a:spcAft>
              <a:buSzPts val="2000"/>
              <a:buNone/>
            </a:pPr>
            <a:r>
              <a:t/>
            </a:r>
            <a:endParaRPr/>
          </a:p>
          <a:p>
            <a:pPr indent="-342900" lvl="0" marL="342900" rtl="0" algn="l">
              <a:lnSpc>
                <a:spcPct val="114999"/>
              </a:lnSpc>
              <a:spcBef>
                <a:spcPts val="1200"/>
              </a:spcBef>
              <a:spcAft>
                <a:spcPts val="0"/>
              </a:spcAft>
              <a:buSzPts val="2000"/>
              <a:buChar char="●"/>
            </a:pPr>
            <a:r>
              <a:rPr lang="en-US"/>
              <a:t>Werk volgens deze richtlijn </a:t>
            </a:r>
            <a:endParaRPr/>
          </a:p>
          <a:p>
            <a:pPr indent="-342900" lvl="0" marL="342900" rtl="0" algn="l">
              <a:lnSpc>
                <a:spcPct val="114999"/>
              </a:lnSpc>
              <a:spcBef>
                <a:spcPts val="1200"/>
              </a:spcBef>
              <a:spcAft>
                <a:spcPts val="1200"/>
              </a:spcAft>
              <a:buSzPts val="2000"/>
              <a:buChar char="●"/>
            </a:pPr>
            <a:r>
              <a:rPr lang="en-US"/>
              <a:t>Werk volgens de stappen van de (KNMG) meldcode bij (een vermoeden van) VGV</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6"/>
          <p:cNvSpPr txBox="1"/>
          <p:nvPr>
            <p:ph type="title"/>
          </p:nvPr>
        </p:nvSpPr>
        <p:spPr>
          <a:xfrm>
            <a:off x="311700" y="616750"/>
            <a:ext cx="8073000" cy="6582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600"/>
              <a:buNone/>
            </a:pPr>
            <a:r>
              <a:rPr lang="en-US"/>
              <a:t>Kennismodule</a:t>
            </a:r>
            <a:endParaRPr/>
          </a:p>
        </p:txBody>
      </p:sp>
      <p:sp>
        <p:nvSpPr>
          <p:cNvPr id="136" name="Google Shape;136;p6"/>
          <p:cNvSpPr txBox="1"/>
          <p:nvPr>
            <p:ph idx="1" type="body"/>
          </p:nvPr>
        </p:nvSpPr>
        <p:spPr>
          <a:xfrm>
            <a:off x="311700" y="1274875"/>
            <a:ext cx="7865100" cy="3135900"/>
          </a:xfrm>
          <a:prstGeom prst="rect">
            <a:avLst/>
          </a:prstGeom>
          <a:noFill/>
          <a:ln>
            <a:noFill/>
          </a:ln>
        </p:spPr>
        <p:txBody>
          <a:bodyPr anchorCtr="0" anchor="t" bIns="91425" lIns="91425" spcFirstLastPara="1" rIns="91425" wrap="square" tIns="91425">
            <a:normAutofit/>
          </a:bodyPr>
          <a:lstStyle/>
          <a:p>
            <a:pPr indent="-342900" lvl="0" marL="342900" rtl="0" algn="l">
              <a:lnSpc>
                <a:spcPct val="115000"/>
              </a:lnSpc>
              <a:spcBef>
                <a:spcPts val="0"/>
              </a:spcBef>
              <a:spcAft>
                <a:spcPts val="0"/>
              </a:spcAft>
              <a:buSzPts val="2000"/>
              <a:buChar char="●"/>
            </a:pPr>
            <a:r>
              <a:rPr lang="en-US"/>
              <a:t>Definities: wat is VGV en welke vormen zijn er?</a:t>
            </a:r>
            <a:endParaRPr/>
          </a:p>
          <a:p>
            <a:pPr indent="-342900" lvl="0" marL="342900" rtl="0" algn="l">
              <a:lnSpc>
                <a:spcPct val="115000"/>
              </a:lnSpc>
              <a:spcBef>
                <a:spcPts val="0"/>
              </a:spcBef>
              <a:spcAft>
                <a:spcPts val="0"/>
              </a:spcAft>
              <a:buSzPts val="2000"/>
              <a:buChar char="●"/>
            </a:pPr>
            <a:r>
              <a:rPr lang="en-US"/>
              <a:t>Epidemiologie: hoe vaak komt VGV voor? </a:t>
            </a:r>
            <a:endParaRPr/>
          </a:p>
          <a:p>
            <a:pPr indent="-342900" lvl="0" marL="342900" rtl="0" algn="l">
              <a:lnSpc>
                <a:spcPct val="115000"/>
              </a:lnSpc>
              <a:spcBef>
                <a:spcPts val="0"/>
              </a:spcBef>
              <a:spcAft>
                <a:spcPts val="0"/>
              </a:spcAft>
              <a:buSzPts val="2000"/>
              <a:buChar char="●"/>
            </a:pPr>
            <a:r>
              <a:rPr lang="en-US"/>
              <a:t>Wat zijn risicofactoren voor VGV? </a:t>
            </a:r>
            <a:endParaRPr/>
          </a:p>
          <a:p>
            <a:pPr indent="-342900" lvl="0" marL="342900" rtl="0" algn="l">
              <a:lnSpc>
                <a:spcPct val="115000"/>
              </a:lnSpc>
              <a:spcBef>
                <a:spcPts val="0"/>
              </a:spcBef>
              <a:spcAft>
                <a:spcPts val="0"/>
              </a:spcAft>
              <a:buSzPts val="2000"/>
              <a:buChar char="●"/>
            </a:pPr>
            <a:r>
              <a:rPr lang="en-US"/>
              <a:t>Wat zijn de lichamelijke en psychische gevolgen van VGV? </a:t>
            </a:r>
            <a:endParaRPr/>
          </a:p>
          <a:p>
            <a:pPr indent="-342900" lvl="0" marL="342900" rtl="0" algn="l">
              <a:lnSpc>
                <a:spcPct val="115000"/>
              </a:lnSpc>
              <a:spcBef>
                <a:spcPts val="0"/>
              </a:spcBef>
              <a:spcAft>
                <a:spcPts val="0"/>
              </a:spcAft>
              <a:buSzPts val="2000"/>
              <a:buChar char="●"/>
            </a:pPr>
            <a:r>
              <a:rPr lang="en-US"/>
              <a:t>Hoe zit het met de wet- en regelgeving? </a:t>
            </a:r>
            <a:endParaRPr/>
          </a:p>
          <a:p>
            <a:pPr indent="0" lvl="0" marL="0" rtl="0" algn="l">
              <a:lnSpc>
                <a:spcPct val="115000"/>
              </a:lnSpc>
              <a:spcBef>
                <a:spcPts val="1200"/>
              </a:spcBef>
              <a:spcAft>
                <a:spcPts val="1200"/>
              </a:spcAft>
              <a:buSzPts val="20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Prevalentie van VGV in Nederland </a:t>
            </a:r>
            <a:endParaRPr/>
          </a:p>
        </p:txBody>
      </p:sp>
      <p:sp>
        <p:nvSpPr>
          <p:cNvPr id="142" name="Google Shape;142;p7"/>
          <p:cNvSpPr txBox="1"/>
          <p:nvPr>
            <p:ph idx="1" type="body"/>
          </p:nvPr>
        </p:nvSpPr>
        <p:spPr>
          <a:xfrm>
            <a:off x="542925" y="1562100"/>
            <a:ext cx="6973166" cy="2819400"/>
          </a:xfrm>
          <a:prstGeom prst="rect">
            <a:avLst/>
          </a:prstGeom>
          <a:noFill/>
          <a:ln>
            <a:noFill/>
          </a:ln>
        </p:spPr>
        <p:txBody>
          <a:bodyPr anchorCtr="0" anchor="t" bIns="0" lIns="0" spcFirstLastPara="1" rIns="0" wrap="square" tIns="0">
            <a:noAutofit/>
          </a:bodyPr>
          <a:lstStyle/>
          <a:p>
            <a:pPr indent="-134779" lvl="0" marL="134779" rtl="0" algn="l">
              <a:lnSpc>
                <a:spcPct val="150000"/>
              </a:lnSpc>
              <a:spcBef>
                <a:spcPts val="0"/>
              </a:spcBef>
              <a:spcAft>
                <a:spcPts val="0"/>
              </a:spcAft>
              <a:buSzPts val="2000"/>
              <a:buChar char="●"/>
            </a:pPr>
            <a:r>
              <a:rPr b="1" lang="en-US" sz="1600">
                <a:solidFill>
                  <a:schemeClr val="accent1"/>
                </a:solidFill>
              </a:rPr>
              <a:t> </a:t>
            </a:r>
            <a:r>
              <a:rPr b="1" lang="en-US"/>
              <a:t>43.500</a:t>
            </a:r>
            <a:r>
              <a:rPr lang="en-US"/>
              <a:t> van 143.000 meisjes en vrouwen uit VGV prevalentielanden hebben naar schatting een vorm van VGV ondergaan.</a:t>
            </a:r>
            <a:endParaRPr/>
          </a:p>
          <a:p>
            <a:pPr indent="-134779" lvl="1" marL="591979" rtl="0" algn="l">
              <a:lnSpc>
                <a:spcPct val="150000"/>
              </a:lnSpc>
              <a:spcBef>
                <a:spcPts val="0"/>
              </a:spcBef>
              <a:spcAft>
                <a:spcPts val="0"/>
              </a:spcAft>
              <a:buSzPts val="1600"/>
              <a:buChar char="○"/>
            </a:pPr>
            <a:r>
              <a:rPr lang="en-US" sz="1200"/>
              <a:t> </a:t>
            </a:r>
            <a:r>
              <a:rPr lang="en-US"/>
              <a:t>Daarvan hebben circa </a:t>
            </a:r>
            <a:r>
              <a:rPr b="1" lang="en-US"/>
              <a:t>13.500 </a:t>
            </a:r>
            <a:r>
              <a:rPr lang="en-US"/>
              <a:t>vrouwen Type III (infibulatie). </a:t>
            </a:r>
            <a:endParaRPr/>
          </a:p>
          <a:p>
            <a:pPr indent="0" lvl="0" marL="0" rtl="0" algn="l">
              <a:lnSpc>
                <a:spcPct val="150000"/>
              </a:lnSpc>
              <a:spcBef>
                <a:spcPts val="0"/>
              </a:spcBef>
              <a:spcAft>
                <a:spcPts val="0"/>
              </a:spcAft>
              <a:buSzPts val="2000"/>
              <a:buNone/>
            </a:pPr>
            <a:r>
              <a:t/>
            </a:r>
            <a:endParaRPr sz="1600"/>
          </a:p>
          <a:p>
            <a:pPr indent="0" lvl="1" marL="457200" rtl="0" algn="l">
              <a:lnSpc>
                <a:spcPct val="150000"/>
              </a:lnSpc>
              <a:spcBef>
                <a:spcPts val="0"/>
              </a:spcBef>
              <a:spcAft>
                <a:spcPts val="0"/>
              </a:spcAft>
              <a:buSzPts val="1600"/>
              <a:buNone/>
            </a:pPr>
            <a:r>
              <a:t/>
            </a:r>
            <a:endParaRPr sz="1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Risico om besneden te worden</a:t>
            </a:r>
            <a:endParaRPr/>
          </a:p>
        </p:txBody>
      </p:sp>
      <p:sp>
        <p:nvSpPr>
          <p:cNvPr id="148" name="Google Shape;148;p8"/>
          <p:cNvSpPr txBox="1"/>
          <p:nvPr>
            <p:ph idx="1" type="body"/>
          </p:nvPr>
        </p:nvSpPr>
        <p:spPr>
          <a:xfrm>
            <a:off x="542924" y="1562100"/>
            <a:ext cx="3911311" cy="2819400"/>
          </a:xfrm>
          <a:prstGeom prst="rect">
            <a:avLst/>
          </a:prstGeom>
          <a:noFill/>
          <a:ln>
            <a:noFill/>
          </a:ln>
        </p:spPr>
        <p:txBody>
          <a:bodyPr anchorCtr="0" anchor="t" bIns="91425" lIns="91425" spcFirstLastPara="1" rIns="91425" wrap="square" tIns="91425">
            <a:normAutofit fontScale="32500" lnSpcReduction="20000"/>
          </a:bodyPr>
          <a:lstStyle/>
          <a:p>
            <a:pPr indent="-134779" lvl="0" marL="134779" rtl="0" algn="l">
              <a:lnSpc>
                <a:spcPct val="150000"/>
              </a:lnSpc>
              <a:spcBef>
                <a:spcPts val="0"/>
              </a:spcBef>
              <a:spcAft>
                <a:spcPts val="0"/>
              </a:spcAft>
              <a:buSzPct val="99256"/>
              <a:buChar char="●"/>
            </a:pPr>
            <a:r>
              <a:rPr lang="en-US" sz="6200"/>
              <a:t>In Nederland wonen ongeveer 29.000 minderjarige meisjes die mogelijk risico lopen. </a:t>
            </a:r>
            <a:endParaRPr/>
          </a:p>
          <a:p>
            <a:pPr indent="-134779" lvl="1" marL="591979" rtl="0" algn="l">
              <a:lnSpc>
                <a:spcPct val="150000"/>
              </a:lnSpc>
              <a:spcBef>
                <a:spcPts val="0"/>
              </a:spcBef>
              <a:spcAft>
                <a:spcPts val="0"/>
              </a:spcAft>
              <a:buSzPct val="123077"/>
              <a:buChar char="○"/>
            </a:pPr>
            <a:r>
              <a:rPr lang="en-US" sz="4000"/>
              <a:t>Ruim </a:t>
            </a:r>
            <a:r>
              <a:rPr b="1" lang="en-US" sz="4000"/>
              <a:t>2600</a:t>
            </a:r>
            <a:r>
              <a:rPr lang="en-US" sz="4000"/>
              <a:t> van hen lopen een reëel risico 🡪 indien preventieve maatregelen hen niet bereiken. </a:t>
            </a:r>
            <a:endParaRPr sz="3000"/>
          </a:p>
        </p:txBody>
      </p:sp>
      <p:pic>
        <p:nvPicPr>
          <p:cNvPr id="149" name="Google Shape;149;p8"/>
          <p:cNvPicPr preferRelativeResize="0"/>
          <p:nvPr/>
        </p:nvPicPr>
        <p:blipFill rotWithShape="1">
          <a:blip r:embed="rId3">
            <a:alphaModFix/>
          </a:blip>
          <a:srcRect b="0" l="0" r="0" t="0"/>
          <a:stretch/>
        </p:blipFill>
        <p:spPr>
          <a:xfrm>
            <a:off x="4689767" y="1498357"/>
            <a:ext cx="3659907" cy="2457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US"/>
              <a:t>Module signaleren</a:t>
            </a:r>
            <a:br>
              <a:rPr lang="en-US"/>
            </a:br>
            <a:br>
              <a:rPr lang="en-US" sz="1200"/>
            </a:br>
            <a:r>
              <a:rPr lang="en-US"/>
              <a:t> </a:t>
            </a:r>
            <a:endParaRPr/>
          </a:p>
        </p:txBody>
      </p:sp>
      <p:sp>
        <p:nvSpPr>
          <p:cNvPr id="156" name="Google Shape;156;p9"/>
          <p:cNvSpPr txBox="1"/>
          <p:nvPr>
            <p:ph idx="1" type="body"/>
          </p:nvPr>
        </p:nvSpPr>
        <p:spPr>
          <a:xfrm>
            <a:off x="538162" y="1017725"/>
            <a:ext cx="8067675" cy="2819400"/>
          </a:xfrm>
          <a:prstGeom prst="rect">
            <a:avLst/>
          </a:prstGeom>
          <a:noFill/>
          <a:ln>
            <a:noFill/>
          </a:ln>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SzPts val="2000"/>
              <a:buChar char="●"/>
            </a:pPr>
            <a:r>
              <a:rPr i="1" lang="en-US"/>
              <a:t>Wat zijn signalen van VGV?</a:t>
            </a:r>
            <a:endParaRPr/>
          </a:p>
          <a:p>
            <a:pPr indent="-355600" lvl="0" marL="457200" rtl="0" algn="l">
              <a:lnSpc>
                <a:spcPct val="115000"/>
              </a:lnSpc>
              <a:spcBef>
                <a:spcPts val="0"/>
              </a:spcBef>
              <a:spcAft>
                <a:spcPts val="0"/>
              </a:spcAft>
              <a:buSzPts val="2000"/>
              <a:buChar char="●"/>
            </a:pPr>
            <a:r>
              <a:rPr i="1" lang="en-US"/>
              <a:t>Hoe kan het signaleren van VGV het beste plaatsvinden?</a:t>
            </a:r>
            <a:endParaRPr/>
          </a:p>
          <a:p>
            <a:pPr indent="0" lvl="2" marL="135000" rtl="0" algn="l">
              <a:lnSpc>
                <a:spcPct val="115000"/>
              </a:lnSpc>
              <a:spcBef>
                <a:spcPts val="0"/>
              </a:spcBef>
              <a:spcAft>
                <a:spcPts val="0"/>
              </a:spcAft>
              <a:buSzPts val="1400"/>
              <a:buNone/>
            </a:pPr>
            <a:r>
              <a:t/>
            </a:r>
            <a:endParaRPr/>
          </a:p>
          <a:p>
            <a:pPr indent="0" lvl="2" marL="135000" rtl="0" algn="l">
              <a:lnSpc>
                <a:spcPct val="115000"/>
              </a:lnSpc>
              <a:spcBef>
                <a:spcPts val="0"/>
              </a:spcBef>
              <a:spcAft>
                <a:spcPts val="0"/>
              </a:spcAft>
              <a:buSzPts val="1400"/>
              <a:buNone/>
            </a:pPr>
            <a:r>
              <a:t/>
            </a:r>
            <a:endParaRPr/>
          </a:p>
          <a:p>
            <a:pPr indent="0" lvl="2" marL="13500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2000"/>
              <a:buNone/>
            </a:pPr>
            <a:r>
              <a:t/>
            </a:r>
            <a:endParaRPr/>
          </a:p>
          <a:p>
            <a:pPr indent="-228600" lvl="2" marL="1371600" rtl="0" algn="l">
              <a:lnSpc>
                <a:spcPct val="115000"/>
              </a:lnSpc>
              <a:spcBef>
                <a:spcPts val="0"/>
              </a:spcBef>
              <a:spcAft>
                <a:spcPts val="0"/>
              </a:spcAft>
              <a:buSzPts val="1400"/>
              <a:buNone/>
            </a:pPr>
            <a:r>
              <a:t/>
            </a:r>
            <a:endParaRPr/>
          </a:p>
          <a:p>
            <a:pPr indent="0" lvl="2" marL="135000" rtl="0" algn="l">
              <a:lnSpc>
                <a:spcPct val="115000"/>
              </a:lnSpc>
              <a:spcBef>
                <a:spcPts val="0"/>
              </a:spcBef>
              <a:spcAft>
                <a:spcPts val="0"/>
              </a:spcAft>
              <a:buSzPts val="1400"/>
              <a:buNone/>
            </a:pPr>
            <a:r>
              <a:t/>
            </a:r>
            <a:endParaRPr/>
          </a:p>
          <a:p>
            <a:pPr indent="-228600" lvl="0" marL="457200" rtl="0" algn="l">
              <a:lnSpc>
                <a:spcPct val="115000"/>
              </a:lnSpc>
              <a:spcBef>
                <a:spcPts val="0"/>
              </a:spcBef>
              <a:spcAft>
                <a:spcPts val="0"/>
              </a:spcAft>
              <a:buSzPts val="2000"/>
              <a:buNone/>
            </a:pPr>
            <a:r>
              <a:t/>
            </a:r>
            <a:endParaRPr/>
          </a:p>
          <a:p>
            <a:pPr indent="-228600" lvl="0" marL="457200" rtl="0" algn="l">
              <a:lnSpc>
                <a:spcPct val="115000"/>
              </a:lnSpc>
              <a:spcBef>
                <a:spcPts val="0"/>
              </a:spcBef>
              <a:spcAft>
                <a:spcPts val="0"/>
              </a:spcAft>
              <a:buSzPts val="2000"/>
              <a:buNone/>
            </a:pPr>
            <a:r>
              <a:t/>
            </a:r>
            <a:endParaRPr/>
          </a:p>
        </p:txBody>
      </p:sp>
      <p:graphicFrame>
        <p:nvGraphicFramePr>
          <p:cNvPr id="157" name="Google Shape;157;p9"/>
          <p:cNvGraphicFramePr/>
          <p:nvPr/>
        </p:nvGraphicFramePr>
        <p:xfrm>
          <a:off x="833029" y="2029298"/>
          <a:ext cx="3000000" cy="3000000"/>
        </p:xfrm>
        <a:graphic>
          <a:graphicData uri="http://schemas.openxmlformats.org/drawingml/2006/table">
            <a:tbl>
              <a:tblPr bandRow="1" firstRow="1">
                <a:noFill/>
                <a:tableStyleId>{246D3A3E-5106-41DA-AD1B-B155F78EA107}</a:tableStyleId>
              </a:tblPr>
              <a:tblGrid>
                <a:gridCol w="3489275"/>
                <a:gridCol w="3489275"/>
              </a:tblGrid>
              <a:tr h="441800">
                <a:tc>
                  <a:txBody>
                    <a:bodyPr/>
                    <a:lstStyle/>
                    <a:p>
                      <a:pPr indent="0" lvl="0" marL="0" marR="0" rtl="0" algn="l">
                        <a:lnSpc>
                          <a:spcPct val="100000"/>
                        </a:lnSpc>
                        <a:spcBef>
                          <a:spcPts val="0"/>
                        </a:spcBef>
                        <a:spcAft>
                          <a:spcPts val="0"/>
                        </a:spcAft>
                        <a:buNone/>
                      </a:pPr>
                      <a:r>
                        <a:rPr lang="en-US" sz="1400" u="none" cap="none" strike="noStrike"/>
                        <a:t>Signalen dat VGV gaat worden uitgevoerd </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Signalen dat VGV is uitgevoerd </a:t>
                      </a:r>
                      <a:endParaRPr/>
                    </a:p>
                  </a:txBody>
                  <a:tcPr marT="45725" marB="45725" marR="91450" marL="91450"/>
                </a:tc>
              </a:tr>
              <a:tr h="441800">
                <a:tc>
                  <a:txBody>
                    <a:bodyPr/>
                    <a:lstStyle/>
                    <a:p>
                      <a:pPr indent="0" lvl="0" marL="0" marR="0" rtl="0" algn="l">
                        <a:lnSpc>
                          <a:spcPct val="100000"/>
                        </a:lnSpc>
                        <a:spcBef>
                          <a:spcPts val="0"/>
                        </a:spcBef>
                        <a:spcAft>
                          <a:spcPts val="0"/>
                        </a:spcAft>
                        <a:buNone/>
                      </a:pPr>
                      <a:r>
                        <a:rPr lang="en-US" sz="1400" u="none" cap="none" strike="noStrike"/>
                        <a:t>Familiaire VGV geschiedenis </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Familie of meisje laten iets los over een besnijdenis</a:t>
                      </a:r>
                      <a:endParaRPr/>
                    </a:p>
                  </a:txBody>
                  <a:tcPr marT="45725" marB="45725" marR="91450" marL="91450"/>
                </a:tc>
              </a:tr>
              <a:tr h="441800">
                <a:tc>
                  <a:txBody>
                    <a:bodyPr/>
                    <a:lstStyle/>
                    <a:p>
                      <a:pPr indent="0" lvl="0" marL="0" marR="0" rtl="0" algn="l">
                        <a:lnSpc>
                          <a:spcPct val="100000"/>
                        </a:lnSpc>
                        <a:spcBef>
                          <a:spcPts val="0"/>
                        </a:spcBef>
                        <a:spcAft>
                          <a:spcPts val="0"/>
                        </a:spcAft>
                        <a:buNone/>
                      </a:pPr>
                      <a:r>
                        <a:rPr lang="en-US" sz="1400" u="none" cap="none" strike="noStrike"/>
                        <a:t>Culturele en sociale opvattingen over VGV </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Lichamelijke of psychosociale klachten </a:t>
                      </a:r>
                      <a:endParaRPr/>
                    </a:p>
                  </a:txBody>
                  <a:tcPr marT="45725" marB="45725" marR="91450" marL="91450"/>
                </a:tc>
              </a:tr>
              <a:tr h="441800">
                <a:tc>
                  <a:txBody>
                    <a:bodyPr/>
                    <a:lstStyle/>
                    <a:p>
                      <a:pPr indent="0" lvl="0" marL="0" marR="0" rtl="0" algn="l">
                        <a:lnSpc>
                          <a:spcPct val="100000"/>
                        </a:lnSpc>
                        <a:spcBef>
                          <a:spcPts val="0"/>
                        </a:spcBef>
                        <a:spcAft>
                          <a:spcPts val="0"/>
                        </a:spcAft>
                        <a:buNone/>
                      </a:pPr>
                      <a:r>
                        <a:rPr lang="en-US" sz="1400" u="none" cap="none" strike="noStrike"/>
                        <a:t>Druk vanuit familie of gemeenschap om VGV uit te voeren </a:t>
                      </a:r>
                      <a:endParaRPr/>
                    </a:p>
                  </a:txBody>
                  <a:tcPr marT="45725" marB="45725" marR="91450" marL="91450"/>
                </a:tc>
                <a:tc>
                  <a:txBody>
                    <a:bodyPr/>
                    <a:lstStyle/>
                    <a:p>
                      <a:pPr indent="0" lvl="0" marL="0" marR="0" rtl="0" algn="l">
                        <a:lnSpc>
                          <a:spcPct val="100000"/>
                        </a:lnSpc>
                        <a:spcBef>
                          <a:spcPts val="0"/>
                        </a:spcBef>
                        <a:spcAft>
                          <a:spcPts val="0"/>
                        </a:spcAft>
                        <a:buNone/>
                      </a:pPr>
                      <a:r>
                        <a:rPr lang="en-US" sz="1400" u="none" cap="none" strike="noStrike"/>
                        <a:t>Houding van het meisje </a:t>
                      </a:r>
                      <a:endParaRPr/>
                    </a:p>
                  </a:txBody>
                  <a:tcPr marT="45725" marB="45725" marR="91450" marL="91450"/>
                </a:tc>
              </a:tr>
              <a:tr h="441800">
                <a:tc>
                  <a:txBody>
                    <a:bodyPr/>
                    <a:lstStyle/>
                    <a:p>
                      <a:pPr indent="0" lvl="0" marL="0" marR="0" rtl="0" algn="l">
                        <a:lnSpc>
                          <a:spcPct val="100000"/>
                        </a:lnSpc>
                        <a:spcBef>
                          <a:spcPts val="0"/>
                        </a:spcBef>
                        <a:spcAft>
                          <a:spcPts val="0"/>
                        </a:spcAft>
                        <a:buNone/>
                      </a:pPr>
                      <a:r>
                        <a:rPr lang="en-US" sz="1400" u="none" cap="none" strike="noStrike"/>
                        <a:t>Geplande reis of (terug)verhuizing naar land waar VGV plaatsvindt </a:t>
                      </a:r>
                      <a:endParaRPr/>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NCJ - thema">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Charlotte Steuten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0x0101000B3A913D661C4A4195C9D2F446EFEB9C</vt:lpwstr>
  </property>
  <property fmtid="{D5CDD505-2E9C-101B-9397-08002B2CF9AE}" pid="3" name="MediaServiceImageTags">
    <vt:lpwstr/>
  </property>
</Properties>
</file>